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tags/tag7.xml" ContentType="application/vnd.openxmlformats-officedocument.presentationml.tags+xml"/>
  <Override PartName="/ppt/notesSlides/notesSlide5.xml" ContentType="application/vnd.openxmlformats-officedocument.presentationml.notesSlide+xml"/>
  <Override PartName="/ppt/tags/tag8.xml" ContentType="application/vnd.openxmlformats-officedocument.presentationml.tags+xml"/>
  <Override PartName="/ppt/notesSlides/notesSlide6.xml" ContentType="application/vnd.openxmlformats-officedocument.presentationml.notesSlide+xml"/>
  <Override PartName="/ppt/tags/tag9.xml" ContentType="application/vnd.openxmlformats-officedocument.presentationml.tags+xml"/>
  <Override PartName="/ppt/notesSlides/notesSlide7.xml" ContentType="application/vnd.openxmlformats-officedocument.presentationml.notesSlide+xml"/>
  <Override PartName="/ppt/tags/tag10.xml" ContentType="application/vnd.openxmlformats-officedocument.presentationml.tags+xml"/>
  <Override PartName="/ppt/notesSlides/notesSlide8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9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4039" r:id="rId2"/>
  </p:sldMasterIdLst>
  <p:notesMasterIdLst>
    <p:notesMasterId r:id="rId39"/>
  </p:notesMasterIdLst>
  <p:sldIdLst>
    <p:sldId id="258" r:id="rId3"/>
    <p:sldId id="593" r:id="rId4"/>
    <p:sldId id="594" r:id="rId5"/>
    <p:sldId id="630" r:id="rId6"/>
    <p:sldId id="596" r:id="rId7"/>
    <p:sldId id="611" r:id="rId8"/>
    <p:sldId id="597" r:id="rId9"/>
    <p:sldId id="615" r:id="rId10"/>
    <p:sldId id="616" r:id="rId11"/>
    <p:sldId id="619" r:id="rId12"/>
    <p:sldId id="620" r:id="rId13"/>
    <p:sldId id="618" r:id="rId14"/>
    <p:sldId id="621" r:id="rId15"/>
    <p:sldId id="600" r:id="rId16"/>
    <p:sldId id="601" r:id="rId17"/>
    <p:sldId id="602" r:id="rId18"/>
    <p:sldId id="629" r:id="rId19"/>
    <p:sldId id="628" r:id="rId20"/>
    <p:sldId id="603" r:id="rId21"/>
    <p:sldId id="604" r:id="rId22"/>
    <p:sldId id="623" r:id="rId23"/>
    <p:sldId id="624" r:id="rId24"/>
    <p:sldId id="605" r:id="rId25"/>
    <p:sldId id="590" r:id="rId26"/>
    <p:sldId id="625" r:id="rId27"/>
    <p:sldId id="626" r:id="rId28"/>
    <p:sldId id="627" r:id="rId29"/>
    <p:sldId id="583" r:id="rId30"/>
    <p:sldId id="582" r:id="rId31"/>
    <p:sldId id="592" r:id="rId32"/>
    <p:sldId id="608" r:id="rId33"/>
    <p:sldId id="609" r:id="rId34"/>
    <p:sldId id="610" r:id="rId35"/>
    <p:sldId id="613" r:id="rId36"/>
    <p:sldId id="588" r:id="rId37"/>
    <p:sldId id="573" r:id="rId38"/>
  </p:sldIdLst>
  <p:sldSz cx="9144000" cy="6858000" type="screen4x3"/>
  <p:notesSz cx="6858000" cy="9144000"/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46EFC"/>
    <a:srgbClr val="6600CC"/>
    <a:srgbClr val="993366"/>
    <a:srgbClr val="F0F4D6"/>
    <a:srgbClr val="FFFF99"/>
    <a:srgbClr val="BAD7FE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6D9F66E-5EB9-4882-86FB-DCBF35E3C3E4}" styleName="中度样式 4 - 强调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1974" autoAdjust="0"/>
  </p:normalViewPr>
  <p:slideViewPr>
    <p:cSldViewPr>
      <p:cViewPr varScale="1">
        <p:scale>
          <a:sx n="81" d="100"/>
          <a:sy n="81" d="100"/>
        </p:scale>
        <p:origin x="1498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ea typeface="宋体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  <a:ea typeface="宋体" pitchFamily="2" charset="-122"/>
              </a:defRPr>
            </a:lvl1pPr>
          </a:lstStyle>
          <a:p>
            <a:pPr>
              <a:defRPr/>
            </a:pPr>
            <a:fld id="{142368C5-497F-428A-B71A-B3FF119DEA7F}" type="datetimeFigureOut">
              <a:rPr lang="zh-CN" altLang="en-US"/>
              <a:pPr>
                <a:defRPr/>
              </a:pPr>
              <a:t>2020/9/14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noProof="0" smtClean="0"/>
              <a:t>单击此处编辑母版文本样式</a:t>
            </a:r>
          </a:p>
          <a:p>
            <a:pPr lvl="1"/>
            <a:r>
              <a:rPr lang="zh-CN" altLang="en-US" noProof="0" smtClean="0"/>
              <a:t>第二级</a:t>
            </a:r>
          </a:p>
          <a:p>
            <a:pPr lvl="2"/>
            <a:r>
              <a:rPr lang="zh-CN" altLang="en-US" noProof="0" smtClean="0"/>
              <a:t>第三级</a:t>
            </a:r>
          </a:p>
          <a:p>
            <a:pPr lvl="3"/>
            <a:r>
              <a:rPr lang="zh-CN" altLang="en-US" noProof="0" smtClean="0"/>
              <a:t>第四级</a:t>
            </a:r>
          </a:p>
          <a:p>
            <a:pPr lvl="4"/>
            <a:r>
              <a:rPr lang="zh-CN" altLang="en-US" noProof="0" smtClean="0"/>
              <a:t>第五级</a:t>
            </a:r>
            <a:endParaRPr lang="zh-CN" altLang="en-US" noProof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ea typeface="宋体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94E6EBF7-3F52-4D93-960D-DE8CBA2E625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437718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zh-CN" altLang="en-US" smtClean="0"/>
              <a:t>学科、学院、职能部门提供数据、分析报告；人事处提供人才评价报告；学生主要提供讲座、咨询服务，授人以渔，提高检索技能</a:t>
            </a:r>
          </a:p>
        </p:txBody>
      </p:sp>
      <p:sp>
        <p:nvSpPr>
          <p:cNvPr id="1434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375D5432-B6DE-4D7C-AE98-722FFBC8E96B}" type="slidenum">
              <a:rPr lang="zh-CN" altLang="en-US" smtClean="0"/>
              <a:pPr/>
              <a:t>10</a:t>
            </a:fld>
            <a:endParaRPr lang="zh-CN" altLang="en-US" smtClean="0"/>
          </a:p>
        </p:txBody>
      </p:sp>
    </p:spTree>
    <p:extLst>
      <p:ext uri="{BB962C8B-B14F-4D97-AF65-F5344CB8AC3E}">
        <p14:creationId xmlns:p14="http://schemas.microsoft.com/office/powerpoint/2010/main" val="42117239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zh-CN" altLang="en-US" smtClean="0"/>
              <a:t>学科、学院、职能部门提供数据、分析报告；人事处提供人才评价报告；学生主要提供讲座、咨询服务，授人以渔，提高检索技能</a:t>
            </a:r>
          </a:p>
        </p:txBody>
      </p:sp>
      <p:sp>
        <p:nvSpPr>
          <p:cNvPr id="16388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4244C6A4-9ADE-4D36-87F9-12B50EF7CE74}" type="slidenum">
              <a:rPr lang="zh-CN" altLang="en-US" smtClean="0"/>
              <a:pPr/>
              <a:t>11</a:t>
            </a:fld>
            <a:endParaRPr lang="zh-CN" altLang="en-US" smtClean="0"/>
          </a:p>
        </p:txBody>
      </p:sp>
    </p:spTree>
    <p:extLst>
      <p:ext uri="{BB962C8B-B14F-4D97-AF65-F5344CB8AC3E}">
        <p14:creationId xmlns:p14="http://schemas.microsoft.com/office/powerpoint/2010/main" val="139731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zh-CN" altLang="en-US" smtClean="0"/>
              <a:t>学科、学院、职能部门提供数据、分析报告；人事处提供人才评价报告；学生主要提供讲座、咨询服务，授人以渔，提高检索技能</a:t>
            </a:r>
          </a:p>
        </p:txBody>
      </p:sp>
      <p:sp>
        <p:nvSpPr>
          <p:cNvPr id="18436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626359A7-8D65-4736-9088-DD260A6AA495}" type="slidenum">
              <a:rPr lang="zh-CN" altLang="en-US" smtClean="0"/>
              <a:pPr/>
              <a:t>12</a:t>
            </a:fld>
            <a:endParaRPr lang="zh-CN" altLang="en-US" smtClean="0"/>
          </a:p>
        </p:txBody>
      </p:sp>
    </p:spTree>
    <p:extLst>
      <p:ext uri="{BB962C8B-B14F-4D97-AF65-F5344CB8AC3E}">
        <p14:creationId xmlns:p14="http://schemas.microsoft.com/office/powerpoint/2010/main" val="30134890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zh-CN" altLang="en-US" smtClean="0"/>
              <a:t>学科、学院、职能部门提供数据、分析报告；人事处提供人才评价报告；学生主要提供讲座、咨询服务，授人以渔，提高检索技能</a:t>
            </a:r>
          </a:p>
        </p:txBody>
      </p:sp>
      <p:sp>
        <p:nvSpPr>
          <p:cNvPr id="20484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021A2A81-5376-4B87-AE15-95900B9B8DF3}" type="slidenum">
              <a:rPr lang="zh-CN" altLang="en-US" smtClean="0"/>
              <a:pPr/>
              <a:t>13</a:t>
            </a:fld>
            <a:endParaRPr lang="zh-CN" altLang="en-US" smtClean="0"/>
          </a:p>
        </p:txBody>
      </p:sp>
    </p:spTree>
    <p:extLst>
      <p:ext uri="{BB962C8B-B14F-4D97-AF65-F5344CB8AC3E}">
        <p14:creationId xmlns:p14="http://schemas.microsoft.com/office/powerpoint/2010/main" val="16010326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zh-CN" altLang="en-US" smtClean="0"/>
              <a:t>增加工具使用方面的培训，如</a:t>
            </a:r>
            <a:r>
              <a:rPr lang="en-US" altLang="zh-CN" smtClean="0"/>
              <a:t>Endnote</a:t>
            </a:r>
            <a:r>
              <a:rPr lang="zh-CN" altLang="en-US" smtClean="0"/>
              <a:t>、</a:t>
            </a:r>
            <a:r>
              <a:rPr lang="en-US" altLang="zh-CN" smtClean="0"/>
              <a:t>Excel</a:t>
            </a:r>
            <a:r>
              <a:rPr lang="zh-CN" altLang="en-US" smtClean="0"/>
              <a:t>、</a:t>
            </a:r>
            <a:r>
              <a:rPr lang="en-US" altLang="zh-CN" smtClean="0"/>
              <a:t>Citespace</a:t>
            </a:r>
            <a:r>
              <a:rPr lang="zh-CN" altLang="en-US" smtClean="0"/>
              <a:t>等。讲座形式：图书馆讲座、学院讲座、</a:t>
            </a:r>
            <a:r>
              <a:rPr lang="en-US" altLang="zh-CN" smtClean="0"/>
              <a:t>8</a:t>
            </a:r>
            <a:r>
              <a:rPr lang="zh-CN" altLang="en-US" smtClean="0"/>
              <a:t>人以上组团预约讲座</a:t>
            </a:r>
          </a:p>
        </p:txBody>
      </p:sp>
      <p:sp>
        <p:nvSpPr>
          <p:cNvPr id="23556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5D6CD690-8D36-47A9-8C4E-EBB236007E18}" type="slidenum">
              <a:rPr lang="zh-CN" altLang="en-US" smtClean="0"/>
              <a:pPr/>
              <a:t>15</a:t>
            </a:fld>
            <a:endParaRPr lang="zh-CN" altLang="en-US" smtClean="0"/>
          </a:p>
        </p:txBody>
      </p:sp>
    </p:spTree>
    <p:extLst>
      <p:ext uri="{BB962C8B-B14F-4D97-AF65-F5344CB8AC3E}">
        <p14:creationId xmlns:p14="http://schemas.microsoft.com/office/powerpoint/2010/main" val="37935487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smtClean="0"/>
          </a:p>
        </p:txBody>
      </p:sp>
      <p:sp>
        <p:nvSpPr>
          <p:cNvPr id="25604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79E4D1AC-7683-43AE-B5A1-93E2F97ECEA9}" type="slidenum">
              <a:rPr lang="zh-CN" altLang="en-US" smtClean="0"/>
              <a:pPr/>
              <a:t>16</a:t>
            </a:fld>
            <a:endParaRPr lang="zh-CN" altLang="en-US" smtClean="0"/>
          </a:p>
        </p:txBody>
      </p:sp>
    </p:spTree>
    <p:extLst>
      <p:ext uri="{BB962C8B-B14F-4D97-AF65-F5344CB8AC3E}">
        <p14:creationId xmlns:p14="http://schemas.microsoft.com/office/powerpoint/2010/main" val="5704053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smtClean="0"/>
          </a:p>
        </p:txBody>
      </p:sp>
      <p:sp>
        <p:nvSpPr>
          <p:cNvPr id="2765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7B3F5BF0-25CE-4FCE-A251-1E1B0B40333A}" type="slidenum">
              <a:rPr lang="zh-CN" altLang="en-US" smtClean="0"/>
              <a:pPr/>
              <a:t>17</a:t>
            </a:fld>
            <a:endParaRPr lang="zh-CN" altLang="en-US" smtClean="0"/>
          </a:p>
        </p:txBody>
      </p:sp>
    </p:spTree>
    <p:extLst>
      <p:ext uri="{BB962C8B-B14F-4D97-AF65-F5344CB8AC3E}">
        <p14:creationId xmlns:p14="http://schemas.microsoft.com/office/powerpoint/2010/main" val="26807721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smtClean="0"/>
          </a:p>
        </p:txBody>
      </p:sp>
      <p:sp>
        <p:nvSpPr>
          <p:cNvPr id="297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32F7B4FF-9E9F-4BEB-84FA-D4E4CA430DDE}" type="slidenum">
              <a:rPr lang="zh-CN" altLang="en-US" smtClean="0"/>
              <a:pPr/>
              <a:t>18</a:t>
            </a:fld>
            <a:endParaRPr lang="zh-CN" altLang="en-US" smtClean="0"/>
          </a:p>
        </p:txBody>
      </p:sp>
    </p:spTree>
    <p:extLst>
      <p:ext uri="{BB962C8B-B14F-4D97-AF65-F5344CB8AC3E}">
        <p14:creationId xmlns:p14="http://schemas.microsoft.com/office/powerpoint/2010/main" val="4676442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smtClean="0"/>
          </a:p>
        </p:txBody>
      </p:sp>
      <p:sp>
        <p:nvSpPr>
          <p:cNvPr id="41988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A1CF636C-02DC-4F45-9503-4FFED39CE6E6}" type="slidenum">
              <a:rPr lang="zh-CN" altLang="en-US" smtClean="0"/>
              <a:pPr/>
              <a:t>29</a:t>
            </a:fld>
            <a:endParaRPr lang="zh-CN" altLang="en-US" smtClean="0"/>
          </a:p>
        </p:txBody>
      </p:sp>
    </p:spTree>
    <p:extLst>
      <p:ext uri="{BB962C8B-B14F-4D97-AF65-F5344CB8AC3E}">
        <p14:creationId xmlns:p14="http://schemas.microsoft.com/office/powerpoint/2010/main" val="39788255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/>
          <p:cNvSpPr txBox="1">
            <a:spLocks noChangeArrowheads="1"/>
          </p:cNvSpPr>
          <p:nvPr userDrawn="1"/>
        </p:nvSpPr>
        <p:spPr bwMode="auto">
          <a:xfrm>
            <a:off x="4283075" y="333375"/>
            <a:ext cx="4392613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r>
              <a:rPr lang="zh-CN" altLang="en-US" sz="1600" smtClean="0">
                <a:solidFill>
                  <a:schemeClr val="bg2"/>
                </a:solidFill>
                <a:ea typeface="黑体" panose="02010609060101010101" pitchFamily="49" charset="-122"/>
              </a:rPr>
              <a:t>华东理工大学</a:t>
            </a:r>
          </a:p>
          <a:p>
            <a:pPr algn="r" eaLnBrk="1" hangingPunct="1">
              <a:spcBef>
                <a:spcPct val="50000"/>
              </a:spcBef>
              <a:defRPr/>
            </a:pPr>
            <a:r>
              <a:rPr lang="en-US" altLang="zh-CN" sz="1000" smtClean="0">
                <a:solidFill>
                  <a:schemeClr val="bg2"/>
                </a:solidFill>
                <a:ea typeface="黑体" panose="02010609060101010101" pitchFamily="49" charset="-122"/>
              </a:rPr>
              <a:t>East China University of Science And Technology</a:t>
            </a:r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908175" y="1916113"/>
            <a:ext cx="6840538" cy="1684337"/>
          </a:xfrm>
        </p:spPr>
        <p:txBody>
          <a:bodyPr/>
          <a:lstStyle>
            <a:lvl1pPr>
              <a:defRPr>
                <a:solidFill>
                  <a:srgbClr val="CC0000"/>
                </a:solidFill>
                <a:ea typeface="华文中宋" pitchFamily="2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916238" y="4652963"/>
            <a:ext cx="5616575" cy="6477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2800">
                <a:ea typeface="楷体_GB2312" pitchFamily="49" charset="-122"/>
              </a:defRPr>
            </a:lvl1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21499478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35566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973888" y="274638"/>
            <a:ext cx="1712912" cy="6034087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835150" y="274638"/>
            <a:ext cx="4986338" cy="6034087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7622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15796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/>
          <p:cNvSpPr txBox="1">
            <a:spLocks noChangeArrowheads="1"/>
          </p:cNvSpPr>
          <p:nvPr userDrawn="1"/>
        </p:nvSpPr>
        <p:spPr bwMode="auto">
          <a:xfrm>
            <a:off x="4283076" y="333376"/>
            <a:ext cx="4392613" cy="450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r>
              <a:rPr lang="zh-CN" altLang="en-US" sz="1200" smtClean="0">
                <a:solidFill>
                  <a:srgbClr val="808080"/>
                </a:solidFill>
                <a:ea typeface="黑体" panose="02010609060101010101" pitchFamily="49" charset="-122"/>
              </a:rPr>
              <a:t>华东理工大学</a:t>
            </a:r>
          </a:p>
          <a:p>
            <a:pPr algn="r" eaLnBrk="1" hangingPunct="1">
              <a:spcBef>
                <a:spcPct val="50000"/>
              </a:spcBef>
              <a:defRPr/>
            </a:pPr>
            <a:r>
              <a:rPr lang="en-US" altLang="zh-CN" sz="750" smtClean="0">
                <a:solidFill>
                  <a:srgbClr val="808080"/>
                </a:solidFill>
                <a:ea typeface="黑体" panose="02010609060101010101" pitchFamily="49" charset="-122"/>
              </a:rPr>
              <a:t>East China University of Science And Technology</a:t>
            </a:r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908176" y="1916115"/>
            <a:ext cx="6840538" cy="1684337"/>
          </a:xfrm>
        </p:spPr>
        <p:txBody>
          <a:bodyPr/>
          <a:lstStyle>
            <a:lvl1pPr>
              <a:defRPr>
                <a:solidFill>
                  <a:srgbClr val="CC0000"/>
                </a:solidFill>
                <a:ea typeface="华文中宋" pitchFamily="2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916239" y="4652963"/>
            <a:ext cx="5616575" cy="6477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2100">
                <a:ea typeface="楷体_GB2312" pitchFamily="49" charset="-122"/>
              </a:defRPr>
            </a:lvl1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16271252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40385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8181635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835151" y="1600202"/>
            <a:ext cx="3349625" cy="4708525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337176" y="1600202"/>
            <a:ext cx="3349625" cy="4708525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58539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38357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87857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45053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93553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2448367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0150985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42090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973888" y="274640"/>
            <a:ext cx="1712912" cy="6034087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835151" y="274640"/>
            <a:ext cx="4986338" cy="6034087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347496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60836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2705983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835150" y="1600200"/>
            <a:ext cx="3349625" cy="47085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337175" y="1600200"/>
            <a:ext cx="3349625" cy="47085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81848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94008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81578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23234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0264721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735095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835150" y="274638"/>
            <a:ext cx="68516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835150" y="1600200"/>
            <a:ext cx="6851650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38" r:id="rId1"/>
    <p:sldLayoutId id="2147484027" r:id="rId2"/>
    <p:sldLayoutId id="2147484028" r:id="rId3"/>
    <p:sldLayoutId id="2147484029" r:id="rId4"/>
    <p:sldLayoutId id="2147484030" r:id="rId5"/>
    <p:sldLayoutId id="2147484031" r:id="rId6"/>
    <p:sldLayoutId id="2147484032" r:id="rId7"/>
    <p:sldLayoutId id="2147484033" r:id="rId8"/>
    <p:sldLayoutId id="2147484034" r:id="rId9"/>
    <p:sldLayoutId id="2147484035" r:id="rId10"/>
    <p:sldLayoutId id="2147484036" r:id="rId11"/>
    <p:sldLayoutId id="214748403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3366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3366"/>
          </a:solidFill>
          <a:latin typeface="Arial" charset="0"/>
          <a:ea typeface="黑体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3366"/>
          </a:solidFill>
          <a:latin typeface="Arial" charset="0"/>
          <a:ea typeface="黑体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3366"/>
          </a:solidFill>
          <a:latin typeface="Arial" charset="0"/>
          <a:ea typeface="黑体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3366"/>
          </a:solidFill>
          <a:latin typeface="Arial" charset="0"/>
          <a:ea typeface="黑体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000" b="1">
          <a:solidFill>
            <a:srgbClr val="003366"/>
          </a:solidFill>
          <a:latin typeface="Arial" charset="0"/>
          <a:ea typeface="黑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000" b="1">
          <a:solidFill>
            <a:srgbClr val="003366"/>
          </a:solidFill>
          <a:latin typeface="Arial" charset="0"/>
          <a:ea typeface="黑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000" b="1">
          <a:solidFill>
            <a:srgbClr val="003366"/>
          </a:solidFill>
          <a:latin typeface="Arial" charset="0"/>
          <a:ea typeface="黑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000" b="1">
          <a:solidFill>
            <a:srgbClr val="003366"/>
          </a:solidFill>
          <a:latin typeface="Arial" charset="0"/>
          <a:ea typeface="黑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l"/>
        <a:defRPr sz="3200" b="1">
          <a:solidFill>
            <a:srgbClr val="003366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3200" b="1">
          <a:solidFill>
            <a:srgbClr val="003366"/>
          </a:solidFill>
          <a:latin typeface="+mn-lt"/>
          <a:ea typeface="楷体_GB2312" pitchFamily="49" charset="-122"/>
          <a:cs typeface="楷体_GB2312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3200" b="1">
          <a:solidFill>
            <a:srgbClr val="003366"/>
          </a:solidFill>
          <a:latin typeface="+mn-lt"/>
          <a:ea typeface="楷体_GB2312" pitchFamily="49" charset="-122"/>
          <a:cs typeface="楷体_GB2312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3200" b="1">
          <a:solidFill>
            <a:srgbClr val="003366"/>
          </a:solidFill>
          <a:latin typeface="+mn-lt"/>
          <a:ea typeface="楷体_GB2312" pitchFamily="49" charset="-122"/>
          <a:cs typeface="楷体_GB2312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3200" b="1">
          <a:solidFill>
            <a:srgbClr val="003366"/>
          </a:solidFill>
          <a:latin typeface="+mn-lt"/>
          <a:ea typeface="楷体_GB2312" pitchFamily="49" charset="-122"/>
          <a:cs typeface="楷体_GB2312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3200" b="1">
          <a:solidFill>
            <a:srgbClr val="003366"/>
          </a:solidFill>
          <a:latin typeface="+mn-lt"/>
          <a:ea typeface="楷体_GB2312" pitchFamily="49" charset="-122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3200" b="1">
          <a:solidFill>
            <a:srgbClr val="003366"/>
          </a:solidFill>
          <a:latin typeface="+mn-lt"/>
          <a:ea typeface="楷体_GB2312" pitchFamily="49" charset="-122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3200" b="1">
          <a:solidFill>
            <a:srgbClr val="003366"/>
          </a:solidFill>
          <a:latin typeface="+mn-lt"/>
          <a:ea typeface="楷体_GB2312" pitchFamily="49" charset="-122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3200" b="1">
          <a:solidFill>
            <a:srgbClr val="003366"/>
          </a:solidFill>
          <a:latin typeface="+mn-lt"/>
          <a:ea typeface="楷体_GB2312" pitchFamily="49" charset="-122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835151" y="274638"/>
            <a:ext cx="68516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835151" y="1600202"/>
            <a:ext cx="6851650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311817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0" r:id="rId1"/>
    <p:sldLayoutId id="2147484041" r:id="rId2"/>
    <p:sldLayoutId id="2147484042" r:id="rId3"/>
    <p:sldLayoutId id="2147484043" r:id="rId4"/>
    <p:sldLayoutId id="2147484044" r:id="rId5"/>
    <p:sldLayoutId id="2147484045" r:id="rId6"/>
    <p:sldLayoutId id="2147484046" r:id="rId7"/>
    <p:sldLayoutId id="2147484047" r:id="rId8"/>
    <p:sldLayoutId id="2147484048" r:id="rId9"/>
    <p:sldLayoutId id="2147484049" r:id="rId10"/>
    <p:sldLayoutId id="2147484050" r:id="rId11"/>
    <p:sldLayoutId id="214748405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03366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03366"/>
          </a:solidFill>
          <a:latin typeface="Arial" charset="0"/>
          <a:ea typeface="黑体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03366"/>
          </a:solidFill>
          <a:latin typeface="Arial" charset="0"/>
          <a:ea typeface="黑体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03366"/>
          </a:solidFill>
          <a:latin typeface="Arial" charset="0"/>
          <a:ea typeface="黑体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03366"/>
          </a:solidFill>
          <a:latin typeface="Arial" charset="0"/>
          <a:ea typeface="黑体" pitchFamily="2" charset="-122"/>
        </a:defRPr>
      </a:lvl5pPr>
      <a:lvl6pPr marL="342900" algn="ctr" rtl="0" fontAlgn="base">
        <a:spcBef>
          <a:spcPct val="0"/>
        </a:spcBef>
        <a:spcAft>
          <a:spcPct val="0"/>
        </a:spcAft>
        <a:defRPr sz="3000" b="1">
          <a:solidFill>
            <a:srgbClr val="003366"/>
          </a:solidFill>
          <a:latin typeface="Arial" charset="0"/>
          <a:ea typeface="黑体" pitchFamily="2" charset="-122"/>
        </a:defRPr>
      </a:lvl6pPr>
      <a:lvl7pPr marL="685800" algn="ctr" rtl="0" fontAlgn="base">
        <a:spcBef>
          <a:spcPct val="0"/>
        </a:spcBef>
        <a:spcAft>
          <a:spcPct val="0"/>
        </a:spcAft>
        <a:defRPr sz="3000" b="1">
          <a:solidFill>
            <a:srgbClr val="003366"/>
          </a:solidFill>
          <a:latin typeface="Arial" charset="0"/>
          <a:ea typeface="黑体" pitchFamily="2" charset="-122"/>
        </a:defRPr>
      </a:lvl7pPr>
      <a:lvl8pPr marL="1028700" algn="ctr" rtl="0" fontAlgn="base">
        <a:spcBef>
          <a:spcPct val="0"/>
        </a:spcBef>
        <a:spcAft>
          <a:spcPct val="0"/>
        </a:spcAft>
        <a:defRPr sz="3000" b="1">
          <a:solidFill>
            <a:srgbClr val="003366"/>
          </a:solidFill>
          <a:latin typeface="Arial" charset="0"/>
          <a:ea typeface="黑体" pitchFamily="2" charset="-122"/>
        </a:defRPr>
      </a:lvl8pPr>
      <a:lvl9pPr marL="1371600" algn="ctr" rtl="0" fontAlgn="base">
        <a:spcBef>
          <a:spcPct val="0"/>
        </a:spcBef>
        <a:spcAft>
          <a:spcPct val="0"/>
        </a:spcAft>
        <a:defRPr sz="3000" b="1">
          <a:solidFill>
            <a:srgbClr val="003366"/>
          </a:solidFill>
          <a:latin typeface="Arial" charset="0"/>
          <a:ea typeface="黑体" pitchFamily="2" charset="-122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l"/>
        <a:defRPr sz="2400" b="1">
          <a:solidFill>
            <a:srgbClr val="003366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400" b="1">
          <a:solidFill>
            <a:srgbClr val="003366"/>
          </a:solidFill>
          <a:latin typeface="+mn-lt"/>
          <a:ea typeface="楷体_GB2312" pitchFamily="49" charset="-122"/>
          <a:cs typeface="楷体_GB2312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2400" b="1">
          <a:solidFill>
            <a:srgbClr val="003366"/>
          </a:solidFill>
          <a:latin typeface="+mn-lt"/>
          <a:ea typeface="楷体_GB2312" pitchFamily="49" charset="-122"/>
          <a:cs typeface="楷体_GB2312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2400" b="1">
          <a:solidFill>
            <a:srgbClr val="003366"/>
          </a:solidFill>
          <a:latin typeface="+mn-lt"/>
          <a:ea typeface="楷体_GB2312" pitchFamily="49" charset="-122"/>
          <a:cs typeface="楷体_GB2312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2400" b="1">
          <a:solidFill>
            <a:srgbClr val="003366"/>
          </a:solidFill>
          <a:latin typeface="+mn-lt"/>
          <a:ea typeface="楷体_GB2312" pitchFamily="49" charset="-122"/>
          <a:cs typeface="楷体_GB2312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2400" b="1">
          <a:solidFill>
            <a:srgbClr val="003366"/>
          </a:solidFill>
          <a:latin typeface="+mn-lt"/>
          <a:ea typeface="楷体_GB2312" pitchFamily="49" charset="-122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2400" b="1">
          <a:solidFill>
            <a:srgbClr val="003366"/>
          </a:solidFill>
          <a:latin typeface="+mn-lt"/>
          <a:ea typeface="楷体_GB2312" pitchFamily="49" charset="-122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2400" b="1">
          <a:solidFill>
            <a:srgbClr val="003366"/>
          </a:solidFill>
          <a:latin typeface="+mn-lt"/>
          <a:ea typeface="楷体_GB2312" pitchFamily="49" charset="-122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2400" b="1">
          <a:solidFill>
            <a:srgbClr val="003366"/>
          </a:solidFill>
          <a:latin typeface="+mn-lt"/>
          <a:ea typeface="楷体_GB2312" pitchFamily="49" charset="-122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13.m4a"/><Relationship Id="rId7" Type="http://schemas.openxmlformats.org/officeDocument/2006/relationships/image" Target="../media/image14.png"/><Relationship Id="rId2" Type="http://schemas.microsoft.com/office/2007/relationships/media" Target="../media/media13.m4a"/><Relationship Id="rId1" Type="http://schemas.openxmlformats.org/officeDocument/2006/relationships/tags" Target="../tags/tag6.xml"/><Relationship Id="rId6" Type="http://schemas.openxmlformats.org/officeDocument/2006/relationships/image" Target="../media/image15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2" Type="http://schemas.microsoft.com/office/2007/relationships/media" Target="../media/media14.m4a"/><Relationship Id="rId1" Type="http://schemas.openxmlformats.org/officeDocument/2006/relationships/tags" Target="../tags/tag7.xml"/><Relationship Id="rId6" Type="http://schemas.openxmlformats.org/officeDocument/2006/relationships/image" Target="../media/image2.png"/><Relationship Id="rId5" Type="http://schemas.openxmlformats.org/officeDocument/2006/relationships/image" Target="../media/image16.png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media16.m4a"/><Relationship Id="rId7" Type="http://schemas.openxmlformats.org/officeDocument/2006/relationships/image" Target="../media/image18.png"/><Relationship Id="rId2" Type="http://schemas.microsoft.com/office/2007/relationships/media" Target="../media/media16.m4a"/><Relationship Id="rId1" Type="http://schemas.openxmlformats.org/officeDocument/2006/relationships/tags" Target="../tags/tag8.xml"/><Relationship Id="rId6" Type="http://schemas.openxmlformats.org/officeDocument/2006/relationships/image" Target="../media/image17.png"/><Relationship Id="rId11" Type="http://schemas.openxmlformats.org/officeDocument/2006/relationships/image" Target="../media/image2.png"/><Relationship Id="rId5" Type="http://schemas.openxmlformats.org/officeDocument/2006/relationships/notesSlide" Target="../notesSlides/notesSlide6.xml"/><Relationship Id="rId10" Type="http://schemas.openxmlformats.org/officeDocument/2006/relationships/image" Target="../media/image21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media17.m4a"/><Relationship Id="rId7" Type="http://schemas.openxmlformats.org/officeDocument/2006/relationships/image" Target="../media/image23.png"/><Relationship Id="rId2" Type="http://schemas.microsoft.com/office/2007/relationships/media" Target="../media/media17.m4a"/><Relationship Id="rId1" Type="http://schemas.openxmlformats.org/officeDocument/2006/relationships/tags" Target="../tags/tag9.xml"/><Relationship Id="rId6" Type="http://schemas.openxmlformats.org/officeDocument/2006/relationships/image" Target="../media/image22.png"/><Relationship Id="rId5" Type="http://schemas.openxmlformats.org/officeDocument/2006/relationships/notesSlide" Target="../notesSlides/notesSlide7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18.m4a"/><Relationship Id="rId7" Type="http://schemas.openxmlformats.org/officeDocument/2006/relationships/image" Target="../media/image27.png"/><Relationship Id="rId2" Type="http://schemas.microsoft.com/office/2007/relationships/media" Target="../media/media18.m4a"/><Relationship Id="rId1" Type="http://schemas.openxmlformats.org/officeDocument/2006/relationships/tags" Target="../tags/tag10.xml"/><Relationship Id="rId6" Type="http://schemas.openxmlformats.org/officeDocument/2006/relationships/image" Target="../media/image26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2.png"/><Relationship Id="rId5" Type="http://schemas.openxmlformats.org/officeDocument/2006/relationships/hyperlink" Target="mailto:qbb@ecust.edu.cn" TargetMode="Externa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2.png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2.png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2.png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2.png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media24.m4a"/><Relationship Id="rId7" Type="http://schemas.openxmlformats.org/officeDocument/2006/relationships/image" Target="../media/image2.png"/><Relationship Id="rId2" Type="http://schemas.microsoft.com/office/2007/relationships/media" Target="../media/media24.m4a"/><Relationship Id="rId1" Type="http://schemas.openxmlformats.org/officeDocument/2006/relationships/tags" Target="../tags/tag1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media25.m4a"/><Relationship Id="rId7" Type="http://schemas.openxmlformats.org/officeDocument/2006/relationships/image" Target="../media/image2.png"/><Relationship Id="rId2" Type="http://schemas.microsoft.com/office/2007/relationships/media" Target="../media/media25.m4a"/><Relationship Id="rId1" Type="http://schemas.openxmlformats.org/officeDocument/2006/relationships/tags" Target="../tags/tag1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media26.m4a"/><Relationship Id="rId7" Type="http://schemas.openxmlformats.org/officeDocument/2006/relationships/image" Target="../media/image2.png"/><Relationship Id="rId2" Type="http://schemas.microsoft.com/office/2007/relationships/media" Target="../media/media26.m4a"/><Relationship Id="rId1" Type="http://schemas.openxmlformats.org/officeDocument/2006/relationships/tags" Target="../tags/tag1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media27.m4a"/><Relationship Id="rId7" Type="http://schemas.openxmlformats.org/officeDocument/2006/relationships/image" Target="../media/image2.png"/><Relationship Id="rId2" Type="http://schemas.microsoft.com/office/2007/relationships/media" Target="../media/media27.m4a"/><Relationship Id="rId1" Type="http://schemas.openxmlformats.org/officeDocument/2006/relationships/tags" Target="../tags/tag14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2.png"/><Relationship Id="rId4" Type="http://schemas.openxmlformats.org/officeDocument/2006/relationships/image" Target="../media/image3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notesSlide" Target="../notesSlides/notesSlide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5" Type="http://schemas.openxmlformats.org/officeDocument/2006/relationships/image" Target="../media/image2.png"/><Relationship Id="rId4" Type="http://schemas.openxmlformats.org/officeDocument/2006/relationships/image" Target="../media/image41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5.jpeg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media32.m4a"/><Relationship Id="rId7" Type="http://schemas.openxmlformats.org/officeDocument/2006/relationships/image" Target="../media/image2.png"/><Relationship Id="rId2" Type="http://schemas.microsoft.com/office/2007/relationships/media" Target="../media/media32.m4a"/><Relationship Id="rId1" Type="http://schemas.openxmlformats.org/officeDocument/2006/relationships/tags" Target="../tags/tag15.xml"/><Relationship Id="rId6" Type="http://schemas.openxmlformats.org/officeDocument/2006/relationships/image" Target="../media/image47.jpeg"/><Relationship Id="rId5" Type="http://schemas.openxmlformats.org/officeDocument/2006/relationships/image" Target="../media/image46.png"/><Relationship Id="rId4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3.m4a"/><Relationship Id="rId7" Type="http://schemas.openxmlformats.org/officeDocument/2006/relationships/image" Target="../media/image2.png"/><Relationship Id="rId2" Type="http://schemas.microsoft.com/office/2007/relationships/media" Target="../media/media33.m4a"/><Relationship Id="rId1" Type="http://schemas.openxmlformats.org/officeDocument/2006/relationships/tags" Target="../tags/tag16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6" Type="http://schemas.openxmlformats.org/officeDocument/2006/relationships/image" Target="../media/image2.png"/><Relationship Id="rId5" Type="http://schemas.openxmlformats.org/officeDocument/2006/relationships/image" Target="../media/image49.png"/><Relationship Id="rId4" Type="http://schemas.openxmlformats.org/officeDocument/2006/relationships/image" Target="../media/image5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5" Type="http://schemas.openxmlformats.org/officeDocument/2006/relationships/image" Target="../media/image2.png"/><Relationship Id="rId4" Type="http://schemas.openxmlformats.org/officeDocument/2006/relationships/image" Target="../media/image5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7.m4a"/><Relationship Id="rId7" Type="http://schemas.openxmlformats.org/officeDocument/2006/relationships/image" Target="../media/image10.png"/><Relationship Id="rId2" Type="http://schemas.microsoft.com/office/2007/relationships/media" Target="../media/media7.m4a"/><Relationship Id="rId1" Type="http://schemas.openxmlformats.org/officeDocument/2006/relationships/tags" Target="../tags/tag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media8.m4a"/><Relationship Id="rId7" Type="http://schemas.openxmlformats.org/officeDocument/2006/relationships/image" Target="../media/image11.png"/><Relationship Id="rId2" Type="http://schemas.microsoft.com/office/2007/relationships/media" Target="../media/media8.m4a"/><Relationship Id="rId1" Type="http://schemas.openxmlformats.org/officeDocument/2006/relationships/tags" Target="../tags/tag4.xml"/><Relationship Id="rId6" Type="http://schemas.openxmlformats.org/officeDocument/2006/relationships/image" Target="../media/image10.png"/><Relationship Id="rId5" Type="http://schemas.openxmlformats.org/officeDocument/2006/relationships/hyperlink" Target="http://www.cnpbook.com/link/index.php?orgCode=ecust" TargetMode="Externa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7" Type="http://schemas.openxmlformats.org/officeDocument/2006/relationships/image" Target="../media/image2.png"/><Relationship Id="rId2" Type="http://schemas.microsoft.com/office/2007/relationships/media" Target="../media/media9.m4a"/><Relationship Id="rId1" Type="http://schemas.openxmlformats.org/officeDocument/2006/relationships/tags" Target="../tags/tag5.xml"/><Relationship Id="rId6" Type="http://schemas.openxmlformats.org/officeDocument/2006/relationships/image" Target="../media/image10.png"/><Relationship Id="rId5" Type="http://schemas.openxmlformats.org/officeDocument/2006/relationships/image" Target="../media/image13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85938" y="1989138"/>
            <a:ext cx="6769100" cy="1800225"/>
          </a:xfrm>
        </p:spPr>
        <p:txBody>
          <a:bodyPr/>
          <a:lstStyle/>
          <a:p>
            <a:pPr algn="l" eaLnBrk="1" hangingPunct="1">
              <a:lnSpc>
                <a:spcPct val="300000"/>
              </a:lnSpc>
              <a:spcBef>
                <a:spcPts val="800"/>
              </a:spcBef>
              <a:spcAft>
                <a:spcPts val="2000"/>
              </a:spcAft>
              <a:defRPr/>
            </a:pPr>
            <a:r>
              <a:rPr lang="zh-CN" altLang="en-US" sz="2000" dirty="0" smtClean="0">
                <a:solidFill>
                  <a:srgbClr val="003366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“图书馆网络信息资源的利用”讲座 </a:t>
            </a:r>
            <a:r>
              <a:rPr lang="zh-CN" altLang="zh-CN" sz="2000" dirty="0" smtClean="0">
                <a:solidFill>
                  <a:srgbClr val="003366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/>
            </a:r>
            <a:br>
              <a:rPr lang="zh-CN" altLang="zh-CN" sz="2000" dirty="0" smtClean="0">
                <a:solidFill>
                  <a:srgbClr val="003366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</a:br>
            <a:r>
              <a:rPr lang="en-US" altLang="zh-CN" sz="4800" dirty="0" smtClean="0">
                <a:solidFill>
                  <a:srgbClr val="003366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4800" spc="500" dirty="0" smtClean="0">
                <a:solidFill>
                  <a:srgbClr val="003366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图书馆服务篇</a:t>
            </a:r>
            <a:r>
              <a:rPr lang="en-US" altLang="zh-CN" sz="4800" spc="500" dirty="0" smtClean="0">
                <a:solidFill>
                  <a:srgbClr val="003366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/>
            </a:r>
            <a:br>
              <a:rPr lang="en-US" altLang="zh-CN" sz="4800" spc="500" dirty="0" smtClean="0">
                <a:solidFill>
                  <a:srgbClr val="003366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</a:br>
            <a:endParaRPr lang="zh-CN" altLang="zh-CN" sz="2400" spc="500" dirty="0" smtClean="0">
              <a:solidFill>
                <a:srgbClr val="003366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411413" y="4797425"/>
            <a:ext cx="5518150" cy="863600"/>
          </a:xfrm>
        </p:spPr>
        <p:txBody>
          <a:bodyPr/>
          <a:lstStyle/>
          <a:p>
            <a:pPr eaLnBrk="1" hangingPunct="1"/>
            <a:r>
              <a:rPr lang="zh-CN" altLang="en-US" sz="3200" smtClean="0">
                <a:latin typeface="华文新魏" panose="02010800040101010101" pitchFamily="2" charset="-122"/>
                <a:ea typeface="华文新魏" panose="02010800040101010101" pitchFamily="2" charset="-122"/>
              </a:rPr>
              <a:t>华东理工大学 图书馆</a:t>
            </a:r>
            <a:endParaRPr lang="en-US" altLang="zh-CN" sz="3200" smtClean="0"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eaLnBrk="1" hangingPunct="1"/>
            <a:endParaRPr lang="en-US" altLang="zh-CN" smtClean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pic>
        <p:nvPicPr>
          <p:cNvPr id="4" name="音频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1163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76475"/>
            <a:ext cx="1743075" cy="359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标题 1"/>
          <p:cNvSpPr>
            <a:spLocks noGrp="1"/>
          </p:cNvSpPr>
          <p:nvPr>
            <p:ph type="title"/>
          </p:nvPr>
        </p:nvSpPr>
        <p:spPr>
          <a:xfrm>
            <a:off x="1835150" y="404813"/>
            <a:ext cx="6049963" cy="936625"/>
          </a:xfrm>
          <a:solidFill>
            <a:srgbClr val="BAD7FE"/>
          </a:solidFill>
        </p:spPr>
        <p:txBody>
          <a:bodyPr/>
          <a:lstStyle/>
          <a:p>
            <a:r>
              <a:rPr lang="zh-CN" altLang="en-US" sz="3200" smtClean="0"/>
              <a:t> </a:t>
            </a:r>
            <a:r>
              <a:rPr lang="en-US" altLang="zh-CN" sz="3200" smtClean="0"/>
              <a:t>3. </a:t>
            </a:r>
            <a:r>
              <a:rPr lang="zh-CN" altLang="en-US" sz="3200" smtClean="0"/>
              <a:t>学 科 服 务</a:t>
            </a:r>
          </a:p>
        </p:txBody>
      </p:sp>
      <p:sp>
        <p:nvSpPr>
          <p:cNvPr id="6" name="矩形 5"/>
          <p:cNvSpPr/>
          <p:nvPr/>
        </p:nvSpPr>
        <p:spPr>
          <a:xfrm>
            <a:off x="0" y="2781300"/>
            <a:ext cx="1384300" cy="2889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1860550" y="2060575"/>
            <a:ext cx="6799263" cy="4464050"/>
          </a:xfrm>
          <a:prstGeom prst="rect">
            <a:avLst/>
          </a:prstGeom>
          <a:noFill/>
          <a:ln w="25400">
            <a:noFill/>
            <a:prstDash val="dash"/>
            <a:miter lim="800000"/>
            <a:headEnd/>
            <a:tailEnd/>
          </a:ln>
          <a:effec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l"/>
              <a:defRPr sz="4000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华文细黑" pitchFamily="2" charset="-122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华文细黑" pitchFamily="2" charset="-122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华文细黑" pitchFamily="2" charset="-122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华文细黑" pitchFamily="2" charset="-122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华文细黑" pitchFamily="2" charset="-122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华文细黑" pitchFamily="2" charset="-122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华文细黑" pitchFamily="2" charset="-122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华文细黑" pitchFamily="2" charset="-122"/>
              </a:defRPr>
            </a:lvl9pPr>
          </a:lstStyle>
          <a:p>
            <a:pPr>
              <a:lnSpc>
                <a:spcPct val="130000"/>
              </a:lnSpc>
              <a:buFont typeface="Wingdings" panose="05000000000000000000" pitchFamily="2" charset="2"/>
              <a:buChar char="u"/>
              <a:defRPr/>
            </a:pPr>
            <a:r>
              <a:rPr lang="zh-CN" altLang="en-US" sz="2400" kern="0" dirty="0" smtClean="0">
                <a:solidFill>
                  <a:srgbClr val="0000FF"/>
                </a:solidFill>
              </a:rPr>
              <a:t>化学</a:t>
            </a:r>
            <a:r>
              <a:rPr lang="zh-CN" altLang="en-US" sz="2400" kern="0" dirty="0">
                <a:solidFill>
                  <a:schemeClr val="tx1"/>
                </a:solidFill>
              </a:rPr>
              <a:t>、</a:t>
            </a:r>
            <a:r>
              <a:rPr lang="zh-CN" altLang="en-US" sz="2400" kern="0" dirty="0">
                <a:solidFill>
                  <a:srgbClr val="0000FF"/>
                </a:solidFill>
              </a:rPr>
              <a:t>材料科学与工程</a:t>
            </a:r>
            <a:r>
              <a:rPr lang="zh-CN" altLang="en-US" sz="2400" kern="0" dirty="0">
                <a:solidFill>
                  <a:schemeClr val="tx1"/>
                </a:solidFill>
              </a:rPr>
              <a:t>、</a:t>
            </a:r>
            <a:r>
              <a:rPr lang="zh-CN" altLang="en-US" sz="2400" kern="0" dirty="0">
                <a:solidFill>
                  <a:srgbClr val="0000FF"/>
                </a:solidFill>
              </a:rPr>
              <a:t>化学工程与技术</a:t>
            </a:r>
            <a:r>
              <a:rPr lang="zh-CN" altLang="en-US" sz="2400" kern="0" dirty="0">
                <a:solidFill>
                  <a:schemeClr val="tx1"/>
                </a:solidFill>
              </a:rPr>
              <a:t>进入国家首批“</a:t>
            </a:r>
            <a:r>
              <a:rPr lang="zh-CN" altLang="en-US" sz="2400" kern="0" dirty="0">
                <a:solidFill>
                  <a:srgbClr val="C00000"/>
                </a:solidFill>
              </a:rPr>
              <a:t>一流学科</a:t>
            </a:r>
            <a:r>
              <a:rPr lang="zh-CN" altLang="en-US" sz="2400" kern="0" dirty="0">
                <a:solidFill>
                  <a:schemeClr val="tx1"/>
                </a:solidFill>
              </a:rPr>
              <a:t>”建设名单</a:t>
            </a:r>
            <a:r>
              <a:rPr lang="zh-CN" altLang="en-US" sz="2400" kern="0" dirty="0" smtClean="0">
                <a:solidFill>
                  <a:schemeClr val="tx1"/>
                </a:solidFill>
              </a:rPr>
              <a:t>。</a:t>
            </a:r>
            <a:endParaRPr lang="en-US" altLang="zh-CN" sz="2400" kern="0" dirty="0" smtClean="0">
              <a:solidFill>
                <a:schemeClr val="tx1"/>
              </a:solidFill>
            </a:endParaRPr>
          </a:p>
          <a:p>
            <a:pPr>
              <a:lnSpc>
                <a:spcPct val="130000"/>
              </a:lnSpc>
              <a:buFont typeface="Wingdings" panose="05000000000000000000" pitchFamily="2" charset="2"/>
              <a:buChar char="u"/>
              <a:defRPr/>
            </a:pPr>
            <a:r>
              <a:rPr lang="zh-CN" altLang="en-US" sz="2400" kern="0" dirty="0" smtClean="0">
                <a:solidFill>
                  <a:schemeClr val="tx1"/>
                </a:solidFill>
              </a:rPr>
              <a:t>教育部</a:t>
            </a:r>
            <a:r>
              <a:rPr lang="zh-CN" altLang="en-US" sz="2400" kern="0" dirty="0">
                <a:solidFill>
                  <a:schemeClr val="tx1"/>
                </a:solidFill>
              </a:rPr>
              <a:t>第四轮学科评估中，</a:t>
            </a:r>
            <a:r>
              <a:rPr lang="zh-CN" altLang="en-US" sz="2400" kern="0" dirty="0">
                <a:solidFill>
                  <a:srgbClr val="0000FF"/>
                </a:solidFill>
              </a:rPr>
              <a:t>化学工程与技术</a:t>
            </a:r>
            <a:r>
              <a:rPr lang="zh-CN" altLang="en-US" sz="2400" kern="0" dirty="0">
                <a:solidFill>
                  <a:schemeClr val="tx1"/>
                </a:solidFill>
              </a:rPr>
              <a:t>获评</a:t>
            </a:r>
            <a:r>
              <a:rPr lang="en-US" altLang="zh-CN" sz="2400" kern="0" dirty="0">
                <a:solidFill>
                  <a:srgbClr val="C00000"/>
                </a:solidFill>
              </a:rPr>
              <a:t>A+</a:t>
            </a:r>
            <a:r>
              <a:rPr lang="zh-CN" altLang="en-US" sz="2400" kern="0" dirty="0">
                <a:solidFill>
                  <a:schemeClr val="tx1"/>
                </a:solidFill>
              </a:rPr>
              <a:t>，位列</a:t>
            </a:r>
            <a:r>
              <a:rPr lang="zh-CN" altLang="en-US" sz="2400" kern="0" dirty="0">
                <a:solidFill>
                  <a:srgbClr val="C00000"/>
                </a:solidFill>
              </a:rPr>
              <a:t>全国第一</a:t>
            </a:r>
            <a:r>
              <a:rPr lang="zh-CN" altLang="en-US" sz="2400" kern="0" dirty="0" smtClean="0">
                <a:solidFill>
                  <a:schemeClr val="tx1"/>
                </a:solidFill>
              </a:rPr>
              <a:t>。</a:t>
            </a:r>
            <a:endParaRPr lang="en-US" altLang="zh-CN" sz="2400" kern="0" dirty="0" smtClean="0">
              <a:solidFill>
                <a:schemeClr val="tx1"/>
              </a:solidFill>
            </a:endParaRPr>
          </a:p>
          <a:p>
            <a:pPr>
              <a:lnSpc>
                <a:spcPct val="130000"/>
              </a:lnSpc>
              <a:buFont typeface="Wingdings" panose="05000000000000000000" pitchFamily="2" charset="2"/>
              <a:buChar char="u"/>
              <a:defRPr/>
            </a:pPr>
            <a:r>
              <a:rPr lang="zh-CN" altLang="en-US" sz="2400" kern="0" dirty="0" smtClean="0">
                <a:solidFill>
                  <a:srgbClr val="0000FF"/>
                </a:solidFill>
              </a:rPr>
              <a:t>化学工程</a:t>
            </a:r>
            <a:r>
              <a:rPr lang="zh-CN" altLang="en-US" sz="2400" kern="0" dirty="0">
                <a:solidFill>
                  <a:srgbClr val="0000FF"/>
                </a:solidFill>
              </a:rPr>
              <a:t>与技术</a:t>
            </a:r>
            <a:r>
              <a:rPr lang="zh-CN" altLang="en-US" sz="2400" kern="0" dirty="0">
                <a:solidFill>
                  <a:schemeClr val="tx1"/>
                </a:solidFill>
              </a:rPr>
              <a:t>进入</a:t>
            </a:r>
            <a:r>
              <a:rPr lang="zh-CN" altLang="en-US" sz="2400" kern="0" dirty="0">
                <a:solidFill>
                  <a:srgbClr val="C00000"/>
                </a:solidFill>
              </a:rPr>
              <a:t>上海市</a:t>
            </a:r>
            <a:r>
              <a:rPr lang="en-US" altLang="zh-CN" sz="2400" kern="0" dirty="0">
                <a:solidFill>
                  <a:srgbClr val="C00000"/>
                </a:solidFill>
              </a:rPr>
              <a:t>Ⅰ</a:t>
            </a:r>
            <a:r>
              <a:rPr lang="zh-CN" altLang="en-US" sz="2400" kern="0" dirty="0">
                <a:solidFill>
                  <a:srgbClr val="C00000"/>
                </a:solidFill>
              </a:rPr>
              <a:t>类高峰学科</a:t>
            </a:r>
            <a:r>
              <a:rPr lang="zh-CN" altLang="en-US" sz="2400" kern="0" dirty="0">
                <a:solidFill>
                  <a:schemeClr val="tx1"/>
                </a:solidFill>
              </a:rPr>
              <a:t>建设，</a:t>
            </a:r>
            <a:r>
              <a:rPr lang="zh-CN" altLang="en-US" sz="2400" kern="0" dirty="0">
                <a:solidFill>
                  <a:srgbClr val="0000FF"/>
                </a:solidFill>
              </a:rPr>
              <a:t>化学</a:t>
            </a:r>
            <a:r>
              <a:rPr lang="zh-CN" altLang="en-US" sz="2400" kern="0" dirty="0">
                <a:solidFill>
                  <a:schemeClr val="tx1"/>
                </a:solidFill>
              </a:rPr>
              <a:t>进入</a:t>
            </a:r>
            <a:r>
              <a:rPr lang="zh-CN" altLang="en-US" sz="2400" kern="0" dirty="0">
                <a:solidFill>
                  <a:srgbClr val="C00000"/>
                </a:solidFill>
              </a:rPr>
              <a:t>上海市</a:t>
            </a:r>
            <a:r>
              <a:rPr lang="en-US" altLang="zh-CN" sz="2400" kern="0" dirty="0">
                <a:solidFill>
                  <a:srgbClr val="C00000"/>
                </a:solidFill>
              </a:rPr>
              <a:t>II</a:t>
            </a:r>
            <a:r>
              <a:rPr lang="zh-CN" altLang="en-US" sz="2400" kern="0" dirty="0">
                <a:solidFill>
                  <a:srgbClr val="C00000"/>
                </a:solidFill>
              </a:rPr>
              <a:t>类高峰学科</a:t>
            </a:r>
            <a:r>
              <a:rPr lang="zh-CN" altLang="en-US" sz="2400" kern="0" dirty="0" smtClean="0">
                <a:solidFill>
                  <a:schemeClr val="tx1"/>
                </a:solidFill>
              </a:rPr>
              <a:t>建设</a:t>
            </a:r>
            <a:r>
              <a:rPr lang="zh-CN" altLang="en-US" sz="2400" kern="0" dirty="0">
                <a:solidFill>
                  <a:schemeClr val="tx1"/>
                </a:solidFill>
              </a:rPr>
              <a:t>。</a:t>
            </a:r>
            <a:endParaRPr lang="en-US" altLang="zh-CN" sz="2400" kern="0" dirty="0" smtClean="0"/>
          </a:p>
        </p:txBody>
      </p:sp>
      <p:pic>
        <p:nvPicPr>
          <p:cNvPr id="2" name="音频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291"/>
    </mc:Choice>
    <mc:Fallback>
      <p:transition spd="slow" advTm="372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76475"/>
            <a:ext cx="1743075" cy="359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标题 1"/>
          <p:cNvSpPr>
            <a:spLocks noGrp="1"/>
          </p:cNvSpPr>
          <p:nvPr>
            <p:ph type="title"/>
          </p:nvPr>
        </p:nvSpPr>
        <p:spPr>
          <a:xfrm>
            <a:off x="1835150" y="404813"/>
            <a:ext cx="6049963" cy="936625"/>
          </a:xfrm>
          <a:solidFill>
            <a:srgbClr val="BAD7FE"/>
          </a:solidFill>
        </p:spPr>
        <p:txBody>
          <a:bodyPr/>
          <a:lstStyle/>
          <a:p>
            <a:r>
              <a:rPr lang="zh-CN" altLang="en-US" sz="3200" smtClean="0"/>
              <a:t> </a:t>
            </a:r>
            <a:r>
              <a:rPr lang="en-US" altLang="zh-CN" sz="3200" smtClean="0"/>
              <a:t>3. </a:t>
            </a:r>
            <a:r>
              <a:rPr lang="zh-CN" altLang="en-US" sz="3200" smtClean="0"/>
              <a:t>学 科 服 务</a:t>
            </a:r>
          </a:p>
        </p:txBody>
      </p:sp>
      <p:sp>
        <p:nvSpPr>
          <p:cNvPr id="6" name="矩形 5"/>
          <p:cNvSpPr/>
          <p:nvPr/>
        </p:nvSpPr>
        <p:spPr>
          <a:xfrm>
            <a:off x="0" y="2852738"/>
            <a:ext cx="1384300" cy="2889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1533525" y="1398588"/>
            <a:ext cx="4143375" cy="1223962"/>
          </a:xfrm>
          <a:prstGeom prst="rect">
            <a:avLst/>
          </a:prstGeom>
          <a:noFill/>
          <a:ln w="25400">
            <a:noFill/>
            <a:prstDash val="dash"/>
            <a:miter lim="800000"/>
            <a:headEnd/>
            <a:tailEnd/>
          </a:ln>
          <a:effec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l"/>
              <a:defRPr sz="4000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华文细黑" pitchFamily="2" charset="-122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华文细黑" pitchFamily="2" charset="-122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华文细黑" pitchFamily="2" charset="-122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华文细黑" pitchFamily="2" charset="-122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华文细黑" pitchFamily="2" charset="-122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华文细黑" pitchFamily="2" charset="-122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华文细黑" pitchFamily="2" charset="-122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华文细黑" pitchFamily="2" charset="-122"/>
              </a:defRPr>
            </a:lvl9pPr>
          </a:lstStyle>
          <a:p>
            <a:pPr>
              <a:lnSpc>
                <a:spcPct val="105000"/>
              </a:lnSpc>
              <a:buFont typeface="Wingdings" panose="05000000000000000000" pitchFamily="2" charset="2"/>
              <a:buChar char="u"/>
              <a:defRPr/>
            </a:pPr>
            <a:r>
              <a:rPr lang="zh-CN" altLang="en-US" sz="2200" kern="0" dirty="0">
                <a:solidFill>
                  <a:srgbClr val="0000FF"/>
                </a:solidFill>
              </a:rPr>
              <a:t>拥有</a:t>
            </a:r>
            <a:r>
              <a:rPr lang="en-US" altLang="zh-CN" sz="2200" kern="0" dirty="0">
                <a:solidFill>
                  <a:srgbClr val="0000FF"/>
                </a:solidFill>
              </a:rPr>
              <a:t>7</a:t>
            </a:r>
            <a:r>
              <a:rPr lang="zh-CN" altLang="en-US" sz="2200" kern="0" dirty="0">
                <a:solidFill>
                  <a:srgbClr val="0000FF"/>
                </a:solidFill>
              </a:rPr>
              <a:t>个国家重点学科、</a:t>
            </a:r>
            <a:r>
              <a:rPr lang="en-US" altLang="zh-CN" sz="2200" kern="0" dirty="0">
                <a:solidFill>
                  <a:srgbClr val="0000FF"/>
                </a:solidFill>
              </a:rPr>
              <a:t>1</a:t>
            </a:r>
            <a:r>
              <a:rPr lang="zh-CN" altLang="en-US" sz="2200" kern="0" dirty="0">
                <a:solidFill>
                  <a:srgbClr val="0000FF"/>
                </a:solidFill>
              </a:rPr>
              <a:t>个国家重点（培育）学科、</a:t>
            </a:r>
            <a:r>
              <a:rPr lang="en-US" altLang="zh-CN" sz="2200" kern="0" dirty="0">
                <a:solidFill>
                  <a:srgbClr val="0000FF"/>
                </a:solidFill>
              </a:rPr>
              <a:t>10</a:t>
            </a:r>
            <a:r>
              <a:rPr lang="zh-CN" altLang="en-US" sz="2200" kern="0" dirty="0">
                <a:solidFill>
                  <a:srgbClr val="0000FF"/>
                </a:solidFill>
              </a:rPr>
              <a:t>个上海市重点学科</a:t>
            </a:r>
            <a:r>
              <a:rPr lang="zh-CN" altLang="en-US" sz="2200" kern="0" dirty="0" smtClean="0">
                <a:solidFill>
                  <a:srgbClr val="0000FF"/>
                </a:solidFill>
              </a:rPr>
              <a:t>。</a:t>
            </a:r>
            <a:endParaRPr lang="en-US" altLang="zh-CN" sz="2200" kern="0" dirty="0" smtClean="0">
              <a:solidFill>
                <a:srgbClr val="0000FF"/>
              </a:solidFill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1966913" y="2622550"/>
            <a:ext cx="3276600" cy="3816350"/>
          </a:xfrm>
          <a:prstGeom prst="rect">
            <a:avLst/>
          </a:prstGeom>
          <a:noFill/>
          <a:ln w="38100">
            <a:solidFill>
              <a:srgbClr val="00B0F0"/>
            </a:solidFill>
            <a:prstDash val="solid"/>
            <a:miter lim="800000"/>
            <a:headEnd/>
            <a:tailEnd/>
          </a:ln>
          <a:effec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l"/>
              <a:defRPr sz="4000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华文细黑" pitchFamily="2" charset="-122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华文细黑" pitchFamily="2" charset="-122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华文细黑" pitchFamily="2" charset="-122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华文细黑" pitchFamily="2" charset="-122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华文细黑" pitchFamily="2" charset="-122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华文细黑" pitchFamily="2" charset="-122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华文细黑" pitchFamily="2" charset="-122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华文细黑" pitchFamily="2" charset="-122"/>
              </a:defRPr>
            </a:lvl9pPr>
          </a:lstStyle>
          <a:p>
            <a:pPr marL="0" indent="0" algn="ctr">
              <a:buFont typeface="Wingdings" panose="05000000000000000000" pitchFamily="2" charset="2"/>
              <a:buNone/>
              <a:defRPr/>
            </a:pPr>
            <a:r>
              <a:rPr lang="zh-CN" altLang="en-US" sz="2400" kern="0" dirty="0" smtClean="0">
                <a:solidFill>
                  <a:srgbClr val="C00000"/>
                </a:solidFill>
              </a:rPr>
              <a:t>国家重点学科</a:t>
            </a:r>
            <a:endParaRPr lang="en-US" altLang="zh-CN" sz="2400" kern="0" dirty="0" smtClean="0">
              <a:solidFill>
                <a:srgbClr val="C00000"/>
              </a:solidFill>
            </a:endParaRPr>
          </a:p>
          <a:p>
            <a:pPr>
              <a:lnSpc>
                <a:spcPct val="105000"/>
              </a:lnSpc>
              <a:buFont typeface="Wingdings" panose="05000000000000000000" pitchFamily="2" charset="2"/>
              <a:buChar char="Ø"/>
              <a:defRPr/>
            </a:pPr>
            <a:r>
              <a:rPr lang="zh-CN" altLang="en-US" sz="2200" kern="0" dirty="0" smtClean="0">
                <a:solidFill>
                  <a:srgbClr val="0000FF"/>
                </a:solidFill>
              </a:rPr>
              <a:t>化学工程</a:t>
            </a:r>
            <a:endParaRPr lang="en-US" altLang="zh-CN" sz="2200" kern="0" dirty="0" smtClean="0">
              <a:solidFill>
                <a:srgbClr val="0000FF"/>
              </a:solidFill>
            </a:endParaRPr>
          </a:p>
          <a:p>
            <a:pPr>
              <a:lnSpc>
                <a:spcPct val="105000"/>
              </a:lnSpc>
              <a:buFont typeface="Wingdings" panose="05000000000000000000" pitchFamily="2" charset="2"/>
              <a:buChar char="Ø"/>
              <a:defRPr/>
            </a:pPr>
            <a:r>
              <a:rPr lang="zh-CN" altLang="en-US" sz="2200" kern="0" dirty="0" smtClean="0">
                <a:solidFill>
                  <a:srgbClr val="0000FF"/>
                </a:solidFill>
              </a:rPr>
              <a:t>化学工艺</a:t>
            </a:r>
            <a:endParaRPr lang="en-US" altLang="zh-CN" sz="2200" kern="0" dirty="0" smtClean="0">
              <a:solidFill>
                <a:srgbClr val="0000FF"/>
              </a:solidFill>
            </a:endParaRPr>
          </a:p>
          <a:p>
            <a:pPr>
              <a:lnSpc>
                <a:spcPct val="105000"/>
              </a:lnSpc>
              <a:buFont typeface="Wingdings" panose="05000000000000000000" pitchFamily="2" charset="2"/>
              <a:buChar char="Ø"/>
              <a:defRPr/>
            </a:pPr>
            <a:r>
              <a:rPr lang="zh-CN" altLang="en-US" sz="2200" kern="0" dirty="0" smtClean="0">
                <a:solidFill>
                  <a:srgbClr val="0000FF"/>
                </a:solidFill>
              </a:rPr>
              <a:t>生物化工</a:t>
            </a:r>
            <a:endParaRPr lang="en-US" altLang="zh-CN" sz="2200" kern="0" dirty="0" smtClean="0">
              <a:solidFill>
                <a:srgbClr val="0000FF"/>
              </a:solidFill>
            </a:endParaRPr>
          </a:p>
          <a:p>
            <a:pPr>
              <a:lnSpc>
                <a:spcPct val="105000"/>
              </a:lnSpc>
              <a:buFont typeface="Wingdings" panose="05000000000000000000" pitchFamily="2" charset="2"/>
              <a:buChar char="Ø"/>
              <a:defRPr/>
            </a:pPr>
            <a:r>
              <a:rPr lang="zh-CN" altLang="en-US" sz="2200" kern="0" dirty="0" smtClean="0">
                <a:solidFill>
                  <a:srgbClr val="0000FF"/>
                </a:solidFill>
              </a:rPr>
              <a:t>应用化学</a:t>
            </a:r>
            <a:endParaRPr lang="en-US" altLang="zh-CN" sz="2200" kern="0" dirty="0" smtClean="0">
              <a:solidFill>
                <a:srgbClr val="0000FF"/>
              </a:solidFill>
            </a:endParaRPr>
          </a:p>
          <a:p>
            <a:pPr>
              <a:lnSpc>
                <a:spcPct val="105000"/>
              </a:lnSpc>
              <a:buFont typeface="Wingdings" panose="05000000000000000000" pitchFamily="2" charset="2"/>
              <a:buChar char="Ø"/>
              <a:defRPr/>
            </a:pPr>
            <a:r>
              <a:rPr lang="zh-CN" altLang="en-US" sz="2200" kern="0" dirty="0" smtClean="0">
                <a:solidFill>
                  <a:srgbClr val="0000FF"/>
                </a:solidFill>
              </a:rPr>
              <a:t>工业催化</a:t>
            </a:r>
            <a:endParaRPr lang="en-US" altLang="zh-CN" sz="2200" kern="0" dirty="0" smtClean="0">
              <a:solidFill>
                <a:srgbClr val="0000FF"/>
              </a:solidFill>
            </a:endParaRPr>
          </a:p>
          <a:p>
            <a:pPr>
              <a:lnSpc>
                <a:spcPct val="105000"/>
              </a:lnSpc>
              <a:buFont typeface="Wingdings" panose="05000000000000000000" pitchFamily="2" charset="2"/>
              <a:buChar char="Ø"/>
              <a:defRPr/>
            </a:pPr>
            <a:r>
              <a:rPr lang="zh-CN" altLang="en-US" sz="2200" kern="0" dirty="0" smtClean="0">
                <a:solidFill>
                  <a:srgbClr val="0000FF"/>
                </a:solidFill>
              </a:rPr>
              <a:t>化工过程机械</a:t>
            </a:r>
            <a:endParaRPr lang="en-US" altLang="zh-CN" sz="2200" kern="0" dirty="0" smtClean="0">
              <a:solidFill>
                <a:srgbClr val="0000FF"/>
              </a:solidFill>
            </a:endParaRPr>
          </a:p>
          <a:p>
            <a:pPr>
              <a:lnSpc>
                <a:spcPct val="105000"/>
              </a:lnSpc>
              <a:buFont typeface="Wingdings" panose="05000000000000000000" pitchFamily="2" charset="2"/>
              <a:buChar char="Ø"/>
              <a:defRPr/>
            </a:pPr>
            <a:r>
              <a:rPr lang="zh-CN" altLang="en-US" sz="2200" kern="0" dirty="0" smtClean="0">
                <a:solidFill>
                  <a:srgbClr val="0000FF"/>
                </a:solidFill>
              </a:rPr>
              <a:t>控制理论与控制工程</a:t>
            </a:r>
            <a:endParaRPr lang="en-US" altLang="zh-CN" sz="2200" kern="0" dirty="0" smtClean="0">
              <a:solidFill>
                <a:srgbClr val="0000FF"/>
              </a:solidFill>
            </a:endParaRPr>
          </a:p>
          <a:p>
            <a:pPr>
              <a:lnSpc>
                <a:spcPct val="105000"/>
              </a:lnSpc>
              <a:buFont typeface="Wingdings" panose="05000000000000000000" pitchFamily="2" charset="2"/>
              <a:buChar char="Ø"/>
              <a:defRPr/>
            </a:pPr>
            <a:r>
              <a:rPr lang="zh-CN" altLang="en-US" sz="2200" kern="0" dirty="0" smtClean="0">
                <a:solidFill>
                  <a:srgbClr val="0000FF"/>
                </a:solidFill>
              </a:rPr>
              <a:t>材料学（培育）</a:t>
            </a:r>
            <a:endParaRPr lang="zh-CN" altLang="en-US" sz="2200" kern="0" dirty="0">
              <a:solidFill>
                <a:srgbClr val="0000FF"/>
              </a:solidFill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5548313" y="1704975"/>
            <a:ext cx="3322637" cy="4733925"/>
          </a:xfrm>
          <a:prstGeom prst="rect">
            <a:avLst/>
          </a:prstGeom>
          <a:noFill/>
          <a:ln w="38100">
            <a:solidFill>
              <a:srgbClr val="00B0F0"/>
            </a:solidFill>
            <a:prstDash val="solid"/>
            <a:miter lim="800000"/>
            <a:headEnd/>
            <a:tailEnd/>
          </a:ln>
          <a:effec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l"/>
              <a:defRPr sz="4000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华文细黑" pitchFamily="2" charset="-122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华文细黑" pitchFamily="2" charset="-122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华文细黑" pitchFamily="2" charset="-122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华文细黑" pitchFamily="2" charset="-122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华文细黑" pitchFamily="2" charset="-122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华文细黑" pitchFamily="2" charset="-122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华文细黑" pitchFamily="2" charset="-122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华文细黑" pitchFamily="2" charset="-122"/>
              </a:defRPr>
            </a:lvl9pPr>
          </a:lstStyle>
          <a:p>
            <a:pPr marL="0" indent="0" algn="ctr">
              <a:buFont typeface="Wingdings" panose="05000000000000000000" pitchFamily="2" charset="2"/>
              <a:buNone/>
              <a:defRPr/>
            </a:pPr>
            <a:r>
              <a:rPr lang="zh-CN" altLang="en-US" sz="2400" kern="0" dirty="0" smtClean="0">
                <a:solidFill>
                  <a:srgbClr val="C00000"/>
                </a:solidFill>
              </a:rPr>
              <a:t>上海市重点学科</a:t>
            </a:r>
            <a:endParaRPr lang="en-US" altLang="zh-CN" sz="2400" kern="0" dirty="0" smtClean="0">
              <a:solidFill>
                <a:srgbClr val="C00000"/>
              </a:solidFill>
            </a:endParaRPr>
          </a:p>
          <a:p>
            <a:pPr>
              <a:lnSpc>
                <a:spcPct val="105000"/>
              </a:lnSpc>
              <a:buFont typeface="Wingdings" panose="05000000000000000000" pitchFamily="2" charset="2"/>
              <a:buChar char="Ø"/>
              <a:defRPr/>
            </a:pPr>
            <a:r>
              <a:rPr lang="zh-CN" altLang="en-US" sz="2200" kern="0" dirty="0">
                <a:solidFill>
                  <a:srgbClr val="0000FF"/>
                </a:solidFill>
              </a:rPr>
              <a:t>化学工程</a:t>
            </a:r>
            <a:endParaRPr lang="en-US" altLang="zh-CN" sz="2200" kern="0" dirty="0">
              <a:solidFill>
                <a:srgbClr val="0000FF"/>
              </a:solidFill>
            </a:endParaRPr>
          </a:p>
          <a:p>
            <a:pPr>
              <a:lnSpc>
                <a:spcPct val="105000"/>
              </a:lnSpc>
              <a:buFont typeface="Wingdings" panose="05000000000000000000" pitchFamily="2" charset="2"/>
              <a:buChar char="Ø"/>
              <a:defRPr/>
            </a:pPr>
            <a:r>
              <a:rPr lang="zh-CN" altLang="en-US" sz="2200" kern="0" dirty="0">
                <a:solidFill>
                  <a:srgbClr val="0000FF"/>
                </a:solidFill>
              </a:rPr>
              <a:t>生物化工</a:t>
            </a:r>
            <a:endParaRPr lang="en-US" altLang="zh-CN" sz="2200" kern="0" dirty="0">
              <a:solidFill>
                <a:srgbClr val="0000FF"/>
              </a:solidFill>
            </a:endParaRPr>
          </a:p>
          <a:p>
            <a:pPr>
              <a:lnSpc>
                <a:spcPct val="105000"/>
              </a:lnSpc>
              <a:buFont typeface="Wingdings" panose="05000000000000000000" pitchFamily="2" charset="2"/>
              <a:buChar char="Ø"/>
              <a:defRPr/>
            </a:pPr>
            <a:r>
              <a:rPr lang="zh-CN" altLang="en-US" sz="2200" kern="0" dirty="0">
                <a:solidFill>
                  <a:srgbClr val="0000FF"/>
                </a:solidFill>
              </a:rPr>
              <a:t>应用化学</a:t>
            </a:r>
            <a:endParaRPr lang="en-US" altLang="zh-CN" sz="2200" kern="0" dirty="0">
              <a:solidFill>
                <a:srgbClr val="0000FF"/>
              </a:solidFill>
            </a:endParaRPr>
          </a:p>
          <a:p>
            <a:pPr>
              <a:lnSpc>
                <a:spcPct val="105000"/>
              </a:lnSpc>
              <a:buFont typeface="Wingdings" panose="05000000000000000000" pitchFamily="2" charset="2"/>
              <a:buChar char="Ø"/>
              <a:defRPr/>
            </a:pPr>
            <a:r>
              <a:rPr lang="zh-CN" altLang="en-US" sz="2200" kern="0" dirty="0" smtClean="0">
                <a:solidFill>
                  <a:srgbClr val="0000FF"/>
                </a:solidFill>
              </a:rPr>
              <a:t>材料学</a:t>
            </a:r>
            <a:endParaRPr lang="en-US" altLang="zh-CN" sz="2200" kern="0" dirty="0" smtClean="0">
              <a:solidFill>
                <a:srgbClr val="0000FF"/>
              </a:solidFill>
            </a:endParaRPr>
          </a:p>
          <a:p>
            <a:pPr>
              <a:lnSpc>
                <a:spcPct val="105000"/>
              </a:lnSpc>
              <a:buFont typeface="Wingdings" panose="05000000000000000000" pitchFamily="2" charset="2"/>
              <a:buChar char="Ø"/>
              <a:defRPr/>
            </a:pPr>
            <a:r>
              <a:rPr lang="zh-CN" altLang="en-US" sz="2200" kern="0" dirty="0">
                <a:solidFill>
                  <a:srgbClr val="0000FF"/>
                </a:solidFill>
              </a:rPr>
              <a:t>化工过程机械</a:t>
            </a:r>
            <a:endParaRPr lang="en-US" altLang="zh-CN" sz="2200" kern="0" dirty="0">
              <a:solidFill>
                <a:srgbClr val="0000FF"/>
              </a:solidFill>
            </a:endParaRPr>
          </a:p>
          <a:p>
            <a:pPr>
              <a:lnSpc>
                <a:spcPct val="105000"/>
              </a:lnSpc>
              <a:buFont typeface="Wingdings" panose="05000000000000000000" pitchFamily="2" charset="2"/>
              <a:buChar char="Ø"/>
              <a:defRPr/>
            </a:pPr>
            <a:r>
              <a:rPr lang="zh-CN" altLang="en-US" sz="2200" kern="0" dirty="0">
                <a:solidFill>
                  <a:srgbClr val="0000FF"/>
                </a:solidFill>
              </a:rPr>
              <a:t>控制理论与控制工程</a:t>
            </a:r>
          </a:p>
          <a:p>
            <a:pPr>
              <a:lnSpc>
                <a:spcPct val="105000"/>
              </a:lnSpc>
              <a:buFont typeface="Wingdings" panose="05000000000000000000" pitchFamily="2" charset="2"/>
              <a:buChar char="Ø"/>
              <a:defRPr/>
            </a:pPr>
            <a:r>
              <a:rPr lang="zh-CN" altLang="en-US" sz="2200" kern="0" dirty="0" smtClean="0">
                <a:solidFill>
                  <a:srgbClr val="0000FF"/>
                </a:solidFill>
              </a:rPr>
              <a:t>发酵工程</a:t>
            </a:r>
            <a:endParaRPr lang="en-US" altLang="zh-CN" sz="2200" kern="0" dirty="0" smtClean="0">
              <a:solidFill>
                <a:srgbClr val="0000FF"/>
              </a:solidFill>
            </a:endParaRPr>
          </a:p>
          <a:p>
            <a:pPr>
              <a:lnSpc>
                <a:spcPct val="105000"/>
              </a:lnSpc>
              <a:buFont typeface="Wingdings" panose="05000000000000000000" pitchFamily="2" charset="2"/>
              <a:buChar char="Ø"/>
              <a:defRPr/>
            </a:pPr>
            <a:r>
              <a:rPr lang="zh-CN" altLang="en-US" sz="2200" kern="0" dirty="0" smtClean="0">
                <a:solidFill>
                  <a:srgbClr val="0000FF"/>
                </a:solidFill>
              </a:rPr>
              <a:t>环境工程</a:t>
            </a:r>
            <a:endParaRPr lang="en-US" altLang="zh-CN" sz="2200" kern="0" dirty="0" smtClean="0">
              <a:solidFill>
                <a:srgbClr val="0000FF"/>
              </a:solidFill>
            </a:endParaRPr>
          </a:p>
          <a:p>
            <a:pPr>
              <a:lnSpc>
                <a:spcPct val="105000"/>
              </a:lnSpc>
              <a:buFont typeface="Wingdings" panose="05000000000000000000" pitchFamily="2" charset="2"/>
              <a:buChar char="Ø"/>
              <a:defRPr/>
            </a:pPr>
            <a:r>
              <a:rPr lang="zh-CN" altLang="en-US" sz="2200" kern="0" dirty="0" smtClean="0">
                <a:solidFill>
                  <a:srgbClr val="0000FF"/>
                </a:solidFill>
              </a:rPr>
              <a:t>农药学</a:t>
            </a:r>
            <a:endParaRPr lang="en-US" altLang="zh-CN" sz="2200" kern="0" dirty="0" smtClean="0">
              <a:solidFill>
                <a:srgbClr val="0000FF"/>
              </a:solidFill>
            </a:endParaRPr>
          </a:p>
          <a:p>
            <a:pPr>
              <a:lnSpc>
                <a:spcPct val="105000"/>
              </a:lnSpc>
              <a:buFont typeface="Wingdings" panose="05000000000000000000" pitchFamily="2" charset="2"/>
              <a:buChar char="Ø"/>
              <a:defRPr/>
            </a:pPr>
            <a:r>
              <a:rPr lang="zh-CN" altLang="en-US" sz="2200" kern="0" dirty="0" smtClean="0">
                <a:solidFill>
                  <a:srgbClr val="0000FF"/>
                </a:solidFill>
              </a:rPr>
              <a:t>社会学</a:t>
            </a:r>
            <a:endParaRPr lang="en-US" altLang="zh-CN" sz="2200" kern="0" dirty="0" smtClean="0">
              <a:solidFill>
                <a:srgbClr val="0000FF"/>
              </a:solidFill>
            </a:endParaRPr>
          </a:p>
        </p:txBody>
      </p:sp>
      <p:pic>
        <p:nvPicPr>
          <p:cNvPr id="2" name="音频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976"/>
    </mc:Choice>
    <mc:Fallback>
      <p:transition spd="slow" advTm="339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76475"/>
            <a:ext cx="1743075" cy="359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内容占位符 2"/>
          <p:cNvSpPr>
            <a:spLocks noGrp="1"/>
          </p:cNvSpPr>
          <p:nvPr>
            <p:ph idx="1"/>
          </p:nvPr>
        </p:nvSpPr>
        <p:spPr>
          <a:xfrm>
            <a:off x="1830388" y="1989138"/>
            <a:ext cx="6918325" cy="4319587"/>
          </a:xfrm>
        </p:spPr>
        <p:txBody>
          <a:bodyPr/>
          <a:lstStyle/>
          <a:p>
            <a:pPr>
              <a:lnSpc>
                <a:spcPct val="120000"/>
              </a:lnSpc>
              <a:buFont typeface="Wingdings" panose="05000000000000000000" pitchFamily="2" charset="2"/>
              <a:buChar char="u"/>
            </a:pPr>
            <a:r>
              <a:rPr lang="en-US" altLang="zh-CN" sz="2400" smtClean="0">
                <a:solidFill>
                  <a:srgbClr val="3333FF"/>
                </a:solidFill>
              </a:rPr>
              <a:t>2000</a:t>
            </a:r>
            <a:r>
              <a:rPr lang="zh-CN" altLang="en-US" sz="2400" smtClean="0">
                <a:solidFill>
                  <a:srgbClr val="3333FF"/>
                </a:solidFill>
              </a:rPr>
              <a:t>年，华理成立兼职学科服务团队</a:t>
            </a:r>
            <a:endParaRPr lang="en-US" altLang="zh-CN" sz="2400" smtClean="0">
              <a:solidFill>
                <a:srgbClr val="3333FF"/>
              </a:solidFill>
            </a:endParaRPr>
          </a:p>
          <a:p>
            <a:pPr lvl="1">
              <a:lnSpc>
                <a:spcPct val="135000"/>
              </a:lnSpc>
              <a:buFont typeface="Wingdings" panose="05000000000000000000" pitchFamily="2" charset="2"/>
              <a:buChar char="Ø"/>
            </a:pPr>
            <a:r>
              <a:rPr lang="zh-CN" altLang="en-US" sz="2400" smtClean="0">
                <a:ea typeface="楷体_GB2312"/>
              </a:rPr>
              <a:t>联络，学科导航，资源建设</a:t>
            </a:r>
            <a:endParaRPr lang="en-US" altLang="zh-CN" sz="2400" smtClean="0">
              <a:ea typeface="楷体_GB2312"/>
            </a:endParaRP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u"/>
            </a:pPr>
            <a:r>
              <a:rPr lang="zh-CN" altLang="en-US" sz="2400" smtClean="0">
                <a:solidFill>
                  <a:srgbClr val="3333FF"/>
                </a:solidFill>
              </a:rPr>
              <a:t>目前，“专职</a:t>
            </a:r>
            <a:r>
              <a:rPr lang="en-US" altLang="zh-CN" sz="2400" smtClean="0">
                <a:solidFill>
                  <a:srgbClr val="3333FF"/>
                </a:solidFill>
              </a:rPr>
              <a:t>+</a:t>
            </a:r>
            <a:r>
              <a:rPr lang="zh-CN" altLang="en-US" sz="2400" smtClean="0">
                <a:solidFill>
                  <a:srgbClr val="3333FF"/>
                </a:solidFill>
              </a:rPr>
              <a:t>兼职”团队，覆盖学校所有学院</a:t>
            </a:r>
            <a:endParaRPr lang="en-US" altLang="zh-CN" sz="2400" smtClean="0">
              <a:solidFill>
                <a:srgbClr val="3333FF"/>
              </a:solidFill>
            </a:endParaRPr>
          </a:p>
          <a:p>
            <a:pPr lvl="1">
              <a:lnSpc>
                <a:spcPct val="135000"/>
              </a:lnSpc>
              <a:buFont typeface="Wingdings" panose="05000000000000000000" pitchFamily="2" charset="2"/>
              <a:buChar char="Ø"/>
            </a:pPr>
            <a:r>
              <a:rPr lang="zh-CN" altLang="en-US" sz="2400" smtClean="0">
                <a:ea typeface="楷体_GB2312"/>
              </a:rPr>
              <a:t>常规服务（简报、联络、学院拜访、</a:t>
            </a:r>
            <a:r>
              <a:rPr lang="zh-CN" altLang="en-US" sz="2400" smtClean="0">
                <a:solidFill>
                  <a:srgbClr val="C00000"/>
                </a:solidFill>
                <a:ea typeface="楷体_GB2312"/>
              </a:rPr>
              <a:t>讲座</a:t>
            </a:r>
            <a:r>
              <a:rPr lang="zh-CN" altLang="en-US" sz="2400" smtClean="0">
                <a:ea typeface="楷体_GB2312"/>
              </a:rPr>
              <a:t>、嵌课等）</a:t>
            </a:r>
            <a:endParaRPr lang="en-US" altLang="zh-CN" sz="2400" smtClean="0">
              <a:ea typeface="楷体_GB2312"/>
            </a:endParaRPr>
          </a:p>
          <a:p>
            <a:pPr lvl="1">
              <a:lnSpc>
                <a:spcPct val="135000"/>
              </a:lnSpc>
              <a:buFont typeface="Wingdings" panose="05000000000000000000" pitchFamily="2" charset="2"/>
              <a:buChar char="Ø"/>
            </a:pPr>
            <a:r>
              <a:rPr lang="zh-CN" altLang="en-US" sz="2300" smtClean="0">
                <a:ea typeface="楷体_GB2312"/>
              </a:rPr>
              <a:t>决策支持服务（科研数据、</a:t>
            </a:r>
            <a:r>
              <a:rPr lang="zh-CN" altLang="en-US" sz="2300" smtClean="0">
                <a:solidFill>
                  <a:srgbClr val="C00000"/>
                </a:solidFill>
                <a:ea typeface="楷体_GB2312"/>
              </a:rPr>
              <a:t>科研辅助</a:t>
            </a:r>
            <a:r>
              <a:rPr lang="zh-CN" altLang="en-US" sz="2300" smtClean="0">
                <a:ea typeface="楷体_GB2312"/>
              </a:rPr>
              <a:t>、院系分析报告、学科分析报告、人才评价报告等）</a:t>
            </a:r>
            <a:endParaRPr lang="en-US" altLang="zh-CN" sz="2300" smtClean="0">
              <a:ea typeface="楷体_GB2312"/>
            </a:endParaRPr>
          </a:p>
        </p:txBody>
      </p:sp>
      <p:sp>
        <p:nvSpPr>
          <p:cNvPr id="17412" name="标题 1"/>
          <p:cNvSpPr>
            <a:spLocks noGrp="1"/>
          </p:cNvSpPr>
          <p:nvPr>
            <p:ph type="title"/>
          </p:nvPr>
        </p:nvSpPr>
        <p:spPr>
          <a:xfrm>
            <a:off x="1835150" y="404813"/>
            <a:ext cx="6049963" cy="936625"/>
          </a:xfrm>
          <a:solidFill>
            <a:srgbClr val="BAD7FE"/>
          </a:solidFill>
        </p:spPr>
        <p:txBody>
          <a:bodyPr/>
          <a:lstStyle/>
          <a:p>
            <a:r>
              <a:rPr lang="zh-CN" altLang="en-US" sz="3200" smtClean="0"/>
              <a:t> </a:t>
            </a:r>
            <a:r>
              <a:rPr lang="en-US" altLang="zh-CN" sz="3200" smtClean="0"/>
              <a:t>3. </a:t>
            </a:r>
            <a:r>
              <a:rPr lang="zh-CN" altLang="en-US" sz="3200" smtClean="0"/>
              <a:t>学 科 服 务</a:t>
            </a:r>
          </a:p>
        </p:txBody>
      </p:sp>
      <p:sp>
        <p:nvSpPr>
          <p:cNvPr id="6" name="矩形 5"/>
          <p:cNvSpPr/>
          <p:nvPr/>
        </p:nvSpPr>
        <p:spPr>
          <a:xfrm>
            <a:off x="0" y="2852738"/>
            <a:ext cx="1384300" cy="2889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pic>
        <p:nvPicPr>
          <p:cNvPr id="3" name="音频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361"/>
    </mc:Choice>
    <mc:Fallback xmlns="">
      <p:transition spd="slow" advTm="603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图片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5800" y="2565400"/>
            <a:ext cx="6645275" cy="352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图片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2420938"/>
            <a:ext cx="1743075" cy="359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内容占位符 2"/>
          <p:cNvSpPr>
            <a:spLocks noGrp="1"/>
          </p:cNvSpPr>
          <p:nvPr>
            <p:ph idx="1"/>
          </p:nvPr>
        </p:nvSpPr>
        <p:spPr>
          <a:xfrm>
            <a:off x="1763713" y="1600200"/>
            <a:ext cx="7002462" cy="863600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zh-CN" altLang="en-US" sz="2000" smtClean="0">
                <a:solidFill>
                  <a:srgbClr val="0000FF"/>
                </a:solidFill>
              </a:rPr>
              <a:t>图书馆为每个学院配备了学科馆员，为对口学院师生推送资源与服务、提供咨询与指导。</a:t>
            </a:r>
          </a:p>
        </p:txBody>
      </p:sp>
      <p:sp>
        <p:nvSpPr>
          <p:cNvPr id="19461" name="标题 1"/>
          <p:cNvSpPr>
            <a:spLocks noGrp="1"/>
          </p:cNvSpPr>
          <p:nvPr>
            <p:ph type="title"/>
          </p:nvPr>
        </p:nvSpPr>
        <p:spPr>
          <a:xfrm>
            <a:off x="1835150" y="404813"/>
            <a:ext cx="6049963" cy="936625"/>
          </a:xfrm>
          <a:solidFill>
            <a:srgbClr val="BAD7FE"/>
          </a:solidFill>
        </p:spPr>
        <p:txBody>
          <a:bodyPr/>
          <a:lstStyle/>
          <a:p>
            <a:r>
              <a:rPr lang="zh-CN" altLang="en-US" sz="3200" smtClean="0"/>
              <a:t> </a:t>
            </a:r>
            <a:r>
              <a:rPr lang="en-US" altLang="zh-CN" sz="3200" smtClean="0"/>
              <a:t>3. </a:t>
            </a:r>
            <a:r>
              <a:rPr lang="zh-CN" altLang="en-US" sz="3200" smtClean="0"/>
              <a:t>学 科 服 务</a:t>
            </a:r>
          </a:p>
        </p:txBody>
      </p:sp>
      <p:sp>
        <p:nvSpPr>
          <p:cNvPr id="6" name="矩形 5"/>
          <p:cNvSpPr/>
          <p:nvPr/>
        </p:nvSpPr>
        <p:spPr>
          <a:xfrm>
            <a:off x="0" y="2997200"/>
            <a:ext cx="1152525" cy="28733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1955800" y="4941888"/>
            <a:ext cx="3768725" cy="5746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pic>
        <p:nvPicPr>
          <p:cNvPr id="3" name="音频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856"/>
    </mc:Choice>
    <mc:Fallback>
      <p:transition spd="slow" advTm="328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4662" y="1215231"/>
            <a:ext cx="6226175" cy="5564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507" name="标题 1"/>
          <p:cNvSpPr>
            <a:spLocks noGrp="1"/>
          </p:cNvSpPr>
          <p:nvPr>
            <p:ph type="title"/>
          </p:nvPr>
        </p:nvSpPr>
        <p:spPr>
          <a:xfrm>
            <a:off x="1830388" y="115888"/>
            <a:ext cx="6054725" cy="792162"/>
          </a:xfrm>
          <a:solidFill>
            <a:srgbClr val="BAD7FE"/>
          </a:solidFill>
        </p:spPr>
        <p:txBody>
          <a:bodyPr/>
          <a:lstStyle/>
          <a:p>
            <a:r>
              <a:rPr lang="zh-CN" altLang="en-US" sz="3200" smtClean="0"/>
              <a:t> 学 科 服 务</a:t>
            </a:r>
          </a:p>
        </p:txBody>
      </p:sp>
      <p:sp>
        <p:nvSpPr>
          <p:cNvPr id="5" name="矩形 4"/>
          <p:cNvSpPr/>
          <p:nvPr/>
        </p:nvSpPr>
        <p:spPr>
          <a:xfrm>
            <a:off x="1782763" y="5949950"/>
            <a:ext cx="1241425" cy="3587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6" name="圆角矩形 5"/>
          <p:cNvSpPr/>
          <p:nvPr/>
        </p:nvSpPr>
        <p:spPr>
          <a:xfrm>
            <a:off x="684213" y="2060575"/>
            <a:ext cx="569912" cy="295275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zh-CN" altLang="en-US" sz="2400" b="1" dirty="0">
                <a:solidFill>
                  <a:srgbClr val="0000FF"/>
                </a:solidFill>
              </a:rPr>
              <a:t>学科馆员名单</a:t>
            </a:r>
          </a:p>
        </p:txBody>
      </p:sp>
      <p:sp>
        <p:nvSpPr>
          <p:cNvPr id="7" name="矩形 6"/>
          <p:cNvSpPr/>
          <p:nvPr/>
        </p:nvSpPr>
        <p:spPr>
          <a:xfrm>
            <a:off x="1801813" y="1441450"/>
            <a:ext cx="1228725" cy="18891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1801813" y="2633662"/>
            <a:ext cx="1203325" cy="36329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1801813" y="1987550"/>
            <a:ext cx="1228725" cy="2889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1801813" y="3960214"/>
            <a:ext cx="1195387" cy="28733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pic>
        <p:nvPicPr>
          <p:cNvPr id="11" name="音频 1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080"/>
    </mc:Choice>
    <mc:Fallback>
      <p:transition spd="slow" advTm="290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5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内容占位符 2"/>
          <p:cNvSpPr>
            <a:spLocks noGrp="1"/>
          </p:cNvSpPr>
          <p:nvPr>
            <p:ph idx="1"/>
          </p:nvPr>
        </p:nvSpPr>
        <p:spPr>
          <a:xfrm>
            <a:off x="1042988" y="1773238"/>
            <a:ext cx="7850187" cy="1079500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zh-CN" altLang="en-US" sz="2400" smtClean="0"/>
              <a:t>为了使同学们充分利用图书馆的资源与服务，图书馆开展各种培训，贯彻整个学习阶段。</a:t>
            </a:r>
          </a:p>
        </p:txBody>
      </p:sp>
      <p:sp>
        <p:nvSpPr>
          <p:cNvPr id="22531" name="标题 1"/>
          <p:cNvSpPr>
            <a:spLocks noGrp="1"/>
          </p:cNvSpPr>
          <p:nvPr>
            <p:ph type="title"/>
          </p:nvPr>
        </p:nvSpPr>
        <p:spPr>
          <a:xfrm>
            <a:off x="1835150" y="404813"/>
            <a:ext cx="5976938" cy="863600"/>
          </a:xfrm>
          <a:solidFill>
            <a:srgbClr val="BAD7FE"/>
          </a:solidFill>
        </p:spPr>
        <p:txBody>
          <a:bodyPr/>
          <a:lstStyle/>
          <a:p>
            <a:r>
              <a:rPr lang="en-US" altLang="zh-CN" sz="3200" smtClean="0"/>
              <a:t>4. </a:t>
            </a:r>
            <a:r>
              <a:rPr lang="zh-CN" altLang="en-US" sz="3200" smtClean="0"/>
              <a:t>讲座、培训</a:t>
            </a:r>
          </a:p>
        </p:txBody>
      </p:sp>
      <p:sp>
        <p:nvSpPr>
          <p:cNvPr id="5" name="圆角矩形 4"/>
          <p:cNvSpPr/>
          <p:nvPr/>
        </p:nvSpPr>
        <p:spPr>
          <a:xfrm>
            <a:off x="1258888" y="2852738"/>
            <a:ext cx="1800225" cy="295275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lnSpc>
                <a:spcPct val="150000"/>
              </a:lnSpc>
              <a:defRPr/>
            </a:pPr>
            <a:r>
              <a:rPr lang="zh-CN" altLang="en-US" sz="2400" b="1" dirty="0">
                <a:solidFill>
                  <a:srgbClr val="FF0000"/>
                </a:solidFill>
              </a:rPr>
              <a:t>入学阶段</a:t>
            </a:r>
            <a:r>
              <a:rPr lang="zh-CN" altLang="en-US" sz="2400" b="1" dirty="0">
                <a:solidFill>
                  <a:srgbClr val="0000FF"/>
                </a:solidFill>
              </a:rPr>
              <a:t>：</a:t>
            </a:r>
            <a:endParaRPr lang="en-US" altLang="zh-CN" sz="2400" b="1" dirty="0">
              <a:solidFill>
                <a:srgbClr val="0000FF"/>
              </a:solidFill>
            </a:endParaRPr>
          </a:p>
          <a:p>
            <a:pPr eaLnBrk="1" hangingPunct="1">
              <a:lnSpc>
                <a:spcPct val="150000"/>
              </a:lnSpc>
              <a:defRPr/>
            </a:pPr>
            <a:r>
              <a:rPr lang="zh-CN" altLang="en-US" sz="2400" b="1" dirty="0">
                <a:solidFill>
                  <a:srgbClr val="0000FF"/>
                </a:solidFill>
              </a:rPr>
              <a:t>入馆教育</a:t>
            </a:r>
          </a:p>
        </p:txBody>
      </p:sp>
      <p:cxnSp>
        <p:nvCxnSpPr>
          <p:cNvPr id="7" name="直接箭头连接符 6"/>
          <p:cNvCxnSpPr/>
          <p:nvPr/>
        </p:nvCxnSpPr>
        <p:spPr>
          <a:xfrm>
            <a:off x="3132138" y="4149725"/>
            <a:ext cx="792162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圆角矩形 7"/>
          <p:cNvSpPr/>
          <p:nvPr/>
        </p:nvSpPr>
        <p:spPr>
          <a:xfrm>
            <a:off x="3995738" y="2852738"/>
            <a:ext cx="1800225" cy="295275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zh-CN" altLang="en-US" sz="2400" b="1" dirty="0">
                <a:solidFill>
                  <a:srgbClr val="FF0000"/>
                </a:solidFill>
              </a:rPr>
              <a:t>入学后</a:t>
            </a:r>
            <a:r>
              <a:rPr lang="zh-CN" altLang="en-US" sz="2400" b="1" dirty="0">
                <a:solidFill>
                  <a:srgbClr val="0000FF"/>
                </a:solidFill>
              </a:rPr>
              <a:t>：</a:t>
            </a:r>
            <a:endParaRPr lang="en-US" altLang="zh-CN" sz="2400" b="1" dirty="0">
              <a:solidFill>
                <a:srgbClr val="0000FF"/>
              </a:solidFill>
            </a:endParaRPr>
          </a:p>
          <a:p>
            <a:pPr eaLnBrk="1" hangingPunct="1">
              <a:defRPr/>
            </a:pPr>
            <a:r>
              <a:rPr lang="zh-CN" altLang="en-US" sz="2400" b="1" dirty="0">
                <a:solidFill>
                  <a:srgbClr val="0000FF"/>
                </a:solidFill>
              </a:rPr>
              <a:t>“文 献 检 索与检索案例研究”课程</a:t>
            </a:r>
          </a:p>
        </p:txBody>
      </p:sp>
      <p:cxnSp>
        <p:nvCxnSpPr>
          <p:cNvPr id="10" name="直接箭头连接符 9"/>
          <p:cNvCxnSpPr/>
          <p:nvPr/>
        </p:nvCxnSpPr>
        <p:spPr>
          <a:xfrm>
            <a:off x="5795963" y="4149725"/>
            <a:ext cx="792162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圆角矩形 10"/>
          <p:cNvSpPr/>
          <p:nvPr/>
        </p:nvSpPr>
        <p:spPr>
          <a:xfrm>
            <a:off x="6659563" y="2852738"/>
            <a:ext cx="1800225" cy="295275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zh-CN" altLang="en-US" sz="2000" b="1" dirty="0">
                <a:solidFill>
                  <a:srgbClr val="FF0000"/>
                </a:solidFill>
              </a:rPr>
              <a:t>学习与科研过程中的专题培训</a:t>
            </a:r>
            <a:r>
              <a:rPr lang="zh-CN" altLang="en-US" sz="2000" b="1" dirty="0">
                <a:solidFill>
                  <a:srgbClr val="0000FF"/>
                </a:solidFill>
              </a:rPr>
              <a:t>：数据库检索、文献调研、论文开题、论文写作、期刊投稿等</a:t>
            </a:r>
          </a:p>
        </p:txBody>
      </p:sp>
      <p:sp>
        <p:nvSpPr>
          <p:cNvPr id="22537" name="内容占位符 2"/>
          <p:cNvSpPr txBox="1">
            <a:spLocks/>
          </p:cNvSpPr>
          <p:nvPr/>
        </p:nvSpPr>
        <p:spPr bwMode="auto">
          <a:xfrm>
            <a:off x="1114425" y="5926138"/>
            <a:ext cx="7345363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l"/>
              <a:defRPr sz="3200" b="1">
                <a:solidFill>
                  <a:srgbClr val="003366"/>
                </a:solidFill>
                <a:latin typeface="Arial" panose="020B0604020202020204" pitchFamily="34" charset="0"/>
                <a:ea typeface="华文中宋" panose="0201060004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3200" b="1">
                <a:solidFill>
                  <a:srgbClr val="003366"/>
                </a:solidFill>
                <a:latin typeface="Arial" panose="020B0604020202020204" pitchFamily="34" charset="0"/>
                <a:ea typeface="楷体_GB2312"/>
                <a:cs typeface="楷体_GB2312"/>
              </a:defRPr>
            </a:lvl2pPr>
            <a:lvl3pPr marL="1143000" indent="-228600">
              <a:spcBef>
                <a:spcPct val="20000"/>
              </a:spcBef>
              <a:buChar char="•"/>
              <a:defRPr sz="3200" b="1">
                <a:solidFill>
                  <a:srgbClr val="003366"/>
                </a:solidFill>
                <a:latin typeface="Arial" panose="020B0604020202020204" pitchFamily="34" charset="0"/>
                <a:ea typeface="楷体_GB2312"/>
                <a:cs typeface="楷体_GB2312"/>
              </a:defRPr>
            </a:lvl3pPr>
            <a:lvl4pPr marL="1600200" indent="-228600">
              <a:spcBef>
                <a:spcPct val="20000"/>
              </a:spcBef>
              <a:buChar char="–"/>
              <a:defRPr sz="3200" b="1">
                <a:solidFill>
                  <a:srgbClr val="003366"/>
                </a:solidFill>
                <a:latin typeface="Arial" panose="020B0604020202020204" pitchFamily="34" charset="0"/>
                <a:ea typeface="楷体_GB2312"/>
                <a:cs typeface="楷体_GB2312"/>
              </a:defRPr>
            </a:lvl4pPr>
            <a:lvl5pPr marL="2057400" indent="-228600">
              <a:spcBef>
                <a:spcPct val="20000"/>
              </a:spcBef>
              <a:buChar char="»"/>
              <a:defRPr sz="3200" b="1">
                <a:solidFill>
                  <a:srgbClr val="003366"/>
                </a:solidFill>
                <a:latin typeface="Arial" panose="020B0604020202020204" pitchFamily="34" charset="0"/>
                <a:ea typeface="楷体_GB2312"/>
                <a:cs typeface="楷体_GB231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 b="1">
                <a:solidFill>
                  <a:srgbClr val="003366"/>
                </a:solidFill>
                <a:latin typeface="Arial" panose="020B0604020202020204" pitchFamily="34" charset="0"/>
                <a:ea typeface="楷体_GB2312"/>
                <a:cs typeface="楷体_GB231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 b="1">
                <a:solidFill>
                  <a:srgbClr val="003366"/>
                </a:solidFill>
                <a:latin typeface="Arial" panose="020B0604020202020204" pitchFamily="34" charset="0"/>
                <a:ea typeface="楷体_GB2312"/>
                <a:cs typeface="楷体_GB231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 b="1">
                <a:solidFill>
                  <a:srgbClr val="003366"/>
                </a:solidFill>
                <a:latin typeface="Arial" panose="020B0604020202020204" pitchFamily="34" charset="0"/>
                <a:ea typeface="楷体_GB2312"/>
                <a:cs typeface="楷体_GB231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 b="1">
                <a:solidFill>
                  <a:srgbClr val="003366"/>
                </a:solidFill>
                <a:latin typeface="Arial" panose="020B0604020202020204" pitchFamily="34" charset="0"/>
                <a:ea typeface="楷体_GB2312"/>
                <a:cs typeface="楷体_GB2312"/>
              </a:defRPr>
            </a:lvl9pPr>
          </a:lstStyle>
          <a:p>
            <a:pPr>
              <a:lnSpc>
                <a:spcPct val="120000"/>
              </a:lnSpc>
              <a:buFont typeface="Wingdings" panose="05000000000000000000" pitchFamily="2" charset="2"/>
              <a:buNone/>
            </a:pPr>
            <a:r>
              <a:rPr lang="zh-CN" altLang="en-US" sz="2400">
                <a:solidFill>
                  <a:srgbClr val="FF0000"/>
                </a:solidFill>
              </a:rPr>
              <a:t>讲座形式</a:t>
            </a:r>
            <a:r>
              <a:rPr lang="zh-CN" altLang="en-US" sz="2400"/>
              <a:t>：图书馆讲座、学院讲座、预约讲座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None/>
            </a:pPr>
            <a:endParaRPr lang="zh-CN" altLang="en-US" sz="2400"/>
          </a:p>
        </p:txBody>
      </p:sp>
      <p:pic>
        <p:nvPicPr>
          <p:cNvPr id="2" name="音频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144"/>
    </mc:Choice>
    <mc:Fallback xmlns="">
      <p:transition spd="slow" advTm="591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标题 1"/>
          <p:cNvSpPr>
            <a:spLocks noGrp="1"/>
          </p:cNvSpPr>
          <p:nvPr>
            <p:ph type="title"/>
          </p:nvPr>
        </p:nvSpPr>
        <p:spPr>
          <a:xfrm>
            <a:off x="1908175" y="285750"/>
            <a:ext cx="5832475" cy="850900"/>
          </a:xfrm>
          <a:solidFill>
            <a:srgbClr val="BAD7FE"/>
          </a:solidFill>
        </p:spPr>
        <p:txBody>
          <a:bodyPr/>
          <a:lstStyle/>
          <a:p>
            <a:r>
              <a:rPr lang="zh-CN" altLang="en-US" sz="3200" smtClean="0"/>
              <a:t> 讲座、培训</a:t>
            </a:r>
          </a:p>
        </p:txBody>
      </p:sp>
      <p:sp>
        <p:nvSpPr>
          <p:cNvPr id="6" name="十二角星 5"/>
          <p:cNvSpPr/>
          <p:nvPr/>
        </p:nvSpPr>
        <p:spPr>
          <a:xfrm>
            <a:off x="5416550" y="763588"/>
            <a:ext cx="3744913" cy="1822450"/>
          </a:xfrm>
          <a:prstGeom prst="star12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zh-CN" altLang="en-US" sz="2000" b="1" dirty="0">
                <a:solidFill>
                  <a:srgbClr val="C00000"/>
                </a:solidFill>
              </a:rPr>
              <a:t>日常培训请关注图书馆主页“读者服务 ”栏“学期讲座”</a:t>
            </a:r>
          </a:p>
        </p:txBody>
      </p:sp>
      <p:pic>
        <p:nvPicPr>
          <p:cNvPr id="24580" name="图片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2959100"/>
            <a:ext cx="6181725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图片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025" y="3941763"/>
            <a:ext cx="6189663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图片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7213" y="4714875"/>
            <a:ext cx="6219825" cy="111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3" name="图片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149475"/>
            <a:ext cx="6142038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4" name="图片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5591175"/>
            <a:ext cx="6172200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圆角矩形 10"/>
          <p:cNvSpPr/>
          <p:nvPr/>
        </p:nvSpPr>
        <p:spPr>
          <a:xfrm>
            <a:off x="1736725" y="1436688"/>
            <a:ext cx="2305050" cy="503237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zh-CN" altLang="en-US" sz="2400" b="1" dirty="0">
                <a:solidFill>
                  <a:srgbClr val="0000FF"/>
                </a:solidFill>
              </a:rPr>
              <a:t>学科馆员主讲</a:t>
            </a:r>
          </a:p>
        </p:txBody>
      </p:sp>
      <p:pic>
        <p:nvPicPr>
          <p:cNvPr id="4" name="音频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819"/>
    </mc:Choice>
    <mc:Fallback>
      <p:transition spd="slow" advTm="418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5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5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45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45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标题 1"/>
          <p:cNvSpPr>
            <a:spLocks noGrp="1"/>
          </p:cNvSpPr>
          <p:nvPr>
            <p:ph type="title"/>
          </p:nvPr>
        </p:nvSpPr>
        <p:spPr>
          <a:xfrm>
            <a:off x="1835150" y="274638"/>
            <a:ext cx="5832475" cy="850900"/>
          </a:xfrm>
          <a:solidFill>
            <a:srgbClr val="BAD7FE"/>
          </a:solidFill>
        </p:spPr>
        <p:txBody>
          <a:bodyPr/>
          <a:lstStyle/>
          <a:p>
            <a:r>
              <a:rPr lang="zh-CN" altLang="en-US" sz="3200" smtClean="0"/>
              <a:t> 讲座、培训</a:t>
            </a:r>
          </a:p>
        </p:txBody>
      </p:sp>
      <p:pic>
        <p:nvPicPr>
          <p:cNvPr id="26627" name="图片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4097338"/>
            <a:ext cx="6132513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图片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5132388"/>
            <a:ext cx="6115050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图片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2055813"/>
            <a:ext cx="6181725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图片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3071813"/>
            <a:ext cx="6181725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圆角矩形 8"/>
          <p:cNvSpPr/>
          <p:nvPr/>
        </p:nvSpPr>
        <p:spPr>
          <a:xfrm>
            <a:off x="1808163" y="1412875"/>
            <a:ext cx="3097212" cy="503238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zh-CN" altLang="en-US" sz="2400" b="1" dirty="0">
                <a:solidFill>
                  <a:srgbClr val="0000FF"/>
                </a:solidFill>
              </a:rPr>
              <a:t>数据库培训讲师主讲</a:t>
            </a:r>
          </a:p>
        </p:txBody>
      </p:sp>
      <p:pic>
        <p:nvPicPr>
          <p:cNvPr id="2" name="音频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311"/>
    </mc:Choice>
    <mc:Fallback xmlns="">
      <p:transition spd="slow" advTm="413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标题 1"/>
          <p:cNvSpPr>
            <a:spLocks noGrp="1"/>
          </p:cNvSpPr>
          <p:nvPr>
            <p:ph type="title"/>
          </p:nvPr>
        </p:nvSpPr>
        <p:spPr>
          <a:xfrm>
            <a:off x="1835150" y="274638"/>
            <a:ext cx="5832475" cy="850900"/>
          </a:xfrm>
          <a:solidFill>
            <a:srgbClr val="BAD7FE"/>
          </a:solidFill>
        </p:spPr>
        <p:txBody>
          <a:bodyPr/>
          <a:lstStyle/>
          <a:p>
            <a:r>
              <a:rPr lang="zh-CN" altLang="en-US" sz="3200" smtClean="0"/>
              <a:t> 讲座、培训</a:t>
            </a:r>
          </a:p>
        </p:txBody>
      </p:sp>
      <p:sp>
        <p:nvSpPr>
          <p:cNvPr id="11" name="圆角矩形 10"/>
          <p:cNvSpPr/>
          <p:nvPr/>
        </p:nvSpPr>
        <p:spPr>
          <a:xfrm>
            <a:off x="1835150" y="1257300"/>
            <a:ext cx="2881313" cy="503238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zh-CN" altLang="en-US" sz="2400" b="1" dirty="0">
                <a:solidFill>
                  <a:srgbClr val="0000FF"/>
                </a:solidFill>
              </a:rPr>
              <a:t>精彩网络资源回放</a:t>
            </a:r>
          </a:p>
        </p:txBody>
      </p:sp>
      <p:pic>
        <p:nvPicPr>
          <p:cNvPr id="28676" name="图片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25" y="2798763"/>
            <a:ext cx="7775575" cy="387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图片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25" y="1836738"/>
            <a:ext cx="6985000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音频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928"/>
    </mc:Choice>
    <mc:Fallback xmlns="">
      <p:transition spd="slow" advTm="279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/>
          <p:cNvSpPr txBox="1">
            <a:spLocks/>
          </p:cNvSpPr>
          <p:nvPr/>
        </p:nvSpPr>
        <p:spPr bwMode="auto">
          <a:xfrm>
            <a:off x="2124075" y="260350"/>
            <a:ext cx="5688013" cy="865188"/>
          </a:xfrm>
          <a:prstGeom prst="rect">
            <a:avLst/>
          </a:prstGeom>
          <a:solidFill>
            <a:srgbClr val="BAD7FE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zh-CN" altLang="en-US" sz="3200" b="1" kern="0" dirty="0">
                <a:solidFill>
                  <a:srgbClr val="003366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altLang="zh-CN" sz="3200" b="1" kern="0" dirty="0">
                <a:solidFill>
                  <a:srgbClr val="003366"/>
                </a:solidFill>
                <a:latin typeface="+mj-lt"/>
                <a:ea typeface="+mj-ea"/>
                <a:cs typeface="+mj-cs"/>
              </a:rPr>
              <a:t>5. </a:t>
            </a:r>
            <a:r>
              <a:rPr lang="zh-CN" altLang="en-US" sz="3200" b="1" kern="0" dirty="0">
                <a:solidFill>
                  <a:srgbClr val="003366"/>
                </a:solidFill>
                <a:latin typeface="+mj-lt"/>
                <a:ea typeface="+mj-ea"/>
                <a:cs typeface="+mj-cs"/>
              </a:rPr>
              <a:t>查收  查引</a:t>
            </a:r>
          </a:p>
        </p:txBody>
      </p:sp>
      <p:pic>
        <p:nvPicPr>
          <p:cNvPr id="30723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1700213"/>
            <a:ext cx="1952625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 5"/>
          <p:cNvSpPr/>
          <p:nvPr/>
        </p:nvSpPr>
        <p:spPr>
          <a:xfrm>
            <a:off x="12700" y="2636838"/>
            <a:ext cx="1228725" cy="28733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2124075" y="1597025"/>
            <a:ext cx="6840538" cy="445452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lnSpc>
                <a:spcPct val="140000"/>
              </a:lnSpc>
              <a:spcBef>
                <a:spcPct val="20000"/>
              </a:spcBef>
              <a:spcAft>
                <a:spcPts val="300"/>
              </a:spcAft>
              <a:buFont typeface="Wingdings" panose="05000000000000000000" pitchFamily="2" charset="2"/>
              <a:buChar char="u"/>
              <a:defRPr/>
            </a:pPr>
            <a:r>
              <a:rPr lang="zh-CN" altLang="en-US" sz="2400" b="1" dirty="0">
                <a:solidFill>
                  <a:srgbClr val="3333FF"/>
                </a:solidFill>
                <a:latin typeface="+mn-lt"/>
                <a:ea typeface="+mn-ea"/>
              </a:rPr>
              <a:t>华东理工大学科技查新中心面向校内外提供</a:t>
            </a:r>
            <a:r>
              <a:rPr lang="en-US" altLang="zh-CN" sz="2400" b="1" dirty="0">
                <a:solidFill>
                  <a:srgbClr val="3333FF"/>
                </a:solidFill>
                <a:latin typeface="+mn-lt"/>
                <a:ea typeface="+mn-ea"/>
              </a:rPr>
              <a:t>SCI</a:t>
            </a:r>
            <a:r>
              <a:rPr lang="zh-CN" altLang="en-US" sz="2400" b="1" dirty="0">
                <a:solidFill>
                  <a:srgbClr val="3333FF"/>
                </a:solidFill>
                <a:latin typeface="+mn-lt"/>
                <a:ea typeface="+mn-ea"/>
              </a:rPr>
              <a:t>、</a:t>
            </a:r>
            <a:r>
              <a:rPr lang="en-US" altLang="zh-CN" sz="2400" b="1" dirty="0">
                <a:solidFill>
                  <a:srgbClr val="3333FF"/>
                </a:solidFill>
                <a:latin typeface="+mn-lt"/>
                <a:ea typeface="+mn-ea"/>
              </a:rPr>
              <a:t>SSCI</a:t>
            </a:r>
            <a:r>
              <a:rPr lang="zh-CN" altLang="en-US" sz="2400" b="1" dirty="0">
                <a:solidFill>
                  <a:srgbClr val="3333FF"/>
                </a:solidFill>
              </a:rPr>
              <a:t>、</a:t>
            </a:r>
            <a:r>
              <a:rPr lang="en-US" altLang="zh-CN" sz="2400" b="1" dirty="0">
                <a:solidFill>
                  <a:srgbClr val="3333FF"/>
                </a:solidFill>
                <a:latin typeface="+mn-lt"/>
                <a:ea typeface="+mn-ea"/>
              </a:rPr>
              <a:t>EI</a:t>
            </a:r>
            <a:r>
              <a:rPr lang="zh-CN" altLang="en-US" sz="2400" b="1" dirty="0">
                <a:solidFill>
                  <a:srgbClr val="3333FF"/>
                </a:solidFill>
                <a:latin typeface="+mn-lt"/>
                <a:ea typeface="+mn-ea"/>
              </a:rPr>
              <a:t>、</a:t>
            </a:r>
            <a:r>
              <a:rPr lang="en-US" altLang="zh-CN" sz="2400" b="1" dirty="0">
                <a:solidFill>
                  <a:srgbClr val="3333FF"/>
                </a:solidFill>
                <a:latin typeface="+mn-lt"/>
                <a:ea typeface="+mn-ea"/>
              </a:rPr>
              <a:t>CSSCI</a:t>
            </a:r>
            <a:r>
              <a:rPr lang="zh-CN" altLang="en-US" sz="2400" b="1" dirty="0">
                <a:solidFill>
                  <a:srgbClr val="3333FF"/>
                </a:solidFill>
                <a:latin typeface="+mn-lt"/>
                <a:ea typeface="+mn-ea"/>
              </a:rPr>
              <a:t>、中文核心等收录和引用证明。</a:t>
            </a:r>
          </a:p>
          <a:p>
            <a:pPr marL="342900" indent="-342900">
              <a:lnSpc>
                <a:spcPct val="140000"/>
              </a:lnSpc>
              <a:spcBef>
                <a:spcPct val="20000"/>
              </a:spcBef>
              <a:spcAft>
                <a:spcPts val="300"/>
              </a:spcAft>
              <a:buFont typeface="Wingdings" panose="05000000000000000000" pitchFamily="2" charset="2"/>
              <a:buChar char="u"/>
              <a:defRPr/>
            </a:pPr>
            <a:r>
              <a:rPr lang="zh-CN" altLang="en-US" sz="2400" b="1" dirty="0">
                <a:solidFill>
                  <a:srgbClr val="3333FF"/>
                </a:solidFill>
                <a:latin typeface="+mn-lt"/>
                <a:ea typeface="+mn-ea"/>
              </a:rPr>
              <a:t>下载“论文收录证明模版”，完成检索报告发至邮箱：</a:t>
            </a:r>
            <a:r>
              <a:rPr lang="en-US" altLang="zh-CN" sz="2400" b="1" dirty="0">
                <a:solidFill>
                  <a:srgbClr val="3333FF"/>
                </a:solidFill>
                <a:latin typeface="+mn-lt"/>
                <a:ea typeface="+mn-ea"/>
                <a:hlinkClick r:id="rId5"/>
              </a:rPr>
              <a:t>qbb@ecust.edu.cn</a:t>
            </a:r>
            <a:r>
              <a:rPr lang="zh-CN" altLang="en-US" sz="2400" b="1" dirty="0">
                <a:solidFill>
                  <a:srgbClr val="3333FF"/>
                </a:solidFill>
                <a:latin typeface="+mn-lt"/>
                <a:ea typeface="+mn-ea"/>
              </a:rPr>
              <a:t>，查新人员进行审核。</a:t>
            </a:r>
            <a:endParaRPr lang="en-US" altLang="zh-CN" sz="2400" b="1" dirty="0">
              <a:solidFill>
                <a:srgbClr val="3333FF"/>
              </a:solidFill>
              <a:latin typeface="+mn-lt"/>
              <a:ea typeface="+mn-ea"/>
            </a:endParaRPr>
          </a:p>
          <a:p>
            <a:pPr>
              <a:lnSpc>
                <a:spcPct val="140000"/>
              </a:lnSpc>
              <a:spcBef>
                <a:spcPct val="20000"/>
              </a:spcBef>
              <a:spcAft>
                <a:spcPts val="300"/>
              </a:spcAft>
              <a:defRPr/>
            </a:pPr>
            <a:r>
              <a:rPr lang="zh-CN" altLang="en-US" sz="2400" b="1" dirty="0">
                <a:solidFill>
                  <a:srgbClr val="C00000"/>
                </a:solidFill>
                <a:latin typeface="+mn-lt"/>
                <a:ea typeface="+mn-ea"/>
              </a:rPr>
              <a:t>     </a:t>
            </a:r>
            <a:r>
              <a:rPr lang="en-US" altLang="zh-CN" sz="2400" b="1" dirty="0">
                <a:solidFill>
                  <a:srgbClr val="C00000"/>
                </a:solidFill>
                <a:latin typeface="+mn-lt"/>
                <a:ea typeface="+mn-ea"/>
              </a:rPr>
              <a:t>SCI/SSCI</a:t>
            </a:r>
            <a:r>
              <a:rPr lang="zh-CN" altLang="en-US" sz="2400" b="1" dirty="0">
                <a:solidFill>
                  <a:srgbClr val="C00000"/>
                </a:solidFill>
                <a:latin typeface="+mn-lt"/>
                <a:ea typeface="+mn-ea"/>
              </a:rPr>
              <a:t>论文检索务必选择</a:t>
            </a:r>
            <a:r>
              <a:rPr lang="en-US" altLang="zh-CN" sz="2400" b="1" dirty="0">
                <a:solidFill>
                  <a:srgbClr val="C00000"/>
                </a:solidFill>
                <a:latin typeface="+mn-lt"/>
                <a:ea typeface="+mn-ea"/>
              </a:rPr>
              <a:t>Web of Science</a:t>
            </a:r>
            <a:r>
              <a:rPr lang="zh-CN" altLang="en-US" sz="2400" b="1" dirty="0">
                <a:solidFill>
                  <a:srgbClr val="C00000"/>
                </a:solidFill>
                <a:latin typeface="+mn-lt"/>
                <a:ea typeface="+mn-ea"/>
              </a:rPr>
              <a:t>核心合集数据库</a:t>
            </a:r>
          </a:p>
        </p:txBody>
      </p:sp>
      <p:pic>
        <p:nvPicPr>
          <p:cNvPr id="3" name="音频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524"/>
    </mc:Choice>
    <mc:Fallback>
      <p:transition spd="slow" advTm="565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28279" y="404664"/>
            <a:ext cx="4536504" cy="936104"/>
          </a:xfrm>
          <a:ln>
            <a:miter lim="800000"/>
            <a:headEnd/>
            <a:tailEnd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l">
              <a:defRPr/>
            </a:pPr>
            <a:r>
              <a:rPr lang="zh-CN" altLang="en-US" kern="1200" dirty="0">
                <a:solidFill>
                  <a:srgbClr val="002060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服务内容概览</a:t>
            </a:r>
          </a:p>
        </p:txBody>
      </p:sp>
      <p:sp>
        <p:nvSpPr>
          <p:cNvPr id="4" name="矩形 3"/>
          <p:cNvSpPr/>
          <p:nvPr/>
        </p:nvSpPr>
        <p:spPr>
          <a:xfrm>
            <a:off x="1692275" y="1735138"/>
            <a:ext cx="3959225" cy="4318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defRPr/>
            </a:pPr>
            <a:r>
              <a:rPr lang="en-US" altLang="zh-CN" sz="2800" dirty="0" smtClean="0">
                <a:solidFill>
                  <a:srgbClr val="0000FF"/>
                </a:solidFill>
                <a:ea typeface="华文中宋" panose="02010600040101010101" pitchFamily="2" charset="-122"/>
              </a:rPr>
              <a:t>    </a:t>
            </a:r>
            <a:r>
              <a:rPr lang="en-US" altLang="zh-CN" sz="2800" b="1" dirty="0">
                <a:solidFill>
                  <a:srgbClr val="0000FF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1. </a:t>
            </a:r>
            <a:r>
              <a:rPr lang="zh-CN" altLang="en-US" sz="2800" b="1" dirty="0">
                <a:solidFill>
                  <a:srgbClr val="0000FF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馆际互借</a:t>
            </a:r>
            <a:endParaRPr lang="en-US" altLang="zh-CN" sz="2800" b="1" dirty="0">
              <a:solidFill>
                <a:srgbClr val="0000FF"/>
              </a:solidFill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692275" y="2193925"/>
            <a:ext cx="4175125" cy="430213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defRPr/>
            </a:pPr>
            <a:r>
              <a:rPr lang="en-US" altLang="zh-CN" sz="2800" dirty="0" smtClean="0">
                <a:solidFill>
                  <a:srgbClr val="0000FF"/>
                </a:solidFill>
                <a:ea typeface="华文中宋" panose="02010600040101010101" pitchFamily="2" charset="-122"/>
              </a:rPr>
              <a:t>    </a:t>
            </a:r>
            <a:r>
              <a:rPr lang="en-US" altLang="zh-CN" sz="2800" b="1" dirty="0" smtClean="0">
                <a:solidFill>
                  <a:srgbClr val="0000FF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2. </a:t>
            </a:r>
            <a:r>
              <a:rPr lang="zh-CN" altLang="en-US" sz="2800" b="1" dirty="0" smtClean="0">
                <a:solidFill>
                  <a:srgbClr val="0000FF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图书荐购</a:t>
            </a:r>
          </a:p>
        </p:txBody>
      </p:sp>
      <p:sp>
        <p:nvSpPr>
          <p:cNvPr id="7" name="矩形 6"/>
          <p:cNvSpPr/>
          <p:nvPr/>
        </p:nvSpPr>
        <p:spPr>
          <a:xfrm>
            <a:off x="1692275" y="2690813"/>
            <a:ext cx="4392613" cy="43021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defRPr/>
            </a:pPr>
            <a:r>
              <a:rPr lang="en-US" altLang="zh-CN" sz="2800" dirty="0" smtClean="0">
                <a:solidFill>
                  <a:srgbClr val="0000FF"/>
                </a:solidFill>
                <a:ea typeface="华文中宋" panose="02010600040101010101" pitchFamily="2" charset="-122"/>
              </a:rPr>
              <a:t>    </a:t>
            </a:r>
            <a:r>
              <a:rPr lang="en-US" altLang="zh-CN" sz="2800" b="1" dirty="0" smtClean="0">
                <a:solidFill>
                  <a:srgbClr val="0000FF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3. </a:t>
            </a:r>
            <a:r>
              <a:rPr lang="zh-CN" altLang="en-US" sz="2800" b="1" dirty="0">
                <a:solidFill>
                  <a:srgbClr val="0000FF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学科服务</a:t>
            </a:r>
            <a:endParaRPr lang="en-US" altLang="zh-CN" sz="2800" b="1" dirty="0">
              <a:solidFill>
                <a:srgbClr val="0000FF"/>
              </a:solidFill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692275" y="3163888"/>
            <a:ext cx="4608513" cy="430212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defRPr/>
            </a:pPr>
            <a:r>
              <a:rPr lang="en-US" altLang="zh-CN" sz="2800" dirty="0" smtClean="0">
                <a:solidFill>
                  <a:srgbClr val="0000FF"/>
                </a:solidFill>
                <a:ea typeface="华文中宋" panose="02010600040101010101" pitchFamily="2" charset="-122"/>
              </a:rPr>
              <a:t>    </a:t>
            </a:r>
            <a:r>
              <a:rPr lang="en-US" altLang="zh-CN" sz="2800" b="1" dirty="0" smtClean="0">
                <a:solidFill>
                  <a:srgbClr val="0000FF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4. </a:t>
            </a:r>
            <a:r>
              <a:rPr lang="zh-CN" altLang="en-US" sz="2800" b="1" dirty="0" smtClean="0">
                <a:solidFill>
                  <a:srgbClr val="0000FF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讲座培训</a:t>
            </a:r>
            <a:endParaRPr lang="en-US" altLang="zh-CN" sz="2800" b="1" dirty="0" smtClean="0">
              <a:solidFill>
                <a:srgbClr val="0000FF"/>
              </a:solidFill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692275" y="3651250"/>
            <a:ext cx="4824413" cy="4349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defRPr/>
            </a:pPr>
            <a:r>
              <a:rPr lang="en-US" altLang="zh-CN" sz="2800" dirty="0" smtClean="0">
                <a:solidFill>
                  <a:srgbClr val="0000FF"/>
                </a:solidFill>
                <a:ea typeface="华文中宋" panose="02010600040101010101" pitchFamily="2" charset="-122"/>
              </a:rPr>
              <a:t>    </a:t>
            </a:r>
            <a:r>
              <a:rPr lang="en-US" altLang="zh-CN" sz="2800" b="1" dirty="0" smtClean="0">
                <a:solidFill>
                  <a:srgbClr val="0000FF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5. </a:t>
            </a:r>
            <a:r>
              <a:rPr lang="zh-CN" altLang="en-US" sz="2800" b="1" dirty="0">
                <a:solidFill>
                  <a:srgbClr val="0000FF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查收查引</a:t>
            </a:r>
            <a:endParaRPr lang="en-US" altLang="zh-CN" sz="2800" b="1" dirty="0">
              <a:solidFill>
                <a:srgbClr val="0000FF"/>
              </a:solidFill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692275" y="4141788"/>
            <a:ext cx="5040313" cy="430212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defRPr/>
            </a:pPr>
            <a:r>
              <a:rPr lang="en-US" altLang="zh-CN" sz="2800" dirty="0" smtClean="0">
                <a:solidFill>
                  <a:srgbClr val="0000FF"/>
                </a:solidFill>
                <a:ea typeface="华文中宋" panose="02010600040101010101" pitchFamily="2" charset="-122"/>
              </a:rPr>
              <a:t>    </a:t>
            </a:r>
            <a:r>
              <a:rPr lang="en-US" altLang="zh-CN" sz="2800" b="1" dirty="0" smtClean="0">
                <a:solidFill>
                  <a:srgbClr val="0000FF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6. </a:t>
            </a:r>
            <a:r>
              <a:rPr lang="zh-CN" altLang="en-US" sz="2800" b="1" dirty="0" smtClean="0">
                <a:solidFill>
                  <a:srgbClr val="0000FF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定题检索</a:t>
            </a:r>
            <a:endParaRPr lang="en-US" altLang="zh-CN" sz="2800" b="1" dirty="0" smtClean="0">
              <a:solidFill>
                <a:srgbClr val="0000FF"/>
              </a:solidFill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692275" y="4629150"/>
            <a:ext cx="5256213" cy="4318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defRPr/>
            </a:pPr>
            <a:r>
              <a:rPr lang="en-US" altLang="zh-CN" sz="2800" dirty="0" smtClean="0">
                <a:solidFill>
                  <a:srgbClr val="0000FF"/>
                </a:solidFill>
                <a:ea typeface="华文中宋" panose="02010600040101010101" pitchFamily="2" charset="-122"/>
              </a:rPr>
              <a:t>    </a:t>
            </a:r>
            <a:r>
              <a:rPr lang="en-US" altLang="zh-CN" sz="2800" b="1" dirty="0" smtClean="0">
                <a:solidFill>
                  <a:srgbClr val="0000FF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7. </a:t>
            </a:r>
            <a:r>
              <a:rPr lang="zh-CN" altLang="en-US" sz="2800" b="1" dirty="0" smtClean="0">
                <a:solidFill>
                  <a:srgbClr val="0000FF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空间服务</a:t>
            </a:r>
            <a:endParaRPr lang="en-US" altLang="zh-CN" sz="2800" b="1" dirty="0">
              <a:solidFill>
                <a:srgbClr val="0000FF"/>
              </a:solidFill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1695450" y="5118100"/>
            <a:ext cx="5400675" cy="430213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defRPr/>
            </a:pPr>
            <a:r>
              <a:rPr lang="en-US" altLang="zh-CN" sz="2800" dirty="0" smtClean="0">
                <a:solidFill>
                  <a:srgbClr val="0000FF"/>
                </a:solidFill>
                <a:ea typeface="华文中宋" panose="02010600040101010101" pitchFamily="2" charset="-122"/>
              </a:rPr>
              <a:t>    </a:t>
            </a:r>
            <a:r>
              <a:rPr lang="en-US" altLang="zh-CN" sz="2800" b="1" dirty="0" smtClean="0">
                <a:solidFill>
                  <a:srgbClr val="0000FF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8. </a:t>
            </a:r>
            <a:r>
              <a:rPr lang="zh-CN" altLang="en-US" sz="2800" b="1" dirty="0" smtClean="0">
                <a:solidFill>
                  <a:srgbClr val="0000FF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自选阅览室座位</a:t>
            </a:r>
            <a:endParaRPr lang="en-US" altLang="zh-CN" sz="2800" b="1" dirty="0" smtClean="0">
              <a:solidFill>
                <a:srgbClr val="0000FF"/>
              </a:solidFill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692275" y="5616575"/>
            <a:ext cx="5543550" cy="4318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defRPr/>
            </a:pPr>
            <a:r>
              <a:rPr lang="en-US" altLang="zh-CN" sz="2800" dirty="0" smtClean="0">
                <a:solidFill>
                  <a:srgbClr val="0000FF"/>
                </a:solidFill>
                <a:ea typeface="华文中宋" panose="02010600040101010101" pitchFamily="2" charset="-122"/>
              </a:rPr>
              <a:t>    9</a:t>
            </a:r>
            <a:r>
              <a:rPr lang="en-US" altLang="zh-CN" sz="2800" b="1" dirty="0" smtClean="0">
                <a:solidFill>
                  <a:srgbClr val="0000FF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. </a:t>
            </a:r>
            <a:r>
              <a:rPr lang="zh-CN" altLang="en-US" sz="2800" b="1" dirty="0" smtClean="0">
                <a:solidFill>
                  <a:srgbClr val="0000FF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网上咨询</a:t>
            </a:r>
            <a:endParaRPr lang="en-US" altLang="zh-CN" sz="2800" b="1" dirty="0">
              <a:solidFill>
                <a:srgbClr val="0000FF"/>
              </a:solidFill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1692275" y="6103938"/>
            <a:ext cx="5688013" cy="420687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defRPr/>
            </a:pPr>
            <a:r>
              <a:rPr lang="en-US" altLang="zh-CN" sz="2800" dirty="0" smtClean="0">
                <a:solidFill>
                  <a:srgbClr val="0000FF"/>
                </a:solidFill>
                <a:ea typeface="华文中宋" panose="02010600040101010101" pitchFamily="2" charset="-122"/>
              </a:rPr>
              <a:t>    </a:t>
            </a:r>
            <a:r>
              <a:rPr lang="en-US" altLang="zh-CN" sz="2800" b="1" dirty="0" smtClean="0">
                <a:solidFill>
                  <a:srgbClr val="0000FF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10. </a:t>
            </a:r>
            <a:r>
              <a:rPr lang="zh-CN" altLang="en-US" sz="2800" b="1" dirty="0" smtClean="0">
                <a:solidFill>
                  <a:srgbClr val="0000FF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复印服务</a:t>
            </a:r>
            <a:endParaRPr lang="en-US" altLang="zh-CN" sz="2800" b="1" dirty="0" smtClean="0">
              <a:solidFill>
                <a:srgbClr val="0000FF"/>
              </a:solidFill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  <p:pic>
        <p:nvPicPr>
          <p:cNvPr id="6" name="音频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advTm="2962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1700213"/>
            <a:ext cx="1751013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标题 1"/>
          <p:cNvSpPr>
            <a:spLocks noGrp="1"/>
          </p:cNvSpPr>
          <p:nvPr>
            <p:ph type="title"/>
          </p:nvPr>
        </p:nvSpPr>
        <p:spPr>
          <a:xfrm>
            <a:off x="2051050" y="404813"/>
            <a:ext cx="5905500" cy="936625"/>
          </a:xfrm>
          <a:solidFill>
            <a:srgbClr val="BAD7FE"/>
          </a:solidFill>
        </p:spPr>
        <p:txBody>
          <a:bodyPr/>
          <a:lstStyle/>
          <a:p>
            <a:r>
              <a:rPr lang="zh-CN" altLang="en-US" sz="3200" smtClean="0"/>
              <a:t> </a:t>
            </a:r>
            <a:r>
              <a:rPr lang="en-US" altLang="zh-CN" sz="3200" smtClean="0"/>
              <a:t>6. </a:t>
            </a:r>
            <a:r>
              <a:rPr lang="zh-CN" altLang="en-US" sz="3200" smtClean="0"/>
              <a:t>定题检索服务</a:t>
            </a:r>
          </a:p>
        </p:txBody>
      </p:sp>
      <p:sp>
        <p:nvSpPr>
          <p:cNvPr id="7" name="矩形 6"/>
          <p:cNvSpPr/>
          <p:nvPr/>
        </p:nvSpPr>
        <p:spPr>
          <a:xfrm>
            <a:off x="12700" y="3514725"/>
            <a:ext cx="1228725" cy="28733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1979613" y="1655763"/>
            <a:ext cx="6840537" cy="393700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lnSpc>
                <a:spcPct val="140000"/>
              </a:lnSpc>
              <a:spcBef>
                <a:spcPct val="20000"/>
              </a:spcBef>
              <a:spcAft>
                <a:spcPts val="300"/>
              </a:spcAft>
              <a:buFont typeface="Wingdings" panose="05000000000000000000" pitchFamily="2" charset="2"/>
              <a:buChar char="u"/>
              <a:defRPr/>
            </a:pPr>
            <a:r>
              <a:rPr lang="zh-CN" altLang="en-US" sz="2400" b="1" dirty="0">
                <a:solidFill>
                  <a:srgbClr val="3333FF"/>
                </a:solidFill>
                <a:latin typeface="+mn-lt"/>
                <a:ea typeface="+mn-ea"/>
              </a:rPr>
              <a:t>填写</a:t>
            </a:r>
            <a:r>
              <a:rPr lang="en-US" altLang="zh-CN" sz="2400" b="1" dirty="0">
                <a:solidFill>
                  <a:srgbClr val="3333FF"/>
                </a:solidFill>
                <a:latin typeface="+mn-lt"/>
                <a:ea typeface="+mn-ea"/>
              </a:rPr>
              <a:t>《</a:t>
            </a:r>
            <a:r>
              <a:rPr lang="zh-CN" altLang="en-US" sz="2400" b="1" dirty="0">
                <a:solidFill>
                  <a:srgbClr val="3333FF"/>
                </a:solidFill>
                <a:latin typeface="+mn-lt"/>
                <a:ea typeface="+mn-ea"/>
              </a:rPr>
              <a:t>定题检索委托单</a:t>
            </a:r>
            <a:r>
              <a:rPr lang="en-US" altLang="zh-CN" sz="2400" b="1" dirty="0">
                <a:solidFill>
                  <a:srgbClr val="3333FF"/>
                </a:solidFill>
                <a:latin typeface="+mn-lt"/>
                <a:ea typeface="+mn-ea"/>
              </a:rPr>
              <a:t>》</a:t>
            </a:r>
            <a:r>
              <a:rPr lang="zh-CN" altLang="en-US" sz="2400" b="1" dirty="0">
                <a:solidFill>
                  <a:srgbClr val="3333FF"/>
                </a:solidFill>
                <a:latin typeface="+mn-lt"/>
                <a:ea typeface="+mn-ea"/>
              </a:rPr>
              <a:t>，发送至</a:t>
            </a:r>
            <a:r>
              <a:rPr lang="en-US" altLang="zh-CN" sz="2400" b="1" dirty="0">
                <a:solidFill>
                  <a:srgbClr val="3333FF"/>
                </a:solidFill>
                <a:latin typeface="+mn-lt"/>
                <a:ea typeface="+mn-ea"/>
              </a:rPr>
              <a:t>qbb@ecust.edu.cn</a:t>
            </a:r>
            <a:r>
              <a:rPr lang="zh-CN" altLang="en-US" sz="2400" b="1" dirty="0">
                <a:solidFill>
                  <a:srgbClr val="3333FF"/>
                </a:solidFill>
                <a:latin typeface="+mn-lt"/>
                <a:ea typeface="+mn-ea"/>
              </a:rPr>
              <a:t>，并进行电话确认：</a:t>
            </a:r>
            <a:r>
              <a:rPr lang="en-US" altLang="zh-CN" sz="2400" b="1" dirty="0">
                <a:solidFill>
                  <a:srgbClr val="3333FF"/>
                </a:solidFill>
                <a:latin typeface="+mn-lt"/>
                <a:ea typeface="+mn-ea"/>
              </a:rPr>
              <a:t>021-64252665</a:t>
            </a:r>
            <a:r>
              <a:rPr lang="zh-CN" altLang="en-US" sz="2400" b="1" dirty="0">
                <a:solidFill>
                  <a:srgbClr val="3333FF"/>
                </a:solidFill>
                <a:latin typeface="+mn-lt"/>
                <a:ea typeface="+mn-ea"/>
              </a:rPr>
              <a:t>按</a:t>
            </a:r>
            <a:r>
              <a:rPr lang="en-US" altLang="zh-CN" sz="2400" b="1" dirty="0">
                <a:solidFill>
                  <a:srgbClr val="3333FF"/>
                </a:solidFill>
                <a:latin typeface="+mn-lt"/>
                <a:ea typeface="+mn-ea"/>
              </a:rPr>
              <a:t>0</a:t>
            </a:r>
            <a:r>
              <a:rPr lang="zh-CN" altLang="en-US" sz="2400" b="1" dirty="0">
                <a:solidFill>
                  <a:srgbClr val="3333FF"/>
                </a:solidFill>
                <a:latin typeface="+mn-lt"/>
                <a:ea typeface="+mn-ea"/>
              </a:rPr>
              <a:t>号键。</a:t>
            </a:r>
          </a:p>
          <a:p>
            <a:pPr marL="342900" indent="-342900">
              <a:lnSpc>
                <a:spcPct val="140000"/>
              </a:lnSpc>
              <a:spcBef>
                <a:spcPct val="20000"/>
              </a:spcBef>
              <a:spcAft>
                <a:spcPts val="300"/>
              </a:spcAft>
              <a:buFont typeface="Wingdings" panose="05000000000000000000" pitchFamily="2" charset="2"/>
              <a:buChar char="u"/>
              <a:defRPr/>
            </a:pPr>
            <a:r>
              <a:rPr lang="zh-CN" altLang="en-US" sz="2400" b="1" dirty="0">
                <a:solidFill>
                  <a:srgbClr val="3333FF"/>
                </a:solidFill>
                <a:latin typeface="+mn-lt"/>
                <a:ea typeface="+mn-ea"/>
              </a:rPr>
              <a:t>查新人员根据委托要求查询国内外或国内相关文献资源，阅读、筛选并分析文献。</a:t>
            </a:r>
            <a:endParaRPr lang="en-US" altLang="zh-CN" sz="2400" b="1" dirty="0">
              <a:solidFill>
                <a:srgbClr val="3333FF"/>
              </a:solidFill>
              <a:latin typeface="+mn-lt"/>
              <a:ea typeface="+mn-ea"/>
            </a:endParaRPr>
          </a:p>
          <a:p>
            <a:pPr>
              <a:lnSpc>
                <a:spcPct val="140000"/>
              </a:lnSpc>
              <a:spcBef>
                <a:spcPct val="20000"/>
              </a:spcBef>
              <a:spcAft>
                <a:spcPts val="300"/>
              </a:spcAft>
              <a:defRPr/>
            </a:pPr>
            <a:r>
              <a:rPr lang="zh-CN" altLang="en-US" sz="2400" b="1" dirty="0">
                <a:solidFill>
                  <a:srgbClr val="C00000"/>
                </a:solidFill>
                <a:latin typeface="+mn-lt"/>
                <a:ea typeface="+mn-ea"/>
              </a:rPr>
              <a:t>     填写定题委托单时尽可能写清楚课题内容，提供关键词和其他信息</a:t>
            </a:r>
          </a:p>
        </p:txBody>
      </p:sp>
      <p:pic>
        <p:nvPicPr>
          <p:cNvPr id="4" name="音频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701"/>
    </mc:Choice>
    <mc:Fallback>
      <p:transition spd="slow" advTm="437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1655763"/>
            <a:ext cx="1751013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标题 1"/>
          <p:cNvSpPr>
            <a:spLocks noGrp="1"/>
          </p:cNvSpPr>
          <p:nvPr>
            <p:ph type="title"/>
          </p:nvPr>
        </p:nvSpPr>
        <p:spPr>
          <a:xfrm>
            <a:off x="2051050" y="404813"/>
            <a:ext cx="5905500" cy="936625"/>
          </a:xfrm>
          <a:solidFill>
            <a:srgbClr val="BAD7FE"/>
          </a:solidFill>
        </p:spPr>
        <p:txBody>
          <a:bodyPr/>
          <a:lstStyle/>
          <a:p>
            <a:r>
              <a:rPr lang="zh-CN" altLang="en-US" sz="3200" smtClean="0"/>
              <a:t>科技查新服务</a:t>
            </a:r>
          </a:p>
        </p:txBody>
      </p:sp>
      <p:sp>
        <p:nvSpPr>
          <p:cNvPr id="7" name="矩形 6"/>
          <p:cNvSpPr/>
          <p:nvPr/>
        </p:nvSpPr>
        <p:spPr>
          <a:xfrm>
            <a:off x="49213" y="2276475"/>
            <a:ext cx="1228725" cy="28733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1908175" y="1557338"/>
            <a:ext cx="6840538" cy="50831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lnSpc>
                <a:spcPct val="140000"/>
              </a:lnSpc>
              <a:spcBef>
                <a:spcPct val="20000"/>
              </a:spcBef>
              <a:spcAft>
                <a:spcPts val="300"/>
              </a:spcAft>
              <a:buFont typeface="Wingdings" panose="05000000000000000000" pitchFamily="2" charset="2"/>
              <a:buChar char="u"/>
              <a:defRPr/>
            </a:pPr>
            <a:r>
              <a:rPr lang="zh-CN" altLang="en-US" sz="2400" b="1" dirty="0">
                <a:solidFill>
                  <a:srgbClr val="3333FF"/>
                </a:solidFill>
                <a:latin typeface="+mn-lt"/>
                <a:ea typeface="+mn-ea"/>
              </a:rPr>
              <a:t>华东理工大学科技查新中心拥有教育部</a:t>
            </a:r>
            <a:r>
              <a:rPr lang="en-US" altLang="zh-CN" sz="2400" b="1" dirty="0">
                <a:solidFill>
                  <a:srgbClr val="3333FF"/>
                </a:solidFill>
                <a:latin typeface="+mn-lt"/>
                <a:ea typeface="+mn-ea"/>
              </a:rPr>
              <a:t>(1995)</a:t>
            </a:r>
            <a:r>
              <a:rPr lang="zh-CN" altLang="en-US" sz="2400" b="1" dirty="0">
                <a:solidFill>
                  <a:srgbClr val="3333FF"/>
                </a:solidFill>
                <a:latin typeface="+mn-lt"/>
                <a:ea typeface="+mn-ea"/>
              </a:rPr>
              <a:t>和上海市科委</a:t>
            </a:r>
            <a:r>
              <a:rPr lang="en-US" altLang="zh-CN" sz="2400" b="1" dirty="0">
                <a:solidFill>
                  <a:srgbClr val="3333FF"/>
                </a:solidFill>
              </a:rPr>
              <a:t>(1998)</a:t>
            </a:r>
            <a:r>
              <a:rPr lang="zh-CN" altLang="en-US" sz="2400" b="1" dirty="0">
                <a:solidFill>
                  <a:srgbClr val="3333FF"/>
                </a:solidFill>
                <a:latin typeface="+mn-lt"/>
                <a:ea typeface="+mn-ea"/>
              </a:rPr>
              <a:t>同时授权的查新资质。</a:t>
            </a:r>
          </a:p>
          <a:p>
            <a:pPr marL="342900" indent="-342900">
              <a:lnSpc>
                <a:spcPct val="140000"/>
              </a:lnSpc>
              <a:spcBef>
                <a:spcPct val="20000"/>
              </a:spcBef>
              <a:spcAft>
                <a:spcPts val="300"/>
              </a:spcAft>
              <a:buFont typeface="Wingdings" panose="05000000000000000000" pitchFamily="2" charset="2"/>
              <a:buChar char="u"/>
              <a:defRPr/>
            </a:pPr>
            <a:r>
              <a:rPr lang="zh-CN" altLang="en-US" sz="2400" b="1" dirty="0">
                <a:solidFill>
                  <a:srgbClr val="3333FF"/>
                </a:solidFill>
                <a:latin typeface="+mn-lt"/>
                <a:ea typeface="+mn-ea"/>
              </a:rPr>
              <a:t>避免科研课题重复立项</a:t>
            </a:r>
            <a:r>
              <a:rPr lang="zh-CN" altLang="en-US" sz="2400" b="1" dirty="0">
                <a:solidFill>
                  <a:srgbClr val="3333FF"/>
                </a:solidFill>
              </a:rPr>
              <a:t>，</a:t>
            </a:r>
            <a:r>
              <a:rPr lang="zh-CN" altLang="en-US" sz="2400" b="1" dirty="0">
                <a:solidFill>
                  <a:srgbClr val="3333FF"/>
                </a:solidFill>
                <a:latin typeface="+mn-lt"/>
                <a:ea typeface="+mn-ea"/>
              </a:rPr>
              <a:t>判别科研成果的新颖性而设立的一项工作，由具有科技查新资质的查新机构来查证科技项目的新颖性。</a:t>
            </a:r>
            <a:endParaRPr lang="en-US" altLang="zh-CN" sz="2400" b="1" dirty="0">
              <a:solidFill>
                <a:srgbClr val="3333FF"/>
              </a:solidFill>
              <a:latin typeface="+mn-lt"/>
              <a:ea typeface="+mn-ea"/>
            </a:endParaRPr>
          </a:p>
          <a:p>
            <a:pPr marL="342900" indent="-342900">
              <a:lnSpc>
                <a:spcPct val="140000"/>
              </a:lnSpc>
              <a:spcBef>
                <a:spcPct val="20000"/>
              </a:spcBef>
              <a:spcAft>
                <a:spcPts val="300"/>
              </a:spcAft>
              <a:buFont typeface="Wingdings" panose="05000000000000000000" pitchFamily="2" charset="2"/>
              <a:buChar char="u"/>
              <a:defRPr/>
            </a:pPr>
            <a:r>
              <a:rPr lang="zh-CN" altLang="en-US" sz="2400" b="1" dirty="0">
                <a:solidFill>
                  <a:srgbClr val="3333FF"/>
                </a:solidFill>
                <a:latin typeface="+mn-lt"/>
                <a:ea typeface="+mn-ea"/>
              </a:rPr>
              <a:t>下载</a:t>
            </a:r>
            <a:r>
              <a:rPr lang="en-US" altLang="zh-CN" sz="2400" b="1" dirty="0">
                <a:solidFill>
                  <a:srgbClr val="3333FF"/>
                </a:solidFill>
                <a:latin typeface="+mn-lt"/>
                <a:ea typeface="+mn-ea"/>
              </a:rPr>
              <a:t>《</a:t>
            </a:r>
            <a:r>
              <a:rPr lang="zh-CN" altLang="en-US" sz="2400" b="1" dirty="0">
                <a:solidFill>
                  <a:srgbClr val="3333FF"/>
                </a:solidFill>
                <a:latin typeface="+mn-lt"/>
                <a:ea typeface="+mn-ea"/>
              </a:rPr>
              <a:t>科技查新合同</a:t>
            </a:r>
            <a:r>
              <a:rPr lang="en-US" altLang="zh-CN" sz="2400" b="1" dirty="0">
                <a:solidFill>
                  <a:srgbClr val="3333FF"/>
                </a:solidFill>
                <a:latin typeface="+mn-lt"/>
                <a:ea typeface="+mn-ea"/>
              </a:rPr>
              <a:t>》</a:t>
            </a:r>
            <a:r>
              <a:rPr lang="zh-CN" altLang="en-US" sz="2400" b="1" dirty="0">
                <a:solidFill>
                  <a:srgbClr val="3333FF"/>
                </a:solidFill>
                <a:latin typeface="+mn-lt"/>
                <a:ea typeface="+mn-ea"/>
              </a:rPr>
              <a:t>填写，发送至邮箱 ： </a:t>
            </a:r>
            <a:r>
              <a:rPr lang="en-US" altLang="zh-CN" sz="2400" b="1" dirty="0">
                <a:solidFill>
                  <a:srgbClr val="3333FF"/>
                </a:solidFill>
                <a:latin typeface="+mn-lt"/>
                <a:ea typeface="+mn-ea"/>
              </a:rPr>
              <a:t>qbb@ecust.edu.cn</a:t>
            </a:r>
          </a:p>
          <a:p>
            <a:pPr>
              <a:lnSpc>
                <a:spcPct val="140000"/>
              </a:lnSpc>
              <a:spcBef>
                <a:spcPct val="20000"/>
              </a:spcBef>
              <a:spcAft>
                <a:spcPts val="300"/>
              </a:spcAft>
              <a:defRPr/>
            </a:pPr>
            <a:r>
              <a:rPr lang="zh-CN" altLang="en-US" sz="2400" b="1" dirty="0">
                <a:solidFill>
                  <a:srgbClr val="C00000"/>
                </a:solidFill>
                <a:latin typeface="+mn-lt"/>
                <a:ea typeface="+mn-ea"/>
              </a:rPr>
              <a:t>      尽可能准确、精炼地提供项目的查新点和中英文检索关键词</a:t>
            </a:r>
          </a:p>
        </p:txBody>
      </p:sp>
      <p:pic>
        <p:nvPicPr>
          <p:cNvPr id="4" name="音频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198"/>
    </mc:Choice>
    <mc:Fallback>
      <p:transition spd="slow" advTm="541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1739900"/>
            <a:ext cx="1766888" cy="456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标题 1"/>
          <p:cNvSpPr>
            <a:spLocks noGrp="1"/>
          </p:cNvSpPr>
          <p:nvPr>
            <p:ph type="title"/>
          </p:nvPr>
        </p:nvSpPr>
        <p:spPr>
          <a:xfrm>
            <a:off x="2051050" y="404813"/>
            <a:ext cx="5905500" cy="936625"/>
          </a:xfrm>
          <a:solidFill>
            <a:srgbClr val="BAD7FE"/>
          </a:solidFill>
        </p:spPr>
        <p:txBody>
          <a:bodyPr/>
          <a:lstStyle/>
          <a:p>
            <a:r>
              <a:rPr lang="zh-CN" altLang="en-US" sz="3200" smtClean="0"/>
              <a:t>知识产权服务</a:t>
            </a:r>
          </a:p>
        </p:txBody>
      </p:sp>
      <p:sp>
        <p:nvSpPr>
          <p:cNvPr id="7" name="矩形 6"/>
          <p:cNvSpPr/>
          <p:nvPr/>
        </p:nvSpPr>
        <p:spPr>
          <a:xfrm>
            <a:off x="-3175" y="4508500"/>
            <a:ext cx="1406525" cy="2889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2124075" y="1916113"/>
            <a:ext cx="6696075" cy="40481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40000"/>
              </a:lnSpc>
              <a:spcBef>
                <a:spcPct val="20000"/>
              </a:spcBef>
              <a:spcAft>
                <a:spcPts val="300"/>
              </a:spcAft>
              <a:defRPr/>
            </a:pPr>
            <a:r>
              <a:rPr lang="zh-CN" altLang="en-US" sz="2400" b="1" dirty="0">
                <a:solidFill>
                  <a:srgbClr val="3333FF"/>
                </a:solidFill>
                <a:latin typeface="+mn-lt"/>
                <a:ea typeface="+mn-ea"/>
              </a:rPr>
              <a:t>      华东理工大学知识产权信息服务中心（</a:t>
            </a:r>
            <a:r>
              <a:rPr lang="en-US" altLang="zh-CN" sz="2400" b="1" dirty="0">
                <a:solidFill>
                  <a:srgbClr val="3333FF"/>
                </a:solidFill>
              </a:rPr>
              <a:t>2018</a:t>
            </a:r>
            <a:r>
              <a:rPr lang="zh-CN" altLang="en-US" sz="2400" b="1" dirty="0">
                <a:solidFill>
                  <a:srgbClr val="3333FF"/>
                </a:solidFill>
              </a:rPr>
              <a:t>年底）</a:t>
            </a:r>
            <a:r>
              <a:rPr lang="zh-CN" altLang="en-US" sz="2400" b="1" dirty="0">
                <a:solidFill>
                  <a:srgbClr val="3333FF"/>
                </a:solidFill>
                <a:latin typeface="+mn-lt"/>
                <a:ea typeface="+mn-ea"/>
              </a:rPr>
              <a:t>为学校知识产权的创造、运用、保护和管理提供全面的信息服务，为科技创新企业提供知识产权信息服务。</a:t>
            </a:r>
          </a:p>
          <a:p>
            <a:pPr marL="342900" indent="-342900">
              <a:lnSpc>
                <a:spcPct val="140000"/>
              </a:lnSpc>
              <a:spcBef>
                <a:spcPct val="20000"/>
              </a:spcBef>
              <a:spcAft>
                <a:spcPts val="300"/>
              </a:spcAft>
              <a:buFont typeface="Wingdings" panose="05000000000000000000" pitchFamily="2" charset="2"/>
              <a:buChar char="u"/>
              <a:defRPr/>
            </a:pPr>
            <a:r>
              <a:rPr lang="zh-CN" altLang="en-US" sz="2400" b="1" dirty="0">
                <a:solidFill>
                  <a:srgbClr val="3333FF"/>
                </a:solidFill>
                <a:latin typeface="+mn-lt"/>
                <a:ea typeface="+mn-ea"/>
              </a:rPr>
              <a:t>专利信息采集</a:t>
            </a:r>
            <a:endParaRPr lang="en-US" altLang="zh-CN" sz="2400" b="1" dirty="0">
              <a:solidFill>
                <a:srgbClr val="3333FF"/>
              </a:solidFill>
              <a:latin typeface="+mn-lt"/>
              <a:ea typeface="+mn-ea"/>
            </a:endParaRPr>
          </a:p>
          <a:p>
            <a:pPr marL="342900" indent="-342900">
              <a:lnSpc>
                <a:spcPct val="140000"/>
              </a:lnSpc>
              <a:spcBef>
                <a:spcPct val="20000"/>
              </a:spcBef>
              <a:spcAft>
                <a:spcPts val="300"/>
              </a:spcAft>
              <a:buFont typeface="Wingdings" panose="05000000000000000000" pitchFamily="2" charset="2"/>
              <a:buChar char="u"/>
              <a:defRPr/>
            </a:pPr>
            <a:r>
              <a:rPr lang="zh-CN" altLang="en-US" sz="2400" b="1" dirty="0">
                <a:solidFill>
                  <a:srgbClr val="3333FF"/>
                </a:solidFill>
                <a:latin typeface="+mn-lt"/>
                <a:ea typeface="+mn-ea"/>
              </a:rPr>
              <a:t>专利检索咨询</a:t>
            </a:r>
            <a:endParaRPr lang="en-US" altLang="zh-CN" sz="2400" b="1" dirty="0">
              <a:solidFill>
                <a:srgbClr val="3333FF"/>
              </a:solidFill>
              <a:latin typeface="+mn-lt"/>
              <a:ea typeface="+mn-ea"/>
            </a:endParaRPr>
          </a:p>
          <a:p>
            <a:pPr marL="342900" indent="-342900">
              <a:lnSpc>
                <a:spcPct val="140000"/>
              </a:lnSpc>
              <a:spcBef>
                <a:spcPct val="20000"/>
              </a:spcBef>
              <a:spcAft>
                <a:spcPts val="300"/>
              </a:spcAft>
              <a:buFont typeface="Wingdings" panose="05000000000000000000" pitchFamily="2" charset="2"/>
              <a:buChar char="u"/>
              <a:defRPr/>
            </a:pPr>
            <a:r>
              <a:rPr lang="zh-CN" altLang="en-US" sz="2400" b="1" dirty="0">
                <a:solidFill>
                  <a:srgbClr val="3333FF"/>
                </a:solidFill>
                <a:latin typeface="+mn-lt"/>
                <a:ea typeface="+mn-ea"/>
              </a:rPr>
              <a:t>高校专利分析</a:t>
            </a:r>
            <a:endParaRPr lang="en-US" altLang="zh-CN" sz="2400" b="1" dirty="0">
              <a:solidFill>
                <a:srgbClr val="3333FF"/>
              </a:solidFill>
              <a:latin typeface="+mn-lt"/>
              <a:ea typeface="+mn-ea"/>
            </a:endParaRPr>
          </a:p>
        </p:txBody>
      </p:sp>
      <p:pic>
        <p:nvPicPr>
          <p:cNvPr id="4" name="音频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954"/>
    </mc:Choice>
    <mc:Fallback>
      <p:transition spd="slow" advTm="319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00213"/>
            <a:ext cx="1952625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标题 1"/>
          <p:cNvSpPr>
            <a:spLocks noGrp="1"/>
          </p:cNvSpPr>
          <p:nvPr>
            <p:ph type="title"/>
          </p:nvPr>
        </p:nvSpPr>
        <p:spPr>
          <a:xfrm>
            <a:off x="1835150" y="404813"/>
            <a:ext cx="6049963" cy="936625"/>
          </a:xfrm>
          <a:solidFill>
            <a:srgbClr val="BAD7FE"/>
          </a:solidFill>
        </p:spPr>
        <p:txBody>
          <a:bodyPr/>
          <a:lstStyle/>
          <a:p>
            <a:r>
              <a:rPr lang="en-US" altLang="zh-CN" sz="3200" smtClean="0"/>
              <a:t>7. </a:t>
            </a:r>
            <a:r>
              <a:rPr lang="zh-CN" altLang="en-US" sz="3200" smtClean="0"/>
              <a:t>空间服务</a:t>
            </a:r>
          </a:p>
        </p:txBody>
      </p:sp>
      <p:sp>
        <p:nvSpPr>
          <p:cNvPr id="6" name="矩形 5"/>
          <p:cNvSpPr/>
          <p:nvPr/>
        </p:nvSpPr>
        <p:spPr>
          <a:xfrm>
            <a:off x="69850" y="5026025"/>
            <a:ext cx="935038" cy="28733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2124075" y="1557338"/>
            <a:ext cx="6192838" cy="4789487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lnSpc>
                <a:spcPct val="140000"/>
              </a:lnSpc>
              <a:spcBef>
                <a:spcPct val="20000"/>
              </a:spcBef>
              <a:spcAft>
                <a:spcPts val="300"/>
              </a:spcAft>
              <a:buFont typeface="Wingdings" panose="05000000000000000000" pitchFamily="2" charset="2"/>
              <a:buChar char="u"/>
              <a:defRPr/>
            </a:pPr>
            <a:r>
              <a:rPr lang="zh-CN" altLang="en-US" sz="2400" b="1" dirty="0">
                <a:solidFill>
                  <a:srgbClr val="C00000"/>
                </a:solidFill>
                <a:latin typeface="+mn-lt"/>
                <a:ea typeface="+mn-ea"/>
              </a:rPr>
              <a:t>信息交流服务</a:t>
            </a:r>
            <a:r>
              <a:rPr lang="zh-CN" altLang="en-US" sz="2400" b="1" dirty="0">
                <a:solidFill>
                  <a:srgbClr val="3333FF"/>
                </a:solidFill>
                <a:latin typeface="+mn-lt"/>
                <a:ea typeface="+mn-ea"/>
              </a:rPr>
              <a:t>：提供各类型的研讨室、会议室等等，开展多种形式的讨论和交流。</a:t>
            </a:r>
          </a:p>
          <a:p>
            <a:pPr marL="342900" indent="-342900">
              <a:lnSpc>
                <a:spcPct val="140000"/>
              </a:lnSpc>
              <a:spcBef>
                <a:spcPct val="20000"/>
              </a:spcBef>
              <a:spcAft>
                <a:spcPts val="300"/>
              </a:spcAft>
              <a:buFont typeface="Wingdings" panose="05000000000000000000" pitchFamily="2" charset="2"/>
              <a:buChar char="u"/>
              <a:defRPr/>
            </a:pPr>
            <a:r>
              <a:rPr lang="zh-CN" altLang="en-US" sz="2400" b="1" dirty="0">
                <a:solidFill>
                  <a:srgbClr val="C00000"/>
                </a:solidFill>
                <a:latin typeface="+mn-lt"/>
                <a:ea typeface="+mn-ea"/>
              </a:rPr>
              <a:t>视听教育服务</a:t>
            </a:r>
            <a:r>
              <a:rPr lang="zh-CN" altLang="en-US" sz="2400" b="1" dirty="0">
                <a:solidFill>
                  <a:srgbClr val="3333FF"/>
                </a:solidFill>
                <a:latin typeface="+mn-lt"/>
                <a:ea typeface="+mn-ea"/>
              </a:rPr>
              <a:t>：常年免费播放精选的教育影视资料和面向学生的微课堂学习课件。</a:t>
            </a:r>
          </a:p>
          <a:p>
            <a:pPr marL="342900" indent="-342900">
              <a:lnSpc>
                <a:spcPct val="140000"/>
              </a:lnSpc>
              <a:spcBef>
                <a:spcPct val="20000"/>
              </a:spcBef>
              <a:spcAft>
                <a:spcPts val="300"/>
              </a:spcAft>
              <a:buFont typeface="Wingdings" panose="05000000000000000000" pitchFamily="2" charset="2"/>
              <a:buChar char="u"/>
              <a:defRPr/>
            </a:pPr>
            <a:r>
              <a:rPr lang="zh-CN" altLang="en-US" sz="2400" b="1" dirty="0">
                <a:solidFill>
                  <a:srgbClr val="C00000"/>
                </a:solidFill>
                <a:latin typeface="+mn-lt"/>
                <a:ea typeface="+mn-ea"/>
              </a:rPr>
              <a:t>新技术体验服务</a:t>
            </a:r>
            <a:r>
              <a:rPr lang="zh-CN" altLang="en-US" sz="2400" b="1" dirty="0">
                <a:solidFill>
                  <a:srgbClr val="3333FF"/>
                </a:solidFill>
                <a:latin typeface="+mn-lt"/>
                <a:ea typeface="+mn-ea"/>
              </a:rPr>
              <a:t>： </a:t>
            </a:r>
            <a:r>
              <a:rPr lang="en-US" altLang="zh-CN" sz="2400" b="1" dirty="0">
                <a:solidFill>
                  <a:srgbClr val="3333FF"/>
                </a:solidFill>
                <a:latin typeface="+mn-lt"/>
                <a:ea typeface="+mn-ea"/>
              </a:rPr>
              <a:t>3D</a:t>
            </a:r>
            <a:r>
              <a:rPr lang="zh-CN" altLang="en-US" sz="2400" b="1" dirty="0">
                <a:solidFill>
                  <a:srgbClr val="3333FF"/>
                </a:solidFill>
                <a:latin typeface="+mn-lt"/>
                <a:ea typeface="+mn-ea"/>
              </a:rPr>
              <a:t>打印体验。</a:t>
            </a:r>
            <a:endParaRPr lang="en-US" altLang="zh-CN" sz="2400" b="1" dirty="0">
              <a:solidFill>
                <a:srgbClr val="3333FF"/>
              </a:solidFill>
              <a:latin typeface="+mn-lt"/>
              <a:ea typeface="+mn-ea"/>
            </a:endParaRPr>
          </a:p>
          <a:p>
            <a:pPr marL="342900" indent="-342900">
              <a:lnSpc>
                <a:spcPct val="140000"/>
              </a:lnSpc>
              <a:spcBef>
                <a:spcPct val="20000"/>
              </a:spcBef>
              <a:spcAft>
                <a:spcPts val="300"/>
              </a:spcAft>
              <a:buFont typeface="Wingdings" panose="05000000000000000000" pitchFamily="2" charset="2"/>
              <a:buChar char="u"/>
              <a:defRPr/>
            </a:pPr>
            <a:r>
              <a:rPr lang="zh-CN" altLang="en-US" sz="2400" b="1" dirty="0">
                <a:solidFill>
                  <a:srgbClr val="C00000"/>
                </a:solidFill>
                <a:latin typeface="+mn-lt"/>
                <a:ea typeface="+mn-ea"/>
              </a:rPr>
              <a:t>四大空间</a:t>
            </a:r>
            <a:endParaRPr lang="en-US" altLang="zh-CN" sz="2400" b="1" dirty="0">
              <a:solidFill>
                <a:srgbClr val="C00000"/>
              </a:solidFill>
              <a:latin typeface="+mn-lt"/>
              <a:ea typeface="+mn-ea"/>
            </a:endParaRPr>
          </a:p>
          <a:p>
            <a:pPr>
              <a:lnSpc>
                <a:spcPct val="125000"/>
              </a:lnSpc>
              <a:spcBef>
                <a:spcPct val="20000"/>
              </a:spcBef>
              <a:spcAft>
                <a:spcPts val="300"/>
              </a:spcAft>
              <a:defRPr/>
            </a:pPr>
            <a:r>
              <a:rPr lang="zh-CN" altLang="en-US" sz="2400" b="1" dirty="0">
                <a:solidFill>
                  <a:srgbClr val="3333FF"/>
                </a:solidFill>
                <a:latin typeface="+mn-lt"/>
                <a:ea typeface="+mn-ea"/>
              </a:rPr>
              <a:t>    研究学习空间、个人学习空间、</a:t>
            </a:r>
            <a:endParaRPr lang="en-US" altLang="zh-CN" sz="2400" b="1" dirty="0">
              <a:solidFill>
                <a:srgbClr val="3333FF"/>
              </a:solidFill>
              <a:latin typeface="+mn-lt"/>
              <a:ea typeface="+mn-ea"/>
            </a:endParaRPr>
          </a:p>
          <a:p>
            <a:pPr>
              <a:lnSpc>
                <a:spcPct val="125000"/>
              </a:lnSpc>
              <a:spcBef>
                <a:spcPct val="20000"/>
              </a:spcBef>
              <a:spcAft>
                <a:spcPts val="300"/>
              </a:spcAft>
              <a:defRPr/>
            </a:pPr>
            <a:r>
              <a:rPr lang="en-US" altLang="zh-CN" sz="2400" b="1" dirty="0">
                <a:solidFill>
                  <a:srgbClr val="3333FF"/>
                </a:solidFill>
                <a:latin typeface="+mn-lt"/>
                <a:ea typeface="+mn-ea"/>
              </a:rPr>
              <a:t>    </a:t>
            </a:r>
            <a:r>
              <a:rPr lang="zh-CN" altLang="en-US" sz="2400" b="1" dirty="0">
                <a:solidFill>
                  <a:srgbClr val="3333FF"/>
                </a:solidFill>
                <a:latin typeface="+mn-lt"/>
                <a:ea typeface="+mn-ea"/>
              </a:rPr>
              <a:t>新技术体验空间、文化展示空间</a:t>
            </a:r>
            <a:endParaRPr lang="en-US" altLang="zh-CN" sz="2400" b="1" dirty="0">
              <a:solidFill>
                <a:srgbClr val="3333FF"/>
              </a:solidFill>
              <a:latin typeface="+mn-lt"/>
              <a:ea typeface="+mn-ea"/>
            </a:endParaRPr>
          </a:p>
        </p:txBody>
      </p:sp>
      <p:pic>
        <p:nvPicPr>
          <p:cNvPr id="2" name="音频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171"/>
    </mc:Choice>
    <mc:Fallback xmlns="">
      <p:transition spd="slow" advTm="511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标题 1"/>
          <p:cNvSpPr>
            <a:spLocks noGrp="1"/>
          </p:cNvSpPr>
          <p:nvPr>
            <p:ph type="title"/>
          </p:nvPr>
        </p:nvSpPr>
        <p:spPr>
          <a:solidFill>
            <a:srgbClr val="BAD7FE"/>
          </a:solidFill>
        </p:spPr>
        <p:txBody>
          <a:bodyPr/>
          <a:lstStyle/>
          <a:p>
            <a:r>
              <a:rPr lang="en-US" altLang="zh-CN" sz="3200" smtClean="0"/>
              <a:t>7. </a:t>
            </a:r>
            <a:r>
              <a:rPr lang="zh-CN" altLang="en-US" sz="3200" smtClean="0"/>
              <a:t>空间服务</a:t>
            </a:r>
          </a:p>
        </p:txBody>
      </p:sp>
      <p:sp>
        <p:nvSpPr>
          <p:cNvPr id="4" name="圆角矩形 3"/>
          <p:cNvSpPr/>
          <p:nvPr/>
        </p:nvSpPr>
        <p:spPr>
          <a:xfrm>
            <a:off x="684213" y="2060575"/>
            <a:ext cx="569912" cy="295275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zh-CN" altLang="en-US" sz="2400" b="1" dirty="0">
                <a:solidFill>
                  <a:srgbClr val="0000FF"/>
                </a:solidFill>
              </a:rPr>
              <a:t>研究学习空间</a:t>
            </a:r>
          </a:p>
        </p:txBody>
      </p:sp>
      <p:pic>
        <p:nvPicPr>
          <p:cNvPr id="35844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1628775"/>
            <a:ext cx="4772025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2997200"/>
            <a:ext cx="4724400" cy="354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音频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277"/>
    </mc:Choice>
    <mc:Fallback xmlns="">
      <p:transition spd="slow" advTm="352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1508125"/>
            <a:ext cx="4676775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标题 1"/>
          <p:cNvSpPr>
            <a:spLocks noGrp="1"/>
          </p:cNvSpPr>
          <p:nvPr>
            <p:ph type="title"/>
          </p:nvPr>
        </p:nvSpPr>
        <p:spPr>
          <a:solidFill>
            <a:srgbClr val="BAD7FE"/>
          </a:solidFill>
        </p:spPr>
        <p:txBody>
          <a:bodyPr/>
          <a:lstStyle/>
          <a:p>
            <a:r>
              <a:rPr lang="en-US" altLang="zh-CN" sz="3200" smtClean="0"/>
              <a:t>7. </a:t>
            </a:r>
            <a:r>
              <a:rPr lang="zh-CN" altLang="en-US" sz="3200" smtClean="0"/>
              <a:t>空间服务</a:t>
            </a:r>
          </a:p>
        </p:txBody>
      </p:sp>
      <p:sp>
        <p:nvSpPr>
          <p:cNvPr id="4" name="圆角矩形 3"/>
          <p:cNvSpPr/>
          <p:nvPr/>
        </p:nvSpPr>
        <p:spPr>
          <a:xfrm>
            <a:off x="684213" y="2060575"/>
            <a:ext cx="569912" cy="295275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zh-CN" altLang="en-US" sz="2400" b="1" dirty="0">
                <a:solidFill>
                  <a:srgbClr val="0000FF"/>
                </a:solidFill>
              </a:rPr>
              <a:t>个人学习空间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0638" y="2924175"/>
            <a:ext cx="521970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音频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340"/>
    </mc:Choice>
    <mc:Fallback xmlns="">
      <p:transition spd="slow" advTm="223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1417638"/>
            <a:ext cx="5111750" cy="383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标题 1"/>
          <p:cNvSpPr>
            <a:spLocks noGrp="1"/>
          </p:cNvSpPr>
          <p:nvPr>
            <p:ph type="title"/>
          </p:nvPr>
        </p:nvSpPr>
        <p:spPr>
          <a:solidFill>
            <a:srgbClr val="BAD7FE"/>
          </a:solidFill>
        </p:spPr>
        <p:txBody>
          <a:bodyPr/>
          <a:lstStyle/>
          <a:p>
            <a:r>
              <a:rPr lang="en-US" altLang="zh-CN" sz="3200" smtClean="0"/>
              <a:t>7. </a:t>
            </a:r>
            <a:r>
              <a:rPr lang="zh-CN" altLang="en-US" sz="3200" smtClean="0"/>
              <a:t>空间服务</a:t>
            </a:r>
          </a:p>
        </p:txBody>
      </p:sp>
      <p:sp>
        <p:nvSpPr>
          <p:cNvPr id="4" name="圆角矩形 3"/>
          <p:cNvSpPr/>
          <p:nvPr/>
        </p:nvSpPr>
        <p:spPr>
          <a:xfrm>
            <a:off x="684213" y="2060575"/>
            <a:ext cx="569912" cy="295275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zh-CN" altLang="en-US" sz="2400" b="1" dirty="0">
                <a:solidFill>
                  <a:srgbClr val="0000FF"/>
                </a:solidFill>
              </a:rPr>
              <a:t>新技术体验空间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0850" y="2997200"/>
            <a:ext cx="4784725" cy="358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音频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81"/>
    </mc:Choice>
    <mc:Fallback xmlns="">
      <p:transition spd="slow" advTm="130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标题 1"/>
          <p:cNvSpPr>
            <a:spLocks noGrp="1"/>
          </p:cNvSpPr>
          <p:nvPr>
            <p:ph type="title"/>
          </p:nvPr>
        </p:nvSpPr>
        <p:spPr>
          <a:solidFill>
            <a:srgbClr val="BAD7FE"/>
          </a:solidFill>
        </p:spPr>
        <p:txBody>
          <a:bodyPr/>
          <a:lstStyle/>
          <a:p>
            <a:r>
              <a:rPr lang="en-US" altLang="zh-CN" sz="3200" smtClean="0"/>
              <a:t>7. </a:t>
            </a:r>
            <a:r>
              <a:rPr lang="zh-CN" altLang="en-US" sz="3200" smtClean="0"/>
              <a:t>空间服务</a:t>
            </a:r>
          </a:p>
        </p:txBody>
      </p:sp>
      <p:sp>
        <p:nvSpPr>
          <p:cNvPr id="4" name="圆角矩形 3"/>
          <p:cNvSpPr/>
          <p:nvPr/>
        </p:nvSpPr>
        <p:spPr>
          <a:xfrm>
            <a:off x="684213" y="2060575"/>
            <a:ext cx="569912" cy="295275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zh-CN" altLang="en-US" sz="2400" b="1" dirty="0">
                <a:solidFill>
                  <a:srgbClr val="0000FF"/>
                </a:solidFill>
              </a:rPr>
              <a:t>文化展示空间</a:t>
            </a:r>
          </a:p>
        </p:txBody>
      </p:sp>
      <p:pic>
        <p:nvPicPr>
          <p:cNvPr id="38916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1484313"/>
            <a:ext cx="5041900" cy="3776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375" y="3141663"/>
            <a:ext cx="4776788" cy="340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音频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741"/>
    </mc:Choice>
    <mc:Fallback xmlns="">
      <p:transition spd="slow" advTm="277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3200" smtClean="0"/>
              <a:t>空间预约</a:t>
            </a:r>
            <a:endParaRPr lang="zh-CN" altLang="en-US" sz="2800" smtClean="0"/>
          </a:p>
        </p:txBody>
      </p:sp>
      <p:pic>
        <p:nvPicPr>
          <p:cNvPr id="39939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925" y="2492375"/>
            <a:ext cx="1751013" cy="303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4"/>
          <p:cNvSpPr/>
          <p:nvPr/>
        </p:nvSpPr>
        <p:spPr>
          <a:xfrm>
            <a:off x="0" y="4437063"/>
            <a:ext cx="1116013" cy="28733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1908175" y="1773238"/>
            <a:ext cx="6705600" cy="40941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30000"/>
              </a:lnSpc>
              <a:spcBef>
                <a:spcPct val="20000"/>
              </a:spcBef>
              <a:spcAft>
                <a:spcPts val="300"/>
              </a:spcAft>
              <a:defRPr/>
            </a:pPr>
            <a:r>
              <a:rPr lang="zh-CN" altLang="en-US" sz="2000" b="1" dirty="0">
                <a:solidFill>
                  <a:srgbClr val="3333FF"/>
                </a:solidFill>
                <a:latin typeface="+mn-lt"/>
                <a:ea typeface="+mn-ea"/>
              </a:rPr>
              <a:t>      包括</a:t>
            </a:r>
            <a:r>
              <a:rPr lang="zh-CN" altLang="en-US" sz="2000" b="1" dirty="0">
                <a:solidFill>
                  <a:srgbClr val="C00000"/>
                </a:solidFill>
                <a:latin typeface="+mn-lt"/>
                <a:ea typeface="+mn-ea"/>
              </a:rPr>
              <a:t>研讨室预约</a:t>
            </a:r>
            <a:r>
              <a:rPr lang="zh-CN" altLang="en-US" sz="2000" b="1" dirty="0">
                <a:solidFill>
                  <a:srgbClr val="3333FF"/>
                </a:solidFill>
                <a:latin typeface="+mn-lt"/>
                <a:ea typeface="+mn-ea"/>
              </a:rPr>
              <a:t>和</a:t>
            </a:r>
            <a:r>
              <a:rPr lang="zh-CN" altLang="en-US" sz="2000" b="1" dirty="0">
                <a:solidFill>
                  <a:srgbClr val="C00000"/>
                </a:solidFill>
                <a:latin typeface="+mn-lt"/>
                <a:ea typeface="+mn-ea"/>
              </a:rPr>
              <a:t>展览预约</a:t>
            </a:r>
            <a:r>
              <a:rPr lang="zh-CN" altLang="en-US" sz="2000" b="1" dirty="0">
                <a:solidFill>
                  <a:srgbClr val="3333FF"/>
                </a:solidFill>
                <a:latin typeface="+mn-lt"/>
                <a:ea typeface="+mn-ea"/>
              </a:rPr>
              <a:t>。研讨室是图书馆为读者提供小组教学或学科研究讨论的独立空间。展览旨在增强美育职能，丰富校园文化，打造“魅力图书馆”。</a:t>
            </a:r>
            <a:endParaRPr lang="en-US" altLang="zh-CN" sz="2000" b="1" dirty="0">
              <a:solidFill>
                <a:srgbClr val="3333FF"/>
              </a:solidFill>
              <a:latin typeface="+mn-lt"/>
              <a:ea typeface="+mn-ea"/>
            </a:endParaRPr>
          </a:p>
          <a:p>
            <a:pPr marL="342900" indent="-342900" algn="just">
              <a:lnSpc>
                <a:spcPct val="130000"/>
              </a:lnSpc>
              <a:spcBef>
                <a:spcPct val="20000"/>
              </a:spcBef>
              <a:spcAft>
                <a:spcPts val="300"/>
              </a:spcAft>
              <a:buFont typeface="Wingdings" panose="05000000000000000000" pitchFamily="2" charset="2"/>
              <a:buChar char="Ø"/>
              <a:defRPr/>
            </a:pPr>
            <a:r>
              <a:rPr lang="zh-CN" altLang="en-US" sz="2000" b="1" dirty="0">
                <a:solidFill>
                  <a:srgbClr val="C00000"/>
                </a:solidFill>
                <a:latin typeface="+mn-lt"/>
                <a:ea typeface="+mn-ea"/>
              </a:rPr>
              <a:t>研讨室</a:t>
            </a:r>
            <a:r>
              <a:rPr lang="zh-CN" altLang="en-US" sz="2000" b="1" dirty="0">
                <a:solidFill>
                  <a:srgbClr val="3333FF"/>
                </a:solidFill>
                <a:latin typeface="+mn-lt"/>
                <a:ea typeface="+mn-ea"/>
              </a:rPr>
              <a:t>仅向</a:t>
            </a:r>
            <a:r>
              <a:rPr lang="zh-CN" altLang="en-US" sz="2000" b="1" dirty="0">
                <a:solidFill>
                  <a:srgbClr val="C00000"/>
                </a:solidFill>
                <a:latin typeface="+mn-lt"/>
                <a:ea typeface="+mn-ea"/>
              </a:rPr>
              <a:t>四人及以上</a:t>
            </a:r>
            <a:r>
              <a:rPr lang="zh-CN" altLang="en-US" sz="2000" b="1" dirty="0">
                <a:solidFill>
                  <a:srgbClr val="3333FF"/>
                </a:solidFill>
                <a:latin typeface="+mn-lt"/>
                <a:ea typeface="+mn-ea"/>
              </a:rPr>
              <a:t>团队提供服务；仅对学术研讨、课程讨论、交流培训、社团活动、课题研究提供支持</a:t>
            </a:r>
            <a:endParaRPr lang="en-US" altLang="zh-CN" sz="2000" b="1" dirty="0">
              <a:solidFill>
                <a:srgbClr val="3333FF"/>
              </a:solidFill>
              <a:latin typeface="+mn-lt"/>
              <a:ea typeface="+mn-ea"/>
            </a:endParaRPr>
          </a:p>
          <a:p>
            <a:pPr marL="342900" indent="-342900" algn="just">
              <a:lnSpc>
                <a:spcPct val="130000"/>
              </a:lnSpc>
              <a:spcBef>
                <a:spcPct val="20000"/>
              </a:spcBef>
              <a:spcAft>
                <a:spcPts val="300"/>
              </a:spcAft>
              <a:buFont typeface="Wingdings" panose="05000000000000000000" pitchFamily="2" charset="2"/>
              <a:buChar char="Ø"/>
              <a:defRPr/>
            </a:pPr>
            <a:r>
              <a:rPr lang="zh-CN" altLang="en-US" sz="2000" b="1" dirty="0">
                <a:solidFill>
                  <a:srgbClr val="C00000"/>
                </a:solidFill>
                <a:latin typeface="+mn-lt"/>
                <a:ea typeface="+mn-ea"/>
              </a:rPr>
              <a:t>展览</a:t>
            </a:r>
            <a:r>
              <a:rPr lang="zh-CN" altLang="en-US" sz="2000" b="1" dirty="0">
                <a:solidFill>
                  <a:srgbClr val="3333FF"/>
                </a:solidFill>
                <a:latin typeface="+mn-lt"/>
                <a:ea typeface="+mn-ea"/>
              </a:rPr>
              <a:t>需提交策划书 、展览内容、预约申请表，申请表必须有主管单位盖章和负责老师的签名</a:t>
            </a:r>
            <a:endParaRPr lang="en-US" altLang="zh-CN" sz="2000" b="1" dirty="0">
              <a:solidFill>
                <a:srgbClr val="3333FF"/>
              </a:solidFill>
              <a:latin typeface="+mn-lt"/>
              <a:ea typeface="+mn-ea"/>
            </a:endParaRPr>
          </a:p>
          <a:p>
            <a:pPr marL="342900" indent="-342900" algn="just">
              <a:lnSpc>
                <a:spcPct val="130000"/>
              </a:lnSpc>
              <a:spcBef>
                <a:spcPct val="20000"/>
              </a:spcBef>
              <a:spcAft>
                <a:spcPts val="300"/>
              </a:spcAft>
              <a:buFont typeface="Wingdings" panose="05000000000000000000" pitchFamily="2" charset="2"/>
              <a:buChar char="Ø"/>
              <a:defRPr/>
            </a:pPr>
            <a:r>
              <a:rPr lang="zh-CN" altLang="en-US" sz="2000" b="1" dirty="0">
                <a:solidFill>
                  <a:srgbClr val="3333FF"/>
                </a:solidFill>
                <a:latin typeface="+mn-lt"/>
                <a:ea typeface="+mn-ea"/>
              </a:rPr>
              <a:t>至少提前一天进行网上预约（可提前一周）</a:t>
            </a:r>
            <a:endParaRPr lang="en-US" altLang="zh-CN" sz="2000" b="1" dirty="0">
              <a:solidFill>
                <a:srgbClr val="3333FF"/>
              </a:solidFill>
              <a:latin typeface="+mn-lt"/>
              <a:ea typeface="+mn-ea"/>
            </a:endParaRPr>
          </a:p>
          <a:p>
            <a:pPr marL="342900" indent="-342900" algn="just">
              <a:lnSpc>
                <a:spcPct val="130000"/>
              </a:lnSpc>
              <a:spcBef>
                <a:spcPct val="20000"/>
              </a:spcBef>
              <a:spcAft>
                <a:spcPts val="300"/>
              </a:spcAft>
              <a:buFont typeface="Wingdings" panose="05000000000000000000" pitchFamily="2" charset="2"/>
              <a:buChar char="Ø"/>
              <a:defRPr/>
            </a:pPr>
            <a:r>
              <a:rPr lang="zh-CN" altLang="en-US" sz="2000" b="1" dirty="0">
                <a:solidFill>
                  <a:srgbClr val="3333FF"/>
                </a:solidFill>
                <a:latin typeface="+mn-lt"/>
                <a:ea typeface="+mn-ea"/>
              </a:rPr>
              <a:t>确认成功后凭本人</a:t>
            </a:r>
            <a:r>
              <a:rPr lang="zh-CN" altLang="en-US" sz="2000" b="1" dirty="0">
                <a:solidFill>
                  <a:srgbClr val="C00000"/>
                </a:solidFill>
                <a:latin typeface="+mn-lt"/>
                <a:ea typeface="+mn-ea"/>
              </a:rPr>
              <a:t>校园卡</a:t>
            </a:r>
            <a:r>
              <a:rPr lang="zh-CN" altLang="en-US" sz="2000" b="1" dirty="0">
                <a:solidFill>
                  <a:srgbClr val="3333FF"/>
                </a:solidFill>
                <a:latin typeface="+mn-lt"/>
                <a:ea typeface="+mn-ea"/>
              </a:rPr>
              <a:t>在约定时间登记使用预定房间</a:t>
            </a:r>
            <a:endParaRPr lang="en-US" altLang="zh-CN" sz="2000" b="1" dirty="0">
              <a:solidFill>
                <a:srgbClr val="3333FF"/>
              </a:solidFill>
              <a:latin typeface="+mn-lt"/>
              <a:ea typeface="+mn-ea"/>
            </a:endParaRPr>
          </a:p>
        </p:txBody>
      </p:sp>
      <p:pic>
        <p:nvPicPr>
          <p:cNvPr id="3" name="音频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688"/>
    </mc:Choice>
    <mc:Fallback>
      <p:transition spd="slow" advTm="526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标题 1"/>
          <p:cNvSpPr>
            <a:spLocks noGrp="1"/>
          </p:cNvSpPr>
          <p:nvPr>
            <p:ph type="title"/>
          </p:nvPr>
        </p:nvSpPr>
        <p:spPr>
          <a:xfrm>
            <a:off x="1835150" y="274638"/>
            <a:ext cx="6553200" cy="633412"/>
          </a:xfrm>
        </p:spPr>
        <p:txBody>
          <a:bodyPr/>
          <a:lstStyle/>
          <a:p>
            <a:r>
              <a:rPr lang="zh-CN" altLang="en-US" sz="3200" smtClean="0"/>
              <a:t>研讨室预约</a:t>
            </a:r>
          </a:p>
        </p:txBody>
      </p:sp>
      <p:pic>
        <p:nvPicPr>
          <p:cNvPr id="4096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60513" y="1125538"/>
            <a:ext cx="6851650" cy="2073275"/>
          </a:xfrm>
          <a:noFill/>
        </p:spPr>
      </p:pic>
      <p:pic>
        <p:nvPicPr>
          <p:cNvPr id="40964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0100" y="2997200"/>
            <a:ext cx="5832475" cy="374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4"/>
          <p:cNvSpPr/>
          <p:nvPr/>
        </p:nvSpPr>
        <p:spPr>
          <a:xfrm>
            <a:off x="7092950" y="1700213"/>
            <a:ext cx="574675" cy="56356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pic>
        <p:nvPicPr>
          <p:cNvPr id="2" name="音频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608"/>
    </mc:Choice>
    <mc:Fallback xmlns="">
      <p:transition spd="slow" advTm="206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内容占位符 2"/>
          <p:cNvSpPr>
            <a:spLocks noGrp="1"/>
          </p:cNvSpPr>
          <p:nvPr>
            <p:ph idx="1"/>
          </p:nvPr>
        </p:nvSpPr>
        <p:spPr>
          <a:xfrm>
            <a:off x="900113" y="1628775"/>
            <a:ext cx="7993062" cy="4968875"/>
          </a:xfrm>
        </p:spPr>
        <p:txBody>
          <a:bodyPr/>
          <a:lstStyle/>
          <a:p>
            <a:r>
              <a:rPr lang="zh-CN" altLang="en-US" sz="2400" smtClean="0"/>
              <a:t>图书馆主页“读者服务”栏目汇总了图书馆提供的服务，欢迎同学们充分利用。</a:t>
            </a:r>
          </a:p>
        </p:txBody>
      </p:sp>
      <p:pic>
        <p:nvPicPr>
          <p:cNvPr id="6147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6513" y="2565400"/>
            <a:ext cx="5141912" cy="392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4"/>
          <p:cNvSpPr/>
          <p:nvPr/>
        </p:nvSpPr>
        <p:spPr>
          <a:xfrm>
            <a:off x="2268538" y="2565400"/>
            <a:ext cx="1438275" cy="36036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6149" name="标题 1"/>
          <p:cNvSpPr txBox="1">
            <a:spLocks/>
          </p:cNvSpPr>
          <p:nvPr/>
        </p:nvSpPr>
        <p:spPr bwMode="auto">
          <a:xfrm>
            <a:off x="2081213" y="404813"/>
            <a:ext cx="5400675" cy="936625"/>
          </a:xfrm>
          <a:prstGeom prst="rect">
            <a:avLst/>
          </a:prstGeom>
          <a:solidFill>
            <a:srgbClr val="BAD7F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Wingdings" panose="05000000000000000000" pitchFamily="2" charset="2"/>
              <a:buChar char="l"/>
              <a:defRPr sz="3200" b="1">
                <a:solidFill>
                  <a:srgbClr val="003366"/>
                </a:solidFill>
                <a:latin typeface="Arial" panose="020B0604020202020204" pitchFamily="34" charset="0"/>
                <a:ea typeface="华文中宋" panose="0201060004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3200" b="1">
                <a:solidFill>
                  <a:srgbClr val="003366"/>
                </a:solidFill>
                <a:latin typeface="Arial" panose="020B0604020202020204" pitchFamily="34" charset="0"/>
                <a:ea typeface="楷体_GB2312"/>
                <a:cs typeface="楷体_GB2312"/>
              </a:defRPr>
            </a:lvl2pPr>
            <a:lvl3pPr marL="1143000" indent="-228600">
              <a:spcBef>
                <a:spcPct val="20000"/>
              </a:spcBef>
              <a:buChar char="•"/>
              <a:defRPr sz="3200" b="1">
                <a:solidFill>
                  <a:srgbClr val="003366"/>
                </a:solidFill>
                <a:latin typeface="Arial" panose="020B0604020202020204" pitchFamily="34" charset="0"/>
                <a:ea typeface="楷体_GB2312"/>
                <a:cs typeface="楷体_GB2312"/>
              </a:defRPr>
            </a:lvl3pPr>
            <a:lvl4pPr marL="1600200" indent="-228600">
              <a:spcBef>
                <a:spcPct val="20000"/>
              </a:spcBef>
              <a:buChar char="–"/>
              <a:defRPr sz="3200" b="1">
                <a:solidFill>
                  <a:srgbClr val="003366"/>
                </a:solidFill>
                <a:latin typeface="Arial" panose="020B0604020202020204" pitchFamily="34" charset="0"/>
                <a:ea typeface="楷体_GB2312"/>
                <a:cs typeface="楷体_GB2312"/>
              </a:defRPr>
            </a:lvl4pPr>
            <a:lvl5pPr marL="2057400" indent="-228600">
              <a:spcBef>
                <a:spcPct val="20000"/>
              </a:spcBef>
              <a:buChar char="»"/>
              <a:defRPr sz="3200" b="1">
                <a:solidFill>
                  <a:srgbClr val="003366"/>
                </a:solidFill>
                <a:latin typeface="Arial" panose="020B0604020202020204" pitchFamily="34" charset="0"/>
                <a:ea typeface="楷体_GB2312"/>
                <a:cs typeface="楷体_GB231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 b="1">
                <a:solidFill>
                  <a:srgbClr val="003366"/>
                </a:solidFill>
                <a:latin typeface="Arial" panose="020B0604020202020204" pitchFamily="34" charset="0"/>
                <a:ea typeface="楷体_GB2312"/>
                <a:cs typeface="楷体_GB231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 b="1">
                <a:solidFill>
                  <a:srgbClr val="003366"/>
                </a:solidFill>
                <a:latin typeface="Arial" panose="020B0604020202020204" pitchFamily="34" charset="0"/>
                <a:ea typeface="楷体_GB2312"/>
                <a:cs typeface="楷体_GB231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 b="1">
                <a:solidFill>
                  <a:srgbClr val="003366"/>
                </a:solidFill>
                <a:latin typeface="Arial" panose="020B0604020202020204" pitchFamily="34" charset="0"/>
                <a:ea typeface="楷体_GB2312"/>
                <a:cs typeface="楷体_GB231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 b="1">
                <a:solidFill>
                  <a:srgbClr val="003366"/>
                </a:solidFill>
                <a:latin typeface="Arial" panose="020B0604020202020204" pitchFamily="34" charset="0"/>
                <a:ea typeface="楷体_GB2312"/>
                <a:cs typeface="楷体_GB2312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zh-CN" altLang="en-US">
                <a:ea typeface="黑体" panose="02010609060101010101" pitchFamily="49" charset="-122"/>
              </a:rPr>
              <a:t>图书馆服务</a:t>
            </a:r>
          </a:p>
        </p:txBody>
      </p:sp>
      <p:sp>
        <p:nvSpPr>
          <p:cNvPr id="6" name="矩形 5"/>
          <p:cNvSpPr/>
          <p:nvPr/>
        </p:nvSpPr>
        <p:spPr>
          <a:xfrm>
            <a:off x="6804025" y="2565400"/>
            <a:ext cx="1081088" cy="36036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pic>
        <p:nvPicPr>
          <p:cNvPr id="7" name="音频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2045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 animBg="1"/>
      <p:bldP spid="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3200" smtClean="0"/>
              <a:t>展览室预约</a:t>
            </a:r>
          </a:p>
        </p:txBody>
      </p:sp>
      <p:pic>
        <p:nvPicPr>
          <p:cNvPr id="4301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24075" y="1700213"/>
            <a:ext cx="5886450" cy="4708525"/>
          </a:xfrm>
          <a:noFill/>
        </p:spPr>
      </p:pic>
      <p:pic>
        <p:nvPicPr>
          <p:cNvPr id="4" name="音频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841"/>
    </mc:Choice>
    <mc:Fallback>
      <p:transition spd="slow" advTm="158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标题 1"/>
          <p:cNvSpPr>
            <a:spLocks noGrp="1"/>
          </p:cNvSpPr>
          <p:nvPr>
            <p:ph type="title"/>
          </p:nvPr>
        </p:nvSpPr>
        <p:spPr>
          <a:xfrm>
            <a:off x="2195513" y="333375"/>
            <a:ext cx="5905500" cy="863600"/>
          </a:xfrm>
          <a:solidFill>
            <a:srgbClr val="BAD7FE"/>
          </a:solidFill>
        </p:spPr>
        <p:txBody>
          <a:bodyPr/>
          <a:lstStyle/>
          <a:p>
            <a:r>
              <a:rPr lang="zh-CN" altLang="en-US" sz="3200" smtClean="0"/>
              <a:t>高雅艺术鉴赏活动</a:t>
            </a:r>
          </a:p>
        </p:txBody>
      </p:sp>
      <p:pic>
        <p:nvPicPr>
          <p:cNvPr id="4403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412875"/>
            <a:ext cx="3648075" cy="245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1025" y="4652963"/>
            <a:ext cx="4718050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7" name="图片 7" descr="123456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1700213"/>
            <a:ext cx="4224337" cy="289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8" name="图片 8" descr="12345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887788"/>
            <a:ext cx="3960812" cy="297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圆角矩形 10"/>
          <p:cNvSpPr/>
          <p:nvPr/>
        </p:nvSpPr>
        <p:spPr>
          <a:xfrm>
            <a:off x="7451725" y="5949950"/>
            <a:ext cx="1657350" cy="719138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zh-CN" altLang="en-US" b="1" dirty="0">
                <a:solidFill>
                  <a:srgbClr val="0000FF"/>
                </a:solidFill>
              </a:rPr>
              <a:t>徐汇图书馆</a:t>
            </a:r>
            <a:endParaRPr lang="en-US" altLang="zh-CN" b="1" dirty="0">
              <a:solidFill>
                <a:srgbClr val="0000FF"/>
              </a:solidFill>
            </a:endParaRPr>
          </a:p>
          <a:p>
            <a:pPr algn="ctr" eaLnBrk="1" hangingPunct="1">
              <a:defRPr/>
            </a:pPr>
            <a:r>
              <a:rPr lang="en-US" altLang="zh-CN" b="1" dirty="0">
                <a:solidFill>
                  <a:srgbClr val="0000FF"/>
                </a:solidFill>
              </a:rPr>
              <a:t>205</a:t>
            </a:r>
            <a:r>
              <a:rPr lang="zh-CN" altLang="en-US" b="1" dirty="0">
                <a:solidFill>
                  <a:srgbClr val="0000FF"/>
                </a:solidFill>
              </a:rPr>
              <a:t>室</a:t>
            </a:r>
          </a:p>
        </p:txBody>
      </p:sp>
      <p:pic>
        <p:nvPicPr>
          <p:cNvPr id="2" name="音频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112"/>
    </mc:Choice>
    <mc:Fallback xmlns="">
      <p:transition spd="slow" advTm="211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4294967295"/>
          </p:nvPr>
        </p:nvSpPr>
        <p:spPr>
          <a:xfrm>
            <a:off x="4006850" y="1474788"/>
            <a:ext cx="4752975" cy="5184775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pPr eaLnBrk="1" hangingPunct="1">
              <a:defRPr/>
            </a:pPr>
            <a:r>
              <a:rPr lang="zh-CN" altLang="zh-CN" sz="2000" dirty="0" smtClean="0">
                <a:latin typeface="华文新魏" pitchFamily="2" charset="-122"/>
                <a:ea typeface="华文新魏" pitchFamily="2" charset="-122"/>
              </a:rPr>
              <a:t>为了进一步提高座位的利用率，最高效</a:t>
            </a:r>
            <a:r>
              <a:rPr lang="zh-CN" altLang="en-US" sz="2000" dirty="0" smtClean="0">
                <a:latin typeface="华文新魏" pitchFamily="2" charset="-122"/>
                <a:ea typeface="华文新魏" pitchFamily="2" charset="-122"/>
              </a:rPr>
              <a:t>地</a:t>
            </a:r>
            <a:r>
              <a:rPr lang="zh-CN" altLang="zh-CN" sz="2000" dirty="0" smtClean="0">
                <a:latin typeface="华文新魏" pitchFamily="2" charset="-122"/>
                <a:ea typeface="华文新魏" pitchFamily="2" charset="-122"/>
              </a:rPr>
              <a:t>使用座位资源，</a:t>
            </a:r>
            <a:r>
              <a:rPr lang="zh-CN" altLang="en-US" sz="2000" dirty="0" smtClean="0">
                <a:latin typeface="华文新魏" pitchFamily="2" charset="-122"/>
                <a:ea typeface="华文新魏" pitchFamily="2" charset="-122"/>
              </a:rPr>
              <a:t>本</a:t>
            </a:r>
            <a:r>
              <a:rPr lang="zh-CN" altLang="zh-CN" sz="2000" dirty="0" smtClean="0">
                <a:latin typeface="华文新魏" pitchFamily="2" charset="-122"/>
                <a:ea typeface="华文新魏" pitchFamily="2" charset="-122"/>
              </a:rPr>
              <a:t>馆使用</a:t>
            </a:r>
            <a:r>
              <a:rPr lang="zh-CN" altLang="zh-CN" sz="2000" dirty="0" smtClean="0">
                <a:solidFill>
                  <a:srgbClr val="C00000"/>
                </a:solidFill>
                <a:latin typeface="华文新魏" pitchFamily="2" charset="-122"/>
                <a:ea typeface="华文新魏" pitchFamily="2" charset="-122"/>
              </a:rPr>
              <a:t>《图书馆座位管理系统》</a:t>
            </a:r>
            <a:r>
              <a:rPr lang="zh-CN" altLang="zh-CN" sz="2000" dirty="0" smtClean="0">
                <a:latin typeface="华文新魏" pitchFamily="2" charset="-122"/>
                <a:ea typeface="华文新魏" pitchFamily="2" charset="-122"/>
              </a:rPr>
              <a:t>对座位进行数字化管理</a:t>
            </a:r>
            <a:r>
              <a:rPr lang="zh-CN" altLang="en-US" sz="2000" dirty="0" smtClean="0">
                <a:latin typeface="华文新魏" pitchFamily="2" charset="-122"/>
                <a:ea typeface="华文新魏" pitchFamily="2" charset="-122"/>
              </a:rPr>
              <a:t>。</a:t>
            </a:r>
          </a:p>
          <a:p>
            <a:pPr eaLnBrk="1" hangingPunct="1">
              <a:defRPr/>
            </a:pPr>
            <a:r>
              <a:rPr lang="zh-CN" altLang="zh-CN" sz="2000" dirty="0" smtClean="0">
                <a:latin typeface="华文新魏" pitchFamily="2" charset="-122"/>
                <a:ea typeface="华文新魏" pitchFamily="2" charset="-122"/>
              </a:rPr>
              <a:t>通过可视化的界面，方便灵活</a:t>
            </a:r>
            <a:r>
              <a:rPr lang="zh-CN" altLang="en-US" sz="2000" dirty="0" smtClean="0">
                <a:latin typeface="华文新魏" pitchFamily="2" charset="-122"/>
                <a:ea typeface="华文新魏" pitchFamily="2" charset="-122"/>
              </a:rPr>
              <a:t>地</a:t>
            </a:r>
            <a:r>
              <a:rPr lang="zh-CN" altLang="zh-CN" sz="2000" dirty="0" smtClean="0">
                <a:latin typeface="华文新魏" pitchFamily="2" charset="-122"/>
                <a:ea typeface="华文新魏" pitchFamily="2" charset="-122"/>
              </a:rPr>
              <a:t>选择阅览室、座位就座。</a:t>
            </a:r>
            <a:r>
              <a:rPr lang="zh-CN" altLang="en-US" sz="2000" dirty="0" smtClean="0">
                <a:latin typeface="华文新魏" pitchFamily="2" charset="-122"/>
                <a:ea typeface="华文新魏" pitchFamily="2" charset="-122"/>
              </a:rPr>
              <a:t>就如在</a:t>
            </a:r>
            <a:r>
              <a:rPr lang="zh-CN" altLang="zh-CN" sz="2000" dirty="0" smtClean="0">
                <a:latin typeface="华文新魏" pitchFamily="2" charset="-122"/>
                <a:ea typeface="华文新魏" pitchFamily="2" charset="-122"/>
              </a:rPr>
              <a:t>电影院选择座位一样</a:t>
            </a:r>
            <a:r>
              <a:rPr lang="zh-CN" altLang="en-US" sz="2000" dirty="0" smtClean="0">
                <a:latin typeface="华文新魏" pitchFamily="2" charset="-122"/>
                <a:ea typeface="华文新魏" pitchFamily="2" charset="-122"/>
              </a:rPr>
              <a:t>。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zh-CN" altLang="en-US" sz="2400" dirty="0" smtClean="0">
                <a:latin typeface="华文新魏" pitchFamily="2" charset="-122"/>
                <a:ea typeface="华文新魏" pitchFamily="2" charset="-122"/>
              </a:rPr>
              <a:t>     </a:t>
            </a:r>
            <a:r>
              <a:rPr lang="zh-CN" altLang="zh-CN" sz="2000" dirty="0" smtClean="0">
                <a:solidFill>
                  <a:srgbClr val="C00000"/>
                </a:solidFill>
                <a:latin typeface="华文新魏" pitchFamily="2" charset="-122"/>
                <a:ea typeface="华文新魏" pitchFamily="2" charset="-122"/>
              </a:rPr>
              <a:t>详情请见“使用流程图”及“座位管理规则”</a:t>
            </a:r>
            <a:endParaRPr lang="zh-CN" altLang="en-US" sz="2000" dirty="0" smtClean="0">
              <a:solidFill>
                <a:srgbClr val="C00000"/>
              </a:solidFill>
              <a:latin typeface="华文新魏" pitchFamily="2" charset="-122"/>
              <a:ea typeface="华文新魏" pitchFamily="2" charset="-122"/>
            </a:endParaRPr>
          </a:p>
        </p:txBody>
      </p:sp>
      <p:sp>
        <p:nvSpPr>
          <p:cNvPr id="45059" name="标题 1"/>
          <p:cNvSpPr>
            <a:spLocks noGrp="1"/>
          </p:cNvSpPr>
          <p:nvPr>
            <p:ph type="title"/>
          </p:nvPr>
        </p:nvSpPr>
        <p:spPr>
          <a:xfrm>
            <a:off x="1835150" y="476250"/>
            <a:ext cx="6337300" cy="865188"/>
          </a:xfrm>
          <a:solidFill>
            <a:srgbClr val="BAD7FE"/>
          </a:solidFill>
        </p:spPr>
        <p:txBody>
          <a:bodyPr/>
          <a:lstStyle/>
          <a:p>
            <a:r>
              <a:rPr lang="en-US" altLang="zh-CN" sz="3200" smtClean="0"/>
              <a:t>8. </a:t>
            </a:r>
            <a:r>
              <a:rPr lang="zh-CN" altLang="en-US" sz="3200" smtClean="0"/>
              <a:t>自选阅览室座位</a:t>
            </a:r>
          </a:p>
        </p:txBody>
      </p:sp>
      <p:pic>
        <p:nvPicPr>
          <p:cNvPr id="4506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4248150"/>
            <a:ext cx="2457450" cy="242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1484313"/>
            <a:ext cx="2395537" cy="517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组合 1"/>
          <p:cNvGrpSpPr>
            <a:grpSpLocks/>
          </p:cNvGrpSpPr>
          <p:nvPr/>
        </p:nvGrpSpPr>
        <p:grpSpPr bwMode="auto">
          <a:xfrm>
            <a:off x="2268538" y="5157788"/>
            <a:ext cx="4032250" cy="1081087"/>
            <a:chOff x="4140200" y="5084763"/>
            <a:chExt cx="4032250" cy="1081087"/>
          </a:xfrm>
        </p:grpSpPr>
        <p:sp>
          <p:nvSpPr>
            <p:cNvPr id="9" name="十角星 8"/>
            <p:cNvSpPr/>
            <p:nvPr/>
          </p:nvSpPr>
          <p:spPr>
            <a:xfrm>
              <a:off x="4140200" y="5084763"/>
              <a:ext cx="4032250" cy="1081087"/>
            </a:xfrm>
            <a:prstGeom prst="star10">
              <a:avLst>
                <a:gd name="adj" fmla="val 43856"/>
                <a:gd name="hf" fmla="val 105146"/>
              </a:avLst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r" eaLnBrk="1" hangingPunct="1">
                <a:defRPr/>
              </a:pPr>
              <a:r>
                <a:rPr lang="zh-CN" altLang="en-US" sz="2400" b="1" dirty="0">
                  <a:solidFill>
                    <a:srgbClr val="0000FF"/>
                  </a:solidFill>
                </a:rPr>
                <a:t>入馆以后记得选座位</a:t>
              </a:r>
            </a:p>
          </p:txBody>
        </p:sp>
        <p:sp>
          <p:nvSpPr>
            <p:cNvPr id="10" name="笑脸 9"/>
            <p:cNvSpPr/>
            <p:nvPr/>
          </p:nvSpPr>
          <p:spPr>
            <a:xfrm>
              <a:off x="4284662" y="5445125"/>
              <a:ext cx="358775" cy="360363"/>
            </a:xfrm>
            <a:prstGeom prst="smileyFace">
              <a:avLst>
                <a:gd name="adj" fmla="val 4653"/>
              </a:avLst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CN" altLang="en-US"/>
            </a:p>
          </p:txBody>
        </p:sp>
      </p:grpSp>
      <p:pic>
        <p:nvPicPr>
          <p:cNvPr id="5" name="音频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3633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图片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0575" y="1104900"/>
            <a:ext cx="6769100" cy="541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3" name="标题 1"/>
          <p:cNvSpPr>
            <a:spLocks noGrp="1"/>
          </p:cNvSpPr>
          <p:nvPr>
            <p:ph type="title"/>
          </p:nvPr>
        </p:nvSpPr>
        <p:spPr>
          <a:xfrm>
            <a:off x="1835150" y="58738"/>
            <a:ext cx="6337300" cy="777875"/>
          </a:xfrm>
          <a:solidFill>
            <a:srgbClr val="BAD7FE"/>
          </a:solidFill>
        </p:spPr>
        <p:txBody>
          <a:bodyPr/>
          <a:lstStyle/>
          <a:p>
            <a:r>
              <a:rPr lang="en-US" altLang="zh-CN" sz="3200" smtClean="0"/>
              <a:t>9. </a:t>
            </a:r>
            <a:r>
              <a:rPr lang="zh-CN" altLang="en-US" sz="3200" smtClean="0"/>
              <a:t>网 上 咨 询 </a:t>
            </a:r>
          </a:p>
        </p:txBody>
      </p:sp>
      <p:sp>
        <p:nvSpPr>
          <p:cNvPr id="8" name="圆角矩形标注 7"/>
          <p:cNvSpPr/>
          <p:nvPr/>
        </p:nvSpPr>
        <p:spPr>
          <a:xfrm>
            <a:off x="8027988" y="4868863"/>
            <a:ext cx="792162" cy="1655762"/>
          </a:xfrm>
          <a:prstGeom prst="wedgeRoundRectCallout">
            <a:avLst>
              <a:gd name="adj1" fmla="val -130673"/>
              <a:gd name="adj2" fmla="val -108687"/>
              <a:gd name="adj3" fmla="val 16667"/>
            </a:avLst>
          </a:prstGeom>
          <a:solidFill>
            <a:schemeClr val="accent5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zh-CN" altLang="en-US" sz="2400" dirty="0">
                <a:solidFill>
                  <a:srgbClr val="0000FF"/>
                </a:solidFill>
              </a:rPr>
              <a:t>在线咨询</a:t>
            </a:r>
          </a:p>
        </p:txBody>
      </p:sp>
      <p:sp>
        <p:nvSpPr>
          <p:cNvPr id="13" name="矩形 12"/>
          <p:cNvSpPr/>
          <p:nvPr/>
        </p:nvSpPr>
        <p:spPr>
          <a:xfrm>
            <a:off x="2060575" y="5949950"/>
            <a:ext cx="3016250" cy="5746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pic>
        <p:nvPicPr>
          <p:cNvPr id="46086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73238"/>
            <a:ext cx="1835150" cy="339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矩形 15"/>
          <p:cNvSpPr/>
          <p:nvPr/>
        </p:nvSpPr>
        <p:spPr>
          <a:xfrm>
            <a:off x="0" y="4221163"/>
            <a:ext cx="1692275" cy="36036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pic>
        <p:nvPicPr>
          <p:cNvPr id="6" name="音频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522"/>
    </mc:Choice>
    <mc:Fallback>
      <p:transition spd="slow" advTm="345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1341438"/>
            <a:ext cx="6408737" cy="518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7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1844675"/>
            <a:ext cx="1835150" cy="340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矩形 6"/>
          <p:cNvSpPr/>
          <p:nvPr/>
        </p:nvSpPr>
        <p:spPr>
          <a:xfrm>
            <a:off x="0" y="4941888"/>
            <a:ext cx="1692275" cy="30321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47109" name="标题 1"/>
          <p:cNvSpPr>
            <a:spLocks noGrp="1"/>
          </p:cNvSpPr>
          <p:nvPr>
            <p:ph type="title"/>
          </p:nvPr>
        </p:nvSpPr>
        <p:spPr>
          <a:xfrm>
            <a:off x="1979613" y="188913"/>
            <a:ext cx="5689600" cy="777875"/>
          </a:xfrm>
          <a:solidFill>
            <a:srgbClr val="BAD7FE"/>
          </a:solidFill>
        </p:spPr>
        <p:txBody>
          <a:bodyPr/>
          <a:lstStyle/>
          <a:p>
            <a:r>
              <a:rPr lang="en-US" altLang="zh-CN" sz="3200" smtClean="0"/>
              <a:t>10. </a:t>
            </a:r>
            <a:r>
              <a:rPr lang="zh-CN" altLang="en-US" sz="3200" smtClean="0"/>
              <a:t>复 印 服 务 </a:t>
            </a:r>
          </a:p>
        </p:txBody>
      </p:sp>
      <p:sp>
        <p:nvSpPr>
          <p:cNvPr id="6" name="矩形 5"/>
          <p:cNvSpPr/>
          <p:nvPr/>
        </p:nvSpPr>
        <p:spPr>
          <a:xfrm>
            <a:off x="5219700" y="1809750"/>
            <a:ext cx="2808288" cy="3238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2411413" y="2492375"/>
            <a:ext cx="4752975" cy="129698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pic>
        <p:nvPicPr>
          <p:cNvPr id="2" name="音频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751"/>
    </mc:Choice>
    <mc:Fallback xmlns="">
      <p:transition spd="slow" advTm="387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smtClean="0"/>
          </a:p>
        </p:txBody>
      </p:sp>
      <p:sp>
        <p:nvSpPr>
          <p:cNvPr id="6" name="标题 1"/>
          <p:cNvSpPr txBox="1">
            <a:spLocks/>
          </p:cNvSpPr>
          <p:nvPr/>
        </p:nvSpPr>
        <p:spPr bwMode="auto">
          <a:xfrm>
            <a:off x="1835150" y="476250"/>
            <a:ext cx="5400675" cy="935038"/>
          </a:xfrm>
          <a:prstGeom prst="rect">
            <a:avLst/>
          </a:prstGeom>
          <a:solidFill>
            <a:srgbClr val="BAD7FE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zh-CN" altLang="en-US" sz="3200" b="1" kern="0" dirty="0">
                <a:solidFill>
                  <a:srgbClr val="003366"/>
                </a:solidFill>
                <a:latin typeface="+mj-lt"/>
                <a:ea typeface="+mj-ea"/>
                <a:cs typeface="+mj-cs"/>
              </a:rPr>
              <a:t> 个人图书馆</a:t>
            </a:r>
          </a:p>
        </p:txBody>
      </p:sp>
      <p:pic>
        <p:nvPicPr>
          <p:cNvPr id="48132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700213"/>
            <a:ext cx="4968875" cy="481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矩形 8"/>
          <p:cNvSpPr/>
          <p:nvPr/>
        </p:nvSpPr>
        <p:spPr>
          <a:xfrm>
            <a:off x="4468813" y="1916113"/>
            <a:ext cx="1189037" cy="100806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4427538" y="3208338"/>
            <a:ext cx="1296987" cy="5810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48135" name="内容占位符 2"/>
          <p:cNvSpPr>
            <a:spLocks noGrp="1"/>
          </p:cNvSpPr>
          <p:nvPr>
            <p:ph idx="1"/>
          </p:nvPr>
        </p:nvSpPr>
        <p:spPr>
          <a:xfrm>
            <a:off x="6084888" y="2420938"/>
            <a:ext cx="2825750" cy="3024187"/>
          </a:xfrm>
        </p:spPr>
        <p:txBody>
          <a:bodyPr/>
          <a:lstStyle/>
          <a:p>
            <a:pPr marL="0" indent="0">
              <a:lnSpc>
                <a:spcPct val="140000"/>
              </a:lnSpc>
              <a:spcAft>
                <a:spcPts val="1000"/>
              </a:spcAft>
              <a:buFont typeface="Wingdings" panose="05000000000000000000" pitchFamily="2" charset="2"/>
              <a:buNone/>
            </a:pPr>
            <a:r>
              <a:rPr lang="zh-CN" altLang="en-US" sz="2000" smtClean="0">
                <a:solidFill>
                  <a:srgbClr val="0000FF"/>
                </a:solidFill>
              </a:rPr>
              <a:t>欢迎同学们在学习、实践、</a:t>
            </a:r>
            <a:r>
              <a:rPr lang="en-US" altLang="zh-CN" sz="2000" smtClean="0">
                <a:solidFill>
                  <a:srgbClr val="0000FF"/>
                </a:solidFill>
              </a:rPr>
              <a:t>USRP</a:t>
            </a:r>
            <a:r>
              <a:rPr lang="zh-CN" altLang="en-US" sz="2000" smtClean="0">
                <a:solidFill>
                  <a:srgbClr val="0000FF"/>
                </a:solidFill>
              </a:rPr>
              <a:t> 、大创、毕业课题等环节充分利用图书馆资源。</a:t>
            </a:r>
            <a:endParaRPr lang="en-US" altLang="zh-CN" sz="2000" smtClean="0">
              <a:solidFill>
                <a:srgbClr val="0000FF"/>
              </a:solidFill>
            </a:endParaRPr>
          </a:p>
          <a:p>
            <a:pPr marL="0" indent="0">
              <a:lnSpc>
                <a:spcPct val="140000"/>
              </a:lnSpc>
              <a:spcBef>
                <a:spcPts val="1000"/>
              </a:spcBef>
              <a:spcAft>
                <a:spcPts val="2000"/>
              </a:spcAft>
              <a:buFont typeface="Wingdings" panose="05000000000000000000" pitchFamily="2" charset="2"/>
              <a:buNone/>
            </a:pPr>
            <a:r>
              <a:rPr lang="zh-CN" altLang="en-US" sz="2000" smtClean="0">
                <a:solidFill>
                  <a:srgbClr val="0000FF"/>
                </a:solidFill>
              </a:rPr>
              <a:t>图书馆人愿助您成长为“检索达人”！</a:t>
            </a:r>
          </a:p>
        </p:txBody>
      </p:sp>
      <p:pic>
        <p:nvPicPr>
          <p:cNvPr id="2" name="音频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368"/>
    </mc:Choice>
    <mc:Fallback xmlns="">
      <p:transition spd="slow" advTm="563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zh-CN" altLang="en-US" smtClean="0"/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76600" y="2276475"/>
            <a:ext cx="4608513" cy="1584325"/>
          </a:xfrm>
        </p:spPr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en-US" altLang="zh-CN" sz="8000" smtClean="0">
                <a:latin typeface="华文行楷" panose="02010800040101010101" pitchFamily="2" charset="-122"/>
                <a:ea typeface="华文行楷" panose="02010800040101010101" pitchFamily="2" charset="-122"/>
              </a:rPr>
              <a:t>Thank You</a:t>
            </a:r>
          </a:p>
        </p:txBody>
      </p:sp>
      <p:sp>
        <p:nvSpPr>
          <p:cNvPr id="2" name="矩形 1"/>
          <p:cNvSpPr/>
          <p:nvPr/>
        </p:nvSpPr>
        <p:spPr>
          <a:xfrm>
            <a:off x="3132138" y="3979863"/>
            <a:ext cx="4572000" cy="14541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zh-CN" altLang="en-US" sz="3200" b="1" kern="0" dirty="0">
                <a:solidFill>
                  <a:srgbClr val="C00000"/>
                </a:solidFill>
                <a:latin typeface="+mj-ea"/>
                <a:ea typeface="+mj-ea"/>
              </a:rPr>
              <a:t>传承文化始于心</a:t>
            </a:r>
            <a:endParaRPr lang="en-US" altLang="zh-CN" sz="3200" b="1" kern="0" dirty="0">
              <a:solidFill>
                <a:srgbClr val="C00000"/>
              </a:solidFill>
              <a:latin typeface="+mj-ea"/>
              <a:ea typeface="+mj-ea"/>
            </a:endParaRPr>
          </a:p>
          <a:p>
            <a:pPr algn="ctr">
              <a:lnSpc>
                <a:spcPct val="150000"/>
              </a:lnSpc>
              <a:defRPr/>
            </a:pPr>
            <a:r>
              <a:rPr lang="zh-CN" altLang="en-US" sz="3200" b="1" kern="0" dirty="0">
                <a:solidFill>
                  <a:srgbClr val="C00000"/>
                </a:solidFill>
                <a:latin typeface="+mj-ea"/>
                <a:ea typeface="+mj-ea"/>
              </a:rPr>
              <a:t>服务读者践于行</a:t>
            </a:r>
          </a:p>
        </p:txBody>
      </p:sp>
      <p:pic>
        <p:nvPicPr>
          <p:cNvPr id="3" name="音频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63"/>
    </mc:Choice>
    <mc:Fallback xmlns="">
      <p:transition spd="slow" advTm="44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音频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16553" y="5473303"/>
            <a:ext cx="365522" cy="365522"/>
          </a:xfrm>
          <a:prstGeom prst="rect">
            <a:avLst/>
          </a:prstGeom>
        </p:spPr>
      </p:pic>
      <p:sp>
        <p:nvSpPr>
          <p:cNvPr id="7" name="标题 1"/>
          <p:cNvSpPr txBox="1">
            <a:spLocks/>
          </p:cNvSpPr>
          <p:nvPr/>
        </p:nvSpPr>
        <p:spPr bwMode="auto">
          <a:xfrm>
            <a:off x="2051050" y="404813"/>
            <a:ext cx="5400675" cy="936625"/>
          </a:xfrm>
          <a:prstGeom prst="rect">
            <a:avLst/>
          </a:prstGeom>
          <a:solidFill>
            <a:srgbClr val="BAD7F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3366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3366"/>
                </a:solidFill>
                <a:latin typeface="Arial" charset="0"/>
                <a:ea typeface="黑体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3366"/>
                </a:solidFill>
                <a:latin typeface="Arial" charset="0"/>
                <a:ea typeface="黑体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3366"/>
                </a:solidFill>
                <a:latin typeface="Arial" charset="0"/>
                <a:ea typeface="黑体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3366"/>
                </a:solidFill>
                <a:latin typeface="Arial" charset="0"/>
                <a:ea typeface="黑体" pitchFamily="2" charset="-122"/>
              </a:defRPr>
            </a:lvl5pPr>
            <a:lvl6pPr marL="342900" algn="ctr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3366"/>
                </a:solidFill>
                <a:latin typeface="Arial" charset="0"/>
                <a:ea typeface="黑体" pitchFamily="2" charset="-122"/>
              </a:defRPr>
            </a:lvl6pPr>
            <a:lvl7pPr marL="685800" algn="ctr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3366"/>
                </a:solidFill>
                <a:latin typeface="Arial" charset="0"/>
                <a:ea typeface="黑体" pitchFamily="2" charset="-122"/>
              </a:defRPr>
            </a:lvl7pPr>
            <a:lvl8pPr marL="1028700" algn="ctr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3366"/>
                </a:solidFill>
                <a:latin typeface="Arial" charset="0"/>
                <a:ea typeface="黑体" pitchFamily="2" charset="-122"/>
              </a:defRPr>
            </a:lvl8pPr>
            <a:lvl9pPr marL="1371600" algn="ctr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3366"/>
                </a:solidFill>
                <a:latin typeface="Arial" charset="0"/>
                <a:ea typeface="黑体" pitchFamily="2" charset="-122"/>
              </a:defRPr>
            </a:lvl9pPr>
          </a:lstStyle>
          <a:p>
            <a:r>
              <a:rPr lang="en-US" altLang="zh-CN" sz="3200" kern="0" smtClean="0"/>
              <a:t>1. </a:t>
            </a:r>
            <a:r>
              <a:rPr lang="zh-CN" altLang="en-US" sz="3200" kern="0" smtClean="0"/>
              <a:t>馆际互借服务</a:t>
            </a:r>
            <a:endParaRPr lang="zh-CN" altLang="en-US" sz="3200" kern="0" smtClean="0"/>
          </a:p>
        </p:txBody>
      </p:sp>
      <p:sp>
        <p:nvSpPr>
          <p:cNvPr id="11" name="爆炸形 1 10"/>
          <p:cNvSpPr/>
          <p:nvPr/>
        </p:nvSpPr>
        <p:spPr>
          <a:xfrm>
            <a:off x="2094217" y="1539280"/>
            <a:ext cx="5616575" cy="1800225"/>
          </a:xfrm>
          <a:prstGeom prst="irregularSeal1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zh-CN" altLang="en-US" sz="2000" b="1" dirty="0">
                <a:solidFill>
                  <a:srgbClr val="0000FF"/>
                </a:solidFill>
              </a:rPr>
              <a:t>本馆文献无法满足要求，通过什么方式获得？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8611" y="3524771"/>
            <a:ext cx="7827942" cy="281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247010"/>
      </p:ext>
    </p:extLst>
  </p:cSld>
  <p:clrMapOvr>
    <a:masterClrMapping/>
  </p:clrMapOvr>
  <p:transition spd="slow" advTm="479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2133600"/>
            <a:ext cx="1763713" cy="3760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标题 1"/>
          <p:cNvSpPr>
            <a:spLocks noGrp="1"/>
          </p:cNvSpPr>
          <p:nvPr>
            <p:ph type="title"/>
          </p:nvPr>
        </p:nvSpPr>
        <p:spPr>
          <a:xfrm>
            <a:off x="2411413" y="188913"/>
            <a:ext cx="5616575" cy="719137"/>
          </a:xfrm>
          <a:solidFill>
            <a:srgbClr val="BAD7FE"/>
          </a:solidFill>
        </p:spPr>
        <p:txBody>
          <a:bodyPr/>
          <a:lstStyle/>
          <a:p>
            <a:r>
              <a:rPr lang="zh-CN" altLang="en-US" sz="2800" smtClean="0"/>
              <a:t>馆际互借服务</a:t>
            </a:r>
          </a:p>
        </p:txBody>
      </p:sp>
      <p:sp>
        <p:nvSpPr>
          <p:cNvPr id="5" name="矩形 4"/>
          <p:cNvSpPr/>
          <p:nvPr/>
        </p:nvSpPr>
        <p:spPr>
          <a:xfrm>
            <a:off x="28575" y="3429000"/>
            <a:ext cx="1014413" cy="28733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2051050" y="1125538"/>
            <a:ext cx="6769100" cy="34464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Ø"/>
              <a:defRPr/>
            </a:pPr>
            <a:r>
              <a:rPr lang="zh-CN" altLang="en-US" sz="2000" b="1" dirty="0">
                <a:solidFill>
                  <a:srgbClr val="C00000"/>
                </a:solidFill>
                <a:latin typeface="华文楷体" pitchFamily="2" charset="-122"/>
                <a:ea typeface="华文楷体" pitchFamily="2" charset="-122"/>
              </a:rPr>
              <a:t>上海成员馆间互借</a:t>
            </a:r>
            <a:r>
              <a:rPr lang="zh-CN" altLang="en-US" sz="2000" b="1" dirty="0">
                <a:solidFill>
                  <a:srgbClr val="0000FF"/>
                </a:solidFill>
                <a:latin typeface="华文楷体" pitchFamily="2" charset="-122"/>
                <a:ea typeface="华文楷体" pitchFamily="2" charset="-122"/>
              </a:rPr>
              <a:t>：本馆、上海图书馆、复旦图书馆、交大图书馆、上海生命科学研究院图书馆等</a:t>
            </a:r>
            <a:endParaRPr lang="en-US" altLang="zh-CN" sz="2000" b="1" dirty="0">
              <a:solidFill>
                <a:srgbClr val="0000FF"/>
              </a:solidFill>
              <a:latin typeface="华文楷体" pitchFamily="2" charset="-122"/>
              <a:ea typeface="华文楷体" pitchFamily="2" charset="-122"/>
            </a:endParaRP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Ø"/>
              <a:defRPr/>
            </a:pPr>
            <a:r>
              <a:rPr lang="zh-CN" altLang="en-US" sz="2000" b="1" dirty="0">
                <a:solidFill>
                  <a:srgbClr val="C00000"/>
                </a:solidFill>
                <a:latin typeface="华文楷体" pitchFamily="2" charset="-122"/>
                <a:ea typeface="华文楷体" pitchFamily="2" charset="-122"/>
              </a:rPr>
              <a:t>服务文献类型</a:t>
            </a:r>
            <a:r>
              <a:rPr lang="zh-CN" altLang="en-US" sz="2000" b="1" dirty="0">
                <a:solidFill>
                  <a:srgbClr val="0000FF"/>
                </a:solidFill>
                <a:latin typeface="华文楷体" pitchFamily="2" charset="-122"/>
                <a:ea typeface="华文楷体" pitchFamily="2" charset="-122"/>
              </a:rPr>
              <a:t>：图书、期刊、专利、标准、会议论文、学位论文等</a:t>
            </a:r>
            <a:endParaRPr lang="en-US" altLang="zh-CN" sz="2000" b="1" dirty="0">
              <a:solidFill>
                <a:srgbClr val="0000FF"/>
              </a:solidFill>
              <a:latin typeface="华文楷体" pitchFamily="2" charset="-122"/>
              <a:ea typeface="华文楷体" pitchFamily="2" charset="-122"/>
            </a:endParaRP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Ø"/>
              <a:defRPr/>
            </a:pPr>
            <a:r>
              <a:rPr lang="zh-CN" altLang="en-US" sz="2000" b="1" dirty="0">
                <a:solidFill>
                  <a:srgbClr val="C00000"/>
                </a:solidFill>
                <a:latin typeface="华文楷体" pitchFamily="2" charset="-122"/>
                <a:ea typeface="华文楷体" pitchFamily="2" charset="-122"/>
              </a:rPr>
              <a:t>文献提供形式</a:t>
            </a:r>
            <a:r>
              <a:rPr lang="zh-CN" altLang="en-US" sz="2000" b="1" dirty="0">
                <a:solidFill>
                  <a:srgbClr val="0000FF"/>
                </a:solidFill>
                <a:latin typeface="华文楷体" pitchFamily="2" charset="-122"/>
                <a:ea typeface="华文楷体" pitchFamily="2" charset="-122"/>
              </a:rPr>
              <a:t>：图书可提供原件，其他只提供复印件</a:t>
            </a:r>
            <a:endParaRPr lang="en-US" altLang="zh-CN" sz="2000" b="1" dirty="0">
              <a:solidFill>
                <a:srgbClr val="0000FF"/>
              </a:solidFill>
              <a:latin typeface="华文楷体" pitchFamily="2" charset="-122"/>
              <a:ea typeface="华文楷体" pitchFamily="2" charset="-122"/>
            </a:endParaRP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Ø"/>
              <a:defRPr/>
            </a:pPr>
            <a:r>
              <a:rPr lang="zh-CN" altLang="en-US" sz="2000" b="1" dirty="0">
                <a:solidFill>
                  <a:srgbClr val="C00000"/>
                </a:solidFill>
                <a:latin typeface="华文楷体" pitchFamily="2" charset="-122"/>
                <a:ea typeface="华文楷体" pitchFamily="2" charset="-122"/>
              </a:rPr>
              <a:t>收费</a:t>
            </a:r>
            <a:r>
              <a:rPr lang="zh-CN" altLang="en-US" sz="2000" b="1" dirty="0">
                <a:solidFill>
                  <a:srgbClr val="0000FF"/>
                </a:solidFill>
                <a:latin typeface="华文楷体" pitchFamily="2" charset="-122"/>
                <a:ea typeface="华文楷体" pitchFamily="2" charset="-122"/>
              </a:rPr>
              <a:t>：本馆注册读者馆际互借服务免费，但收取复印费、邮寄费、借出馆收取的费用等；校外读者加收</a:t>
            </a:r>
            <a:r>
              <a:rPr lang="en-US" altLang="zh-CN" sz="2000" b="1" dirty="0">
                <a:solidFill>
                  <a:srgbClr val="0000FF"/>
                </a:solidFill>
                <a:latin typeface="华文楷体" pitchFamily="2" charset="-122"/>
                <a:ea typeface="华文楷体" pitchFamily="2" charset="-122"/>
              </a:rPr>
              <a:t>5</a:t>
            </a:r>
            <a:r>
              <a:rPr lang="zh-CN" altLang="en-US" sz="2000" b="1" dirty="0">
                <a:solidFill>
                  <a:srgbClr val="0000FF"/>
                </a:solidFill>
                <a:latin typeface="华文楷体" pitchFamily="2" charset="-122"/>
                <a:ea typeface="华文楷体" pitchFamily="2" charset="-122"/>
              </a:rPr>
              <a:t>元</a:t>
            </a:r>
            <a:r>
              <a:rPr lang="en-US" altLang="zh-CN" sz="2000" b="1" dirty="0">
                <a:solidFill>
                  <a:srgbClr val="0000FF"/>
                </a:solidFill>
                <a:latin typeface="华文楷体" pitchFamily="2" charset="-122"/>
                <a:ea typeface="华文楷体" pitchFamily="2" charset="-122"/>
              </a:rPr>
              <a:t>/</a:t>
            </a:r>
            <a:r>
              <a:rPr lang="zh-CN" altLang="en-US" sz="2000" b="1" dirty="0">
                <a:solidFill>
                  <a:srgbClr val="0000FF"/>
                </a:solidFill>
                <a:latin typeface="华文楷体" pitchFamily="2" charset="-122"/>
                <a:ea typeface="华文楷体" pitchFamily="2" charset="-122"/>
              </a:rPr>
              <a:t>件</a:t>
            </a:r>
            <a:endParaRPr lang="en-US" altLang="zh-CN" sz="2000" b="1" dirty="0">
              <a:solidFill>
                <a:srgbClr val="0000FF"/>
              </a:solidFill>
              <a:latin typeface="华文楷体" pitchFamily="2" charset="-122"/>
              <a:ea typeface="华文楷体" pitchFamily="2" charset="-122"/>
            </a:endParaRP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Ø"/>
              <a:defRPr/>
            </a:pPr>
            <a:r>
              <a:rPr lang="zh-CN" altLang="en-US" sz="2000" b="1" dirty="0">
                <a:solidFill>
                  <a:srgbClr val="C00000"/>
                </a:solidFill>
                <a:latin typeface="华文楷体" pitchFamily="2" charset="-122"/>
                <a:ea typeface="华文楷体" pitchFamily="2" charset="-122"/>
              </a:rPr>
              <a:t>联系</a:t>
            </a:r>
            <a:r>
              <a:rPr lang="zh-CN" altLang="en-US" sz="2000" b="1" dirty="0">
                <a:solidFill>
                  <a:srgbClr val="0000FF"/>
                </a:solidFill>
                <a:latin typeface="华文楷体" pitchFamily="2" charset="-122"/>
                <a:ea typeface="华文楷体" pitchFamily="2" charset="-122"/>
              </a:rPr>
              <a:t>：</a:t>
            </a:r>
            <a:r>
              <a:rPr lang="en-US" altLang="zh-CN" sz="2000" b="1" dirty="0">
                <a:solidFill>
                  <a:srgbClr val="0000FF"/>
                </a:solidFill>
                <a:latin typeface="华文楷体" pitchFamily="2" charset="-122"/>
                <a:ea typeface="华文楷体" pitchFamily="2" charset="-122"/>
              </a:rPr>
              <a:t>64252484</a:t>
            </a:r>
          </a:p>
          <a:p>
            <a:pPr>
              <a:defRPr/>
            </a:pPr>
            <a:endParaRPr lang="zh-CN" altLang="en-US" dirty="0"/>
          </a:p>
        </p:txBody>
      </p:sp>
      <p:pic>
        <p:nvPicPr>
          <p:cNvPr id="8198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7063" y="4221163"/>
            <a:ext cx="4537075" cy="2392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音频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257"/>
    </mc:Choice>
    <mc:Fallback xmlns="">
      <p:transition spd="slow" advTm="852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557338"/>
            <a:ext cx="8313737" cy="446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标题 1"/>
          <p:cNvSpPr txBox="1">
            <a:spLocks/>
          </p:cNvSpPr>
          <p:nvPr/>
        </p:nvSpPr>
        <p:spPr bwMode="auto">
          <a:xfrm>
            <a:off x="2700338" y="333375"/>
            <a:ext cx="4895850" cy="719138"/>
          </a:xfrm>
          <a:prstGeom prst="rect">
            <a:avLst/>
          </a:prstGeom>
          <a:solidFill>
            <a:srgbClr val="BAD7F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3366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3366"/>
                </a:solidFill>
                <a:latin typeface="Arial" charset="0"/>
                <a:ea typeface="黑体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3366"/>
                </a:solidFill>
                <a:latin typeface="Arial" charset="0"/>
                <a:ea typeface="黑体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3366"/>
                </a:solidFill>
                <a:latin typeface="Arial" charset="0"/>
                <a:ea typeface="黑体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3366"/>
                </a:solidFill>
                <a:latin typeface="Arial" charset="0"/>
                <a:ea typeface="黑体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3366"/>
                </a:solidFill>
                <a:latin typeface="Arial" charset="0"/>
                <a:ea typeface="黑体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3366"/>
                </a:solidFill>
                <a:latin typeface="Arial" charset="0"/>
                <a:ea typeface="黑体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3366"/>
                </a:solidFill>
                <a:latin typeface="Arial" charset="0"/>
                <a:ea typeface="黑体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3366"/>
                </a:solidFill>
                <a:latin typeface="Arial" charset="0"/>
                <a:ea typeface="黑体" pitchFamily="2" charset="-122"/>
              </a:defRPr>
            </a:lvl9pPr>
          </a:lstStyle>
          <a:p>
            <a:pPr>
              <a:defRPr/>
            </a:pPr>
            <a:r>
              <a:rPr lang="zh-CN" altLang="en-US" sz="2800" kern="0" dirty="0" smtClean="0"/>
              <a:t>免费文献传递</a:t>
            </a:r>
          </a:p>
        </p:txBody>
      </p:sp>
      <p:sp>
        <p:nvSpPr>
          <p:cNvPr id="6" name="矩形 5"/>
          <p:cNvSpPr/>
          <p:nvPr/>
        </p:nvSpPr>
        <p:spPr>
          <a:xfrm>
            <a:off x="2124075" y="3213100"/>
            <a:ext cx="2952750" cy="36036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2339975" y="4941888"/>
            <a:ext cx="4679950" cy="26511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cxnSp>
        <p:nvCxnSpPr>
          <p:cNvPr id="3" name="直接连接符 2"/>
          <p:cNvCxnSpPr/>
          <p:nvPr/>
        </p:nvCxnSpPr>
        <p:spPr>
          <a:xfrm>
            <a:off x="2124075" y="2565400"/>
            <a:ext cx="5184775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矩形 7"/>
          <p:cNvSpPr/>
          <p:nvPr/>
        </p:nvSpPr>
        <p:spPr>
          <a:xfrm>
            <a:off x="179388" y="2925763"/>
            <a:ext cx="1296987" cy="28733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pic>
        <p:nvPicPr>
          <p:cNvPr id="2" name="音频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470"/>
    </mc:Choice>
    <mc:Fallback xmlns="">
      <p:transition spd="slow" advTm="604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/>
          <p:cNvSpPr txBox="1"/>
          <p:nvPr/>
        </p:nvSpPr>
        <p:spPr>
          <a:xfrm>
            <a:off x="1901825" y="1401763"/>
            <a:ext cx="6770688" cy="18653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Ø"/>
              <a:defRPr/>
            </a:pPr>
            <a:r>
              <a:rPr lang="zh-CN" altLang="en-US" sz="2400" b="1" dirty="0">
                <a:solidFill>
                  <a:srgbClr val="0000FF"/>
                </a:solidFill>
                <a:latin typeface="华文楷体" pitchFamily="2" charset="-122"/>
                <a:ea typeface="华文楷体" pitchFamily="2" charset="-122"/>
              </a:rPr>
              <a:t>直接推荐（华理图书馆，中外文均可）</a:t>
            </a:r>
            <a:endParaRPr lang="en-US" altLang="zh-CN" sz="2400" b="1" dirty="0">
              <a:solidFill>
                <a:srgbClr val="0000FF"/>
              </a:solidFill>
              <a:latin typeface="华文楷体" pitchFamily="2" charset="-122"/>
              <a:ea typeface="华文楷体" pitchFamily="2" charset="-122"/>
            </a:endParaRPr>
          </a:p>
          <a:p>
            <a:pPr>
              <a:lnSpc>
                <a:spcPct val="120000"/>
              </a:lnSpc>
              <a:defRPr/>
            </a:pPr>
            <a:r>
              <a:rPr lang="zh-CN" altLang="en-US" sz="2400" b="1" dirty="0">
                <a:solidFill>
                  <a:srgbClr val="0000FF"/>
                </a:solidFill>
                <a:latin typeface="华文楷体" pitchFamily="2" charset="-122"/>
                <a:ea typeface="华文楷体" pitchFamily="2" charset="-122"/>
              </a:rPr>
              <a:t>       根据学科需要，推荐感兴趣的图书，需提供书名、作者、出版社、</a:t>
            </a:r>
            <a:r>
              <a:rPr lang="en-US" altLang="zh-CN" sz="2400" b="1" dirty="0">
                <a:solidFill>
                  <a:srgbClr val="0000FF"/>
                </a:solidFill>
                <a:latin typeface="华文楷体" pitchFamily="2" charset="-122"/>
                <a:ea typeface="华文楷体" pitchFamily="2" charset="-122"/>
              </a:rPr>
              <a:t>ISBN</a:t>
            </a:r>
            <a:r>
              <a:rPr lang="zh-CN" altLang="en-US" sz="2400" b="1" dirty="0">
                <a:solidFill>
                  <a:srgbClr val="0000FF"/>
                </a:solidFill>
                <a:latin typeface="华文楷体" pitchFamily="2" charset="-122"/>
                <a:ea typeface="华文楷体" pitchFamily="2" charset="-122"/>
              </a:rPr>
              <a:t>号等书目信息</a:t>
            </a:r>
            <a:endParaRPr lang="en-US" altLang="zh-CN" sz="2400" b="1" dirty="0">
              <a:solidFill>
                <a:srgbClr val="0000FF"/>
              </a:solidFill>
              <a:latin typeface="华文楷体" pitchFamily="2" charset="-122"/>
              <a:ea typeface="华文楷体" pitchFamily="2" charset="-122"/>
            </a:endParaRPr>
          </a:p>
          <a:p>
            <a:pPr>
              <a:lnSpc>
                <a:spcPct val="120000"/>
              </a:lnSpc>
              <a:defRPr/>
            </a:pPr>
            <a:r>
              <a:rPr lang="zh-CN" altLang="en-US" sz="2400" b="1" dirty="0">
                <a:solidFill>
                  <a:srgbClr val="0000FF"/>
                </a:solidFill>
                <a:latin typeface="华文楷体" pitchFamily="2" charset="-122"/>
                <a:ea typeface="华文楷体" pitchFamily="2" charset="-122"/>
              </a:rPr>
              <a:t>     </a:t>
            </a:r>
            <a:endParaRPr lang="zh-CN" altLang="en-US" sz="2400" b="1" dirty="0">
              <a:solidFill>
                <a:srgbClr val="C00000"/>
              </a:solidFill>
              <a:latin typeface="华文楷体" pitchFamily="2" charset="-122"/>
              <a:ea typeface="华文楷体" pitchFamily="2" charset="-122"/>
            </a:endParaRPr>
          </a:p>
        </p:txBody>
      </p:sp>
      <p:sp>
        <p:nvSpPr>
          <p:cNvPr id="10243" name="标题 1"/>
          <p:cNvSpPr>
            <a:spLocks noGrp="1"/>
          </p:cNvSpPr>
          <p:nvPr>
            <p:ph type="title"/>
          </p:nvPr>
        </p:nvSpPr>
        <p:spPr>
          <a:xfrm>
            <a:off x="1835150" y="333375"/>
            <a:ext cx="5761038" cy="935038"/>
          </a:xfrm>
          <a:solidFill>
            <a:srgbClr val="BAD7FE"/>
          </a:solidFill>
        </p:spPr>
        <p:txBody>
          <a:bodyPr/>
          <a:lstStyle/>
          <a:p>
            <a:r>
              <a:rPr lang="zh-CN" altLang="en-US" sz="3200" smtClean="0"/>
              <a:t> </a:t>
            </a:r>
            <a:r>
              <a:rPr lang="en-US" altLang="zh-CN" sz="3200" smtClean="0"/>
              <a:t>2. </a:t>
            </a:r>
            <a:r>
              <a:rPr lang="zh-CN" altLang="en-US" sz="3200" smtClean="0"/>
              <a:t>图书荐购</a:t>
            </a:r>
          </a:p>
        </p:txBody>
      </p:sp>
      <p:sp>
        <p:nvSpPr>
          <p:cNvPr id="9" name="矩形 8"/>
          <p:cNvSpPr/>
          <p:nvPr/>
        </p:nvSpPr>
        <p:spPr>
          <a:xfrm>
            <a:off x="1979613" y="2333625"/>
            <a:ext cx="4081462" cy="4762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9663" y="3546475"/>
            <a:ext cx="2336800" cy="1303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250" y="2997200"/>
            <a:ext cx="3313113" cy="331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图片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89138"/>
            <a:ext cx="1762125" cy="376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矩形 9"/>
          <p:cNvSpPr/>
          <p:nvPr/>
        </p:nvSpPr>
        <p:spPr>
          <a:xfrm>
            <a:off x="55563" y="5130800"/>
            <a:ext cx="1152525" cy="28733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10249" name="矩形 1"/>
          <p:cNvSpPr>
            <a:spLocks noChangeArrowheads="1"/>
          </p:cNvSpPr>
          <p:nvPr/>
        </p:nvSpPr>
        <p:spPr bwMode="auto">
          <a:xfrm>
            <a:off x="2343150" y="5129213"/>
            <a:ext cx="228600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l"/>
              <a:defRPr sz="3200" b="1">
                <a:solidFill>
                  <a:srgbClr val="003366"/>
                </a:solidFill>
                <a:latin typeface="Arial" panose="020B0604020202020204" pitchFamily="34" charset="0"/>
                <a:ea typeface="华文中宋" panose="0201060004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3200" b="1">
                <a:solidFill>
                  <a:srgbClr val="003366"/>
                </a:solidFill>
                <a:latin typeface="Arial" panose="020B0604020202020204" pitchFamily="34" charset="0"/>
                <a:ea typeface="楷体_GB2312"/>
                <a:cs typeface="楷体_GB2312"/>
              </a:defRPr>
            </a:lvl2pPr>
            <a:lvl3pPr marL="1143000" indent="-228600">
              <a:spcBef>
                <a:spcPct val="20000"/>
              </a:spcBef>
              <a:buChar char="•"/>
              <a:defRPr sz="3200" b="1">
                <a:solidFill>
                  <a:srgbClr val="003366"/>
                </a:solidFill>
                <a:latin typeface="Arial" panose="020B0604020202020204" pitchFamily="34" charset="0"/>
                <a:ea typeface="楷体_GB2312"/>
                <a:cs typeface="楷体_GB2312"/>
              </a:defRPr>
            </a:lvl3pPr>
            <a:lvl4pPr marL="1600200" indent="-228600">
              <a:spcBef>
                <a:spcPct val="20000"/>
              </a:spcBef>
              <a:buChar char="–"/>
              <a:defRPr sz="3200" b="1">
                <a:solidFill>
                  <a:srgbClr val="003366"/>
                </a:solidFill>
                <a:latin typeface="Arial" panose="020B0604020202020204" pitchFamily="34" charset="0"/>
                <a:ea typeface="楷体_GB2312"/>
                <a:cs typeface="楷体_GB2312"/>
              </a:defRPr>
            </a:lvl4pPr>
            <a:lvl5pPr marL="2057400" indent="-228600">
              <a:spcBef>
                <a:spcPct val="20000"/>
              </a:spcBef>
              <a:buChar char="»"/>
              <a:defRPr sz="3200" b="1">
                <a:solidFill>
                  <a:srgbClr val="003366"/>
                </a:solidFill>
                <a:latin typeface="Arial" panose="020B0604020202020204" pitchFamily="34" charset="0"/>
                <a:ea typeface="楷体_GB2312"/>
                <a:cs typeface="楷体_GB231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 b="1">
                <a:solidFill>
                  <a:srgbClr val="003366"/>
                </a:solidFill>
                <a:latin typeface="Arial" panose="020B0604020202020204" pitchFamily="34" charset="0"/>
                <a:ea typeface="楷体_GB2312"/>
                <a:cs typeface="楷体_GB231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 b="1">
                <a:solidFill>
                  <a:srgbClr val="003366"/>
                </a:solidFill>
                <a:latin typeface="Arial" panose="020B0604020202020204" pitchFamily="34" charset="0"/>
                <a:ea typeface="楷体_GB2312"/>
                <a:cs typeface="楷体_GB231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 b="1">
                <a:solidFill>
                  <a:srgbClr val="003366"/>
                </a:solidFill>
                <a:latin typeface="Arial" panose="020B0604020202020204" pitchFamily="34" charset="0"/>
                <a:ea typeface="楷体_GB2312"/>
                <a:cs typeface="楷体_GB231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 b="1">
                <a:solidFill>
                  <a:srgbClr val="003366"/>
                </a:solidFill>
                <a:latin typeface="Arial" panose="020B0604020202020204" pitchFamily="34" charset="0"/>
                <a:ea typeface="楷体_GB2312"/>
                <a:cs typeface="楷体_GB231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CN" altLang="en-US" sz="2200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请尽可能提供正确的</a:t>
            </a:r>
            <a:r>
              <a:rPr lang="en-US" altLang="zh-CN" sz="2200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ISBN</a:t>
            </a:r>
            <a:r>
              <a:rPr lang="zh-CN" altLang="en-US" sz="2200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号和准确的书目信息</a:t>
            </a:r>
            <a:endParaRPr lang="zh-CN" altLang="en-US" sz="2200" b="0">
              <a:solidFill>
                <a:schemeClr val="tx1"/>
              </a:solidFill>
              <a:ea typeface="宋体" panose="02010600030101010101" pitchFamily="2" charset="-122"/>
            </a:endParaRPr>
          </a:p>
        </p:txBody>
      </p:sp>
      <p:pic>
        <p:nvPicPr>
          <p:cNvPr id="2" name="音频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319"/>
    </mc:Choice>
    <mc:Fallback xmlns="">
      <p:transition spd="slow" advTm="653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24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/>
          <p:cNvSpPr txBox="1"/>
          <p:nvPr/>
        </p:nvSpPr>
        <p:spPr>
          <a:xfrm>
            <a:off x="1835150" y="1331913"/>
            <a:ext cx="6770688" cy="14224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Ø"/>
              <a:defRPr/>
            </a:pPr>
            <a:r>
              <a:rPr lang="zh-CN" altLang="en-US" sz="2400" b="1" dirty="0">
                <a:solidFill>
                  <a:srgbClr val="0000FF"/>
                </a:solidFill>
                <a:latin typeface="华文楷体" pitchFamily="2" charset="-122"/>
                <a:ea typeface="华文楷体" pitchFamily="2" charset="-122"/>
              </a:rPr>
              <a:t>中国图书进出口有限公司图书采选系统</a:t>
            </a:r>
            <a:r>
              <a:rPr lang="en-US" altLang="zh-CN" sz="2400" b="1" dirty="0">
                <a:solidFill>
                  <a:srgbClr val="0000FF"/>
                </a:solidFill>
                <a:latin typeface="华文楷体" pitchFamily="2" charset="-122"/>
                <a:ea typeface="华文楷体" pitchFamily="2" charset="-122"/>
              </a:rPr>
              <a:t>(</a:t>
            </a:r>
            <a:r>
              <a:rPr lang="en-US" altLang="zh-CN" sz="1600" dirty="0">
                <a:hlinkClick r:id="rId5"/>
              </a:rPr>
              <a:t>http://www.cnpbook.com/link/index.php?orgCode=ecust</a:t>
            </a:r>
            <a:r>
              <a:rPr lang="en-US" altLang="zh-CN" sz="2400" b="1" dirty="0">
                <a:solidFill>
                  <a:srgbClr val="0000FF"/>
                </a:solidFill>
                <a:latin typeface="华文楷体" pitchFamily="2" charset="-122"/>
                <a:ea typeface="华文楷体" pitchFamily="2" charset="-122"/>
              </a:rPr>
              <a:t>)</a:t>
            </a:r>
            <a:r>
              <a:rPr lang="zh-CN" altLang="en-US" sz="2400" b="1" dirty="0">
                <a:solidFill>
                  <a:srgbClr val="0000FF"/>
                </a:solidFill>
                <a:latin typeface="华文楷体" pitchFamily="2" charset="-122"/>
                <a:ea typeface="华文楷体" pitchFamily="2" charset="-122"/>
              </a:rPr>
              <a:t> </a:t>
            </a:r>
            <a:endParaRPr lang="en-US" altLang="zh-CN" sz="2400" b="1" dirty="0">
              <a:solidFill>
                <a:srgbClr val="0000FF"/>
              </a:solidFill>
              <a:latin typeface="华文楷体" pitchFamily="2" charset="-122"/>
              <a:ea typeface="华文楷体" pitchFamily="2" charset="-122"/>
            </a:endParaRPr>
          </a:p>
          <a:p>
            <a:pPr>
              <a:lnSpc>
                <a:spcPct val="120000"/>
              </a:lnSpc>
              <a:defRPr/>
            </a:pPr>
            <a:r>
              <a:rPr lang="zh-CN" altLang="en-US" sz="2400" b="1" dirty="0">
                <a:solidFill>
                  <a:srgbClr val="0000FF"/>
                </a:solidFill>
                <a:latin typeface="华文楷体" pitchFamily="2" charset="-122"/>
                <a:ea typeface="华文楷体" pitchFamily="2" charset="-122"/>
              </a:rPr>
              <a:t>     </a:t>
            </a:r>
            <a:r>
              <a:rPr lang="zh-CN" altLang="en-US" sz="2000" b="1" dirty="0">
                <a:solidFill>
                  <a:srgbClr val="0000FF"/>
                </a:solidFill>
                <a:latin typeface="华文楷体" pitchFamily="2" charset="-122"/>
                <a:ea typeface="华文楷体" pitchFamily="2" charset="-122"/>
              </a:rPr>
              <a:t>首次需注册，登录后使用。提供简单、高级检索。</a:t>
            </a:r>
            <a:endParaRPr lang="zh-CN" altLang="en-US" sz="2000" b="1" dirty="0">
              <a:solidFill>
                <a:srgbClr val="C00000"/>
              </a:solidFill>
              <a:latin typeface="华文楷体" pitchFamily="2" charset="-122"/>
              <a:ea typeface="华文楷体" pitchFamily="2" charset="-122"/>
            </a:endParaRPr>
          </a:p>
        </p:txBody>
      </p:sp>
      <p:sp>
        <p:nvSpPr>
          <p:cNvPr id="11267" name="标题 1"/>
          <p:cNvSpPr>
            <a:spLocks noGrp="1"/>
          </p:cNvSpPr>
          <p:nvPr>
            <p:ph type="title"/>
          </p:nvPr>
        </p:nvSpPr>
        <p:spPr>
          <a:xfrm>
            <a:off x="1835150" y="333375"/>
            <a:ext cx="5761038" cy="935038"/>
          </a:xfrm>
          <a:solidFill>
            <a:srgbClr val="BAD7FE"/>
          </a:solidFill>
        </p:spPr>
        <p:txBody>
          <a:bodyPr/>
          <a:lstStyle/>
          <a:p>
            <a:r>
              <a:rPr lang="zh-CN" altLang="en-US" sz="3200" smtClean="0"/>
              <a:t>外文图书荐购</a:t>
            </a:r>
            <a:r>
              <a:rPr lang="en-US" altLang="zh-CN" sz="3200" smtClean="0"/>
              <a:t>-1</a:t>
            </a:r>
            <a:endParaRPr lang="zh-CN" altLang="en-US" sz="3200" smtClean="0"/>
          </a:p>
        </p:txBody>
      </p:sp>
      <p:pic>
        <p:nvPicPr>
          <p:cNvPr id="11268" name="图片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89138"/>
            <a:ext cx="1762125" cy="376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矩形 9"/>
          <p:cNvSpPr/>
          <p:nvPr/>
        </p:nvSpPr>
        <p:spPr>
          <a:xfrm>
            <a:off x="55563" y="5130800"/>
            <a:ext cx="1152525" cy="28733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pic>
        <p:nvPicPr>
          <p:cNvPr id="11270" name="图片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2754313"/>
            <a:ext cx="4846637" cy="263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图片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5476875"/>
            <a:ext cx="4856162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 5"/>
          <p:cNvSpPr>
            <a:spLocks noChangeArrowheads="1"/>
          </p:cNvSpPr>
          <p:nvPr/>
        </p:nvSpPr>
        <p:spPr bwMode="auto">
          <a:xfrm>
            <a:off x="3203575" y="3429000"/>
            <a:ext cx="11525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l"/>
              <a:defRPr sz="3200" b="1">
                <a:solidFill>
                  <a:srgbClr val="003366"/>
                </a:solidFill>
                <a:latin typeface="Arial" panose="020B0604020202020204" pitchFamily="34" charset="0"/>
                <a:ea typeface="华文中宋" panose="0201060004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3200" b="1">
                <a:solidFill>
                  <a:srgbClr val="003366"/>
                </a:solidFill>
                <a:latin typeface="Arial" panose="020B0604020202020204" pitchFamily="34" charset="0"/>
                <a:ea typeface="楷体_GB2312"/>
                <a:cs typeface="楷体_GB2312"/>
              </a:defRPr>
            </a:lvl2pPr>
            <a:lvl3pPr marL="1143000" indent="-228600">
              <a:spcBef>
                <a:spcPct val="20000"/>
              </a:spcBef>
              <a:buChar char="•"/>
              <a:defRPr sz="3200" b="1">
                <a:solidFill>
                  <a:srgbClr val="003366"/>
                </a:solidFill>
                <a:latin typeface="Arial" panose="020B0604020202020204" pitchFamily="34" charset="0"/>
                <a:ea typeface="楷体_GB2312"/>
                <a:cs typeface="楷体_GB2312"/>
              </a:defRPr>
            </a:lvl3pPr>
            <a:lvl4pPr marL="1600200" indent="-228600">
              <a:spcBef>
                <a:spcPct val="20000"/>
              </a:spcBef>
              <a:buChar char="–"/>
              <a:defRPr sz="3200" b="1">
                <a:solidFill>
                  <a:srgbClr val="003366"/>
                </a:solidFill>
                <a:latin typeface="Arial" panose="020B0604020202020204" pitchFamily="34" charset="0"/>
                <a:ea typeface="楷体_GB2312"/>
                <a:cs typeface="楷体_GB2312"/>
              </a:defRPr>
            </a:lvl4pPr>
            <a:lvl5pPr marL="2057400" indent="-228600">
              <a:spcBef>
                <a:spcPct val="20000"/>
              </a:spcBef>
              <a:buChar char="»"/>
              <a:defRPr sz="3200" b="1">
                <a:solidFill>
                  <a:srgbClr val="003366"/>
                </a:solidFill>
                <a:latin typeface="Arial" panose="020B0604020202020204" pitchFamily="34" charset="0"/>
                <a:ea typeface="楷体_GB2312"/>
                <a:cs typeface="楷体_GB231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 b="1">
                <a:solidFill>
                  <a:srgbClr val="003366"/>
                </a:solidFill>
                <a:latin typeface="Arial" panose="020B0604020202020204" pitchFamily="34" charset="0"/>
                <a:ea typeface="楷体_GB2312"/>
                <a:cs typeface="楷体_GB231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 b="1">
                <a:solidFill>
                  <a:srgbClr val="003366"/>
                </a:solidFill>
                <a:latin typeface="Arial" panose="020B0604020202020204" pitchFamily="34" charset="0"/>
                <a:ea typeface="楷体_GB2312"/>
                <a:cs typeface="楷体_GB231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 b="1">
                <a:solidFill>
                  <a:srgbClr val="003366"/>
                </a:solidFill>
                <a:latin typeface="Arial" panose="020B0604020202020204" pitchFamily="34" charset="0"/>
                <a:ea typeface="楷体_GB2312"/>
                <a:cs typeface="楷体_GB231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 b="1">
                <a:solidFill>
                  <a:srgbClr val="003366"/>
                </a:solidFill>
                <a:latin typeface="Arial" panose="020B0604020202020204" pitchFamily="34" charset="0"/>
                <a:ea typeface="楷体_GB2312"/>
                <a:cs typeface="楷体_GB231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CN" sz="1800" b="0">
                <a:solidFill>
                  <a:schemeClr val="tx1"/>
                </a:solidFill>
                <a:ea typeface="宋体" panose="02010600030101010101" pitchFamily="2" charset="-122"/>
              </a:rPr>
              <a:t>chemi*</a:t>
            </a:r>
            <a:endParaRPr lang="zh-CN" altLang="en-US" sz="1800" b="0">
              <a:solidFill>
                <a:schemeClr val="tx1"/>
              </a:solidFill>
              <a:ea typeface="宋体" panose="02010600030101010101" pitchFamily="2" charset="-122"/>
            </a:endParaRPr>
          </a:p>
        </p:txBody>
      </p:sp>
      <p:pic>
        <p:nvPicPr>
          <p:cNvPr id="2" name="音频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180"/>
    </mc:Choice>
    <mc:Fallback xmlns="">
      <p:transition spd="slow" advTm="901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2133600"/>
            <a:ext cx="7380287" cy="446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文本框 11"/>
          <p:cNvSpPr txBox="1"/>
          <p:nvPr/>
        </p:nvSpPr>
        <p:spPr>
          <a:xfrm>
            <a:off x="1835150" y="1268413"/>
            <a:ext cx="7129463" cy="15446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Ø"/>
              <a:defRPr/>
            </a:pPr>
            <a:r>
              <a:rPr lang="zh-CN" altLang="en-US" sz="2200" b="1" dirty="0">
                <a:solidFill>
                  <a:srgbClr val="0000FF"/>
                </a:solidFill>
                <a:latin typeface="华文楷体" pitchFamily="2" charset="-122"/>
                <a:ea typeface="华文楷体" pitchFamily="2" charset="-122"/>
              </a:rPr>
              <a:t>中国教育图书进出口有限公司的图书进口部服务平台</a:t>
            </a:r>
            <a:r>
              <a:rPr lang="en-US" altLang="zh-CN" sz="2000" b="1" dirty="0">
                <a:solidFill>
                  <a:srgbClr val="0000FF"/>
                </a:solidFill>
                <a:latin typeface="华文楷体" pitchFamily="2" charset="-122"/>
                <a:ea typeface="华文楷体" pitchFamily="2" charset="-122"/>
              </a:rPr>
              <a:t>(</a:t>
            </a:r>
            <a:r>
              <a:rPr lang="en-US" altLang="zh-CN" sz="2000" dirty="0">
                <a:solidFill>
                  <a:srgbClr val="0000FF"/>
                </a:solidFill>
              </a:rPr>
              <a:t>www.cebookss.com</a:t>
            </a:r>
            <a:r>
              <a:rPr lang="en-US" altLang="zh-CN" sz="2000" b="1" dirty="0">
                <a:solidFill>
                  <a:srgbClr val="0000FF"/>
                </a:solidFill>
                <a:latin typeface="华文楷体" pitchFamily="2" charset="-122"/>
                <a:ea typeface="华文楷体" pitchFamily="2" charset="-122"/>
              </a:rPr>
              <a:t>)</a:t>
            </a:r>
            <a:r>
              <a:rPr lang="zh-CN" altLang="en-US" sz="2000" b="1" dirty="0">
                <a:solidFill>
                  <a:srgbClr val="0000FF"/>
                </a:solidFill>
                <a:latin typeface="华文楷体" pitchFamily="2" charset="-122"/>
                <a:ea typeface="华文楷体" pitchFamily="2" charset="-122"/>
              </a:rPr>
              <a:t> </a:t>
            </a:r>
            <a:endParaRPr lang="en-US" altLang="zh-CN" sz="2000" b="1" dirty="0">
              <a:solidFill>
                <a:srgbClr val="0000FF"/>
              </a:solidFill>
              <a:latin typeface="华文楷体" pitchFamily="2" charset="-122"/>
              <a:ea typeface="华文楷体" pitchFamily="2" charset="-122"/>
            </a:endParaRPr>
          </a:p>
          <a:p>
            <a:pPr>
              <a:defRPr/>
            </a:pPr>
            <a:r>
              <a:rPr lang="zh-CN" altLang="en-US" sz="2400" b="1" dirty="0">
                <a:solidFill>
                  <a:srgbClr val="0000FF"/>
                </a:solidFill>
                <a:latin typeface="华文楷体" pitchFamily="2" charset="-122"/>
                <a:ea typeface="华文楷体" pitchFamily="2" charset="-122"/>
              </a:rPr>
              <a:t>                                   </a:t>
            </a:r>
            <a:r>
              <a:rPr lang="zh-CN" altLang="en-US" sz="2000" b="1" dirty="0">
                <a:solidFill>
                  <a:srgbClr val="C00000"/>
                </a:solidFill>
                <a:latin typeface="华文楷体" pitchFamily="2" charset="-122"/>
                <a:ea typeface="华文楷体" pitchFamily="2" charset="-122"/>
              </a:rPr>
              <a:t>首次需注册，登录后使用。</a:t>
            </a:r>
            <a:endParaRPr lang="en-US" altLang="zh-CN" sz="2000" b="1" dirty="0">
              <a:solidFill>
                <a:srgbClr val="C00000"/>
              </a:solidFill>
              <a:latin typeface="华文楷体" pitchFamily="2" charset="-122"/>
              <a:ea typeface="华文楷体" pitchFamily="2" charset="-122"/>
            </a:endParaRPr>
          </a:p>
          <a:p>
            <a:pPr>
              <a:defRPr/>
            </a:pPr>
            <a:r>
              <a:rPr lang="en-US" altLang="zh-CN" sz="2000" b="1" dirty="0">
                <a:solidFill>
                  <a:srgbClr val="C00000"/>
                </a:solidFill>
                <a:latin typeface="华文楷体" pitchFamily="2" charset="-122"/>
                <a:ea typeface="华文楷体" pitchFamily="2" charset="-122"/>
              </a:rPr>
              <a:t>                                          </a:t>
            </a:r>
            <a:r>
              <a:rPr lang="zh-CN" altLang="en-US" sz="2000" b="1" dirty="0">
                <a:solidFill>
                  <a:srgbClr val="C00000"/>
                </a:solidFill>
                <a:latin typeface="华文楷体" pitchFamily="2" charset="-122"/>
                <a:ea typeface="华文楷体" pitchFamily="2" charset="-122"/>
              </a:rPr>
              <a:t>提供浏览、简单、高级检索。</a:t>
            </a:r>
          </a:p>
        </p:txBody>
      </p:sp>
      <p:sp>
        <p:nvSpPr>
          <p:cNvPr id="12292" name="标题 1"/>
          <p:cNvSpPr>
            <a:spLocks noGrp="1"/>
          </p:cNvSpPr>
          <p:nvPr>
            <p:ph type="title"/>
          </p:nvPr>
        </p:nvSpPr>
        <p:spPr>
          <a:xfrm>
            <a:off x="1835150" y="333375"/>
            <a:ext cx="5761038" cy="935038"/>
          </a:xfrm>
          <a:solidFill>
            <a:srgbClr val="BAD7FE"/>
          </a:solidFill>
        </p:spPr>
        <p:txBody>
          <a:bodyPr/>
          <a:lstStyle/>
          <a:p>
            <a:r>
              <a:rPr lang="zh-CN" altLang="en-US" sz="3200" smtClean="0"/>
              <a:t>外文图书荐购</a:t>
            </a:r>
            <a:r>
              <a:rPr lang="en-US" altLang="zh-CN" sz="3200" smtClean="0"/>
              <a:t>-2</a:t>
            </a:r>
            <a:endParaRPr lang="zh-CN" altLang="en-US" sz="3200" smtClean="0"/>
          </a:p>
        </p:txBody>
      </p:sp>
      <p:pic>
        <p:nvPicPr>
          <p:cNvPr id="12293" name="图片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63" y="2133600"/>
            <a:ext cx="1762126" cy="376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矩形 9"/>
          <p:cNvSpPr/>
          <p:nvPr/>
        </p:nvSpPr>
        <p:spPr>
          <a:xfrm>
            <a:off x="1751013" y="4724400"/>
            <a:ext cx="1568450" cy="2889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107950" y="5300663"/>
            <a:ext cx="1152525" cy="28733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6811963" y="3357563"/>
            <a:ext cx="1568450" cy="3905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6443663" y="4646613"/>
            <a:ext cx="720725" cy="3905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8607425" y="3519488"/>
            <a:ext cx="536575" cy="37623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pic>
        <p:nvPicPr>
          <p:cNvPr id="2" name="音频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836"/>
    </mc:Choice>
    <mc:Fallback xmlns="">
      <p:transition spd="slow" advTm="748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  <p:bldP spid="13" grpId="0" animBg="1"/>
      <p:bldP spid="14" grpId="0" animBg="1"/>
      <p:bldP spid="1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1|9.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1.9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7|1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1.5|7.1|16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4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|8.6|18.5|7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6|1.6|1.2|1.6|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5|8.6|5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4|7.6|5.1"/>
</p:tagLst>
</file>

<file path=ppt/theme/theme1.xml><?xml version="1.0" encoding="utf-8"?>
<a:theme xmlns:a="http://schemas.openxmlformats.org/drawingml/2006/main" name="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黑体"/>
        <a:cs typeface=""/>
      </a:majorFont>
      <a:minorFont>
        <a:latin typeface="Arial"/>
        <a:ea typeface="华文中宋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黑体"/>
        <a:cs typeface=""/>
      </a:majorFont>
      <a:minorFont>
        <a:latin typeface="Arial"/>
        <a:ea typeface="华文中宋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11119</TotalTime>
  <Words>1489</Words>
  <Application>Microsoft Office PowerPoint</Application>
  <PresentationFormat>全屏显示(4:3)</PresentationFormat>
  <Paragraphs>160</Paragraphs>
  <Slides>36</Slides>
  <Notes>9</Notes>
  <HiddenSlides>0</HiddenSlides>
  <MMClips>36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36</vt:i4>
      </vt:variant>
    </vt:vector>
  </HeadingPairs>
  <TitlesOfParts>
    <vt:vector size="50" baseType="lpstr">
      <vt:lpstr>方正姚体</vt:lpstr>
      <vt:lpstr>黑体</vt:lpstr>
      <vt:lpstr>华文行楷</vt:lpstr>
      <vt:lpstr>华文楷体</vt:lpstr>
      <vt:lpstr>华文新魏</vt:lpstr>
      <vt:lpstr>华文中宋</vt:lpstr>
      <vt:lpstr>楷体</vt:lpstr>
      <vt:lpstr>楷体_GB2312</vt:lpstr>
      <vt:lpstr>宋体</vt:lpstr>
      <vt:lpstr>Arial</vt:lpstr>
      <vt:lpstr>Calibri</vt:lpstr>
      <vt:lpstr>Wingdings</vt:lpstr>
      <vt:lpstr>默认设计模板</vt:lpstr>
      <vt:lpstr>1_默认设计模板</vt:lpstr>
      <vt:lpstr>“图书馆网络信息资源的利用”讲座      图书馆服务篇 </vt:lpstr>
      <vt:lpstr>服务内容概览</vt:lpstr>
      <vt:lpstr>PowerPoint 演示文稿</vt:lpstr>
      <vt:lpstr>PowerPoint 演示文稿</vt:lpstr>
      <vt:lpstr>馆际互借服务</vt:lpstr>
      <vt:lpstr>PowerPoint 演示文稿</vt:lpstr>
      <vt:lpstr> 2. 图书荐购</vt:lpstr>
      <vt:lpstr>外文图书荐购-1</vt:lpstr>
      <vt:lpstr>外文图书荐购-2</vt:lpstr>
      <vt:lpstr> 3. 学 科 服 务</vt:lpstr>
      <vt:lpstr> 3. 学 科 服 务</vt:lpstr>
      <vt:lpstr> 3. 学 科 服 务</vt:lpstr>
      <vt:lpstr> 3. 学 科 服 务</vt:lpstr>
      <vt:lpstr> 学 科 服 务</vt:lpstr>
      <vt:lpstr>4. 讲座、培训</vt:lpstr>
      <vt:lpstr> 讲座、培训</vt:lpstr>
      <vt:lpstr> 讲座、培训</vt:lpstr>
      <vt:lpstr> 讲座、培训</vt:lpstr>
      <vt:lpstr>PowerPoint 演示文稿</vt:lpstr>
      <vt:lpstr> 6. 定题检索服务</vt:lpstr>
      <vt:lpstr>科技查新服务</vt:lpstr>
      <vt:lpstr>知识产权服务</vt:lpstr>
      <vt:lpstr>7. 空间服务</vt:lpstr>
      <vt:lpstr>7. 空间服务</vt:lpstr>
      <vt:lpstr>7. 空间服务</vt:lpstr>
      <vt:lpstr>7. 空间服务</vt:lpstr>
      <vt:lpstr>7. 空间服务</vt:lpstr>
      <vt:lpstr>空间预约</vt:lpstr>
      <vt:lpstr>研讨室预约</vt:lpstr>
      <vt:lpstr>展览室预约</vt:lpstr>
      <vt:lpstr>高雅艺术鉴赏活动</vt:lpstr>
      <vt:lpstr>8. 自选阅览室座位</vt:lpstr>
      <vt:lpstr>9. 网 上 咨 询 </vt:lpstr>
      <vt:lpstr>10. 复 印 服 务 </vt:lpstr>
      <vt:lpstr>PowerPoint 演示文稿</vt:lpstr>
      <vt:lpstr>PowerPoint 演示文稿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Royalluo</dc:creator>
  <cp:lastModifiedBy>Microsoft 帐户</cp:lastModifiedBy>
  <cp:revision>1071</cp:revision>
  <dcterms:created xsi:type="dcterms:W3CDTF">2007-01-09T04:58:52Z</dcterms:created>
  <dcterms:modified xsi:type="dcterms:W3CDTF">2020-09-14T14:36:32Z</dcterms:modified>
</cp:coreProperties>
</file>