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00" r:id="rId3"/>
    <p:sldId id="256" r:id="rId5"/>
    <p:sldId id="258" r:id="rId6"/>
    <p:sldId id="328" r:id="rId7"/>
    <p:sldId id="326" r:id="rId8"/>
    <p:sldId id="298" r:id="rId9"/>
    <p:sldId id="284" r:id="rId10"/>
    <p:sldId id="329" r:id="rId11"/>
    <p:sldId id="330" r:id="rId12"/>
    <p:sldId id="331" r:id="rId13"/>
    <p:sldId id="332" r:id="rId14"/>
    <p:sldId id="335" r:id="rId15"/>
    <p:sldId id="336" r:id="rId16"/>
    <p:sldId id="333" r:id="rId17"/>
    <p:sldId id="334" r:id="rId18"/>
    <p:sldId id="339" r:id="rId19"/>
    <p:sldId id="340" r:id="rId20"/>
    <p:sldId id="341" r:id="rId21"/>
    <p:sldId id="342" r:id="rId22"/>
    <p:sldId id="343" r:id="rId23"/>
    <p:sldId id="355" r:id="rId24"/>
    <p:sldId id="358" r:id="rId25"/>
    <p:sldId id="345" r:id="rId26"/>
    <p:sldId id="347" r:id="rId27"/>
    <p:sldId id="346" r:id="rId28"/>
    <p:sldId id="344" r:id="rId29"/>
    <p:sldId id="348" r:id="rId30"/>
    <p:sldId id="349" r:id="rId31"/>
    <p:sldId id="350" r:id="rId32"/>
    <p:sldId id="351" r:id="rId33"/>
    <p:sldId id="359" r:id="rId34"/>
    <p:sldId id="299"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70C6"/>
    <a:srgbClr val="0072BA"/>
    <a:srgbClr val="009EB5"/>
    <a:srgbClr val="00C7AF"/>
    <a:srgbClr val="595959"/>
    <a:srgbClr val="B7BDC7"/>
    <a:srgbClr val="006FBB"/>
    <a:srgbClr val="00C8AF"/>
    <a:srgbClr val="E8EAED"/>
    <a:srgbClr val="333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14" y="108"/>
      </p:cViewPr>
      <p:guideLst>
        <p:guide orient="horz" pos="2127"/>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33.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7AC62-A483-4C29-86ED-7BFAA0427E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81227-AB64-4AF5-8976-FA5E4337ED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681227-AB64-4AF5-8976-FA5E4337ED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Effect>
                      <a14:colorTemperature colorTemp="11200"/>
                    </a14:imgEffect>
                  </a14:imgLayer>
                </a14:imgProps>
              </a:ext>
            </a:extLst>
          </a:blip>
          <a:stretch>
            <a:fillRect/>
          </a:stretch>
        </p:blipFill>
        <p:spPr>
          <a:xfrm>
            <a:off x="-529" y="0"/>
            <a:ext cx="12193057" cy="6858000"/>
          </a:xfrm>
          <a:prstGeom prst="rect">
            <a:avLst/>
          </a:prstGeom>
        </p:spPr>
      </p:pic>
      <p:sp>
        <p:nvSpPr>
          <p:cNvPr id="4" name="矩形 3"/>
          <p:cNvSpPr/>
          <p:nvPr userDrawn="1"/>
        </p:nvSpPr>
        <p:spPr>
          <a:xfrm>
            <a:off x="1" y="1"/>
            <a:ext cx="12192000" cy="6858000"/>
          </a:xfrm>
          <a:prstGeom prst="rect">
            <a:avLst/>
          </a:prstGeom>
          <a:gradFill flip="none" rotWithShape="1">
            <a:gsLst>
              <a:gs pos="0">
                <a:schemeClr val="bg1"/>
              </a:gs>
              <a:gs pos="100000">
                <a:schemeClr val="bg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72258"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3" name="图片占位符 12"/>
          <p:cNvSpPr>
            <a:spLocks noGrp="1"/>
          </p:cNvSpPr>
          <p:nvPr>
            <p:ph type="pic" sz="quarter" idx="11"/>
          </p:nvPr>
        </p:nvSpPr>
        <p:spPr>
          <a:xfrm>
            <a:off x="4161053"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4" name="图片占位符 13"/>
          <p:cNvSpPr>
            <a:spLocks noGrp="1"/>
          </p:cNvSpPr>
          <p:nvPr>
            <p:ph type="pic" sz="quarter" idx="12"/>
          </p:nvPr>
        </p:nvSpPr>
        <p:spPr>
          <a:xfrm>
            <a:off x="6689294" y="2586192"/>
            <a:ext cx="1502206" cy="1502206"/>
          </a:xfrm>
          <a:custGeom>
            <a:avLst/>
            <a:gdLst>
              <a:gd name="connsiteX0" fmla="*/ 751103 w 1502206"/>
              <a:gd name="connsiteY0" fmla="*/ 0 h 1502206"/>
              <a:gd name="connsiteX1" fmla="*/ 1502206 w 1502206"/>
              <a:gd name="connsiteY1" fmla="*/ 751103 h 1502206"/>
              <a:gd name="connsiteX2" fmla="*/ 751103 w 1502206"/>
              <a:gd name="connsiteY2" fmla="*/ 1502206 h 1502206"/>
              <a:gd name="connsiteX3" fmla="*/ 0 w 1502206"/>
              <a:gd name="connsiteY3" fmla="*/ 751103 h 1502206"/>
              <a:gd name="connsiteX4" fmla="*/ 751103 w 1502206"/>
              <a:gd name="connsiteY4" fmla="*/ 0 h 15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06" h="1502206">
                <a:moveTo>
                  <a:pt x="751103" y="0"/>
                </a:moveTo>
                <a:cubicBezTo>
                  <a:pt x="1165926" y="0"/>
                  <a:pt x="1502206" y="336280"/>
                  <a:pt x="1502206" y="751103"/>
                </a:cubicBezTo>
                <a:cubicBezTo>
                  <a:pt x="1502206" y="1165926"/>
                  <a:pt x="1165926" y="1502206"/>
                  <a:pt x="751103" y="1502206"/>
                </a:cubicBezTo>
                <a:cubicBezTo>
                  <a:pt x="336280" y="1502206"/>
                  <a:pt x="0" y="1165926"/>
                  <a:pt x="0" y="751103"/>
                </a:cubicBezTo>
                <a:cubicBezTo>
                  <a:pt x="0" y="336280"/>
                  <a:pt x="336280" y="0"/>
                  <a:pt x="751103"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5" name="图片占位符 14"/>
          <p:cNvSpPr>
            <a:spLocks noGrp="1"/>
          </p:cNvSpPr>
          <p:nvPr>
            <p:ph type="pic" sz="quarter" idx="13"/>
          </p:nvPr>
        </p:nvSpPr>
        <p:spPr>
          <a:xfrm>
            <a:off x="9538642" y="2832470"/>
            <a:ext cx="1181100" cy="1181100"/>
          </a:xfrm>
          <a:custGeom>
            <a:avLst/>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815071" y="1929097"/>
            <a:ext cx="2396160" cy="2396160"/>
          </a:xfrm>
          <a:custGeom>
            <a:avLst/>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7009797" y="1929097"/>
            <a:ext cx="2396160" cy="2396160"/>
          </a:xfrm>
          <a:custGeom>
            <a:avLst/>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657282" y="2365800"/>
            <a:ext cx="1860597" cy="3111687"/>
          </a:xfrm>
          <a:custGeom>
            <a:avLst/>
            <a:gdLst>
              <a:gd name="connsiteX0" fmla="*/ 0 w 1860597"/>
              <a:gd name="connsiteY0" fmla="*/ 0 h 3111687"/>
              <a:gd name="connsiteX1" fmla="*/ 1860597 w 1860597"/>
              <a:gd name="connsiteY1" fmla="*/ 0 h 3111687"/>
              <a:gd name="connsiteX2" fmla="*/ 1860597 w 1860597"/>
              <a:gd name="connsiteY2" fmla="*/ 3111687 h 3111687"/>
              <a:gd name="connsiteX3" fmla="*/ 0 w 1860597"/>
              <a:gd name="connsiteY3" fmla="*/ 3111687 h 3111687"/>
            </a:gdLst>
            <a:ahLst/>
            <a:cxnLst>
              <a:cxn ang="0">
                <a:pos x="connsiteX0" y="connsiteY0"/>
              </a:cxn>
              <a:cxn ang="0">
                <a:pos x="connsiteX1" y="connsiteY1"/>
              </a:cxn>
              <a:cxn ang="0">
                <a:pos x="connsiteX2" y="connsiteY2"/>
              </a:cxn>
              <a:cxn ang="0">
                <a:pos x="connsiteX3" y="connsiteY3"/>
              </a:cxn>
            </a:cxnLst>
            <a:rect l="l" t="t" r="r" b="b"/>
            <a:pathLst>
              <a:path w="1860597" h="3111687">
                <a:moveTo>
                  <a:pt x="0" y="0"/>
                </a:moveTo>
                <a:lnTo>
                  <a:pt x="1860597" y="0"/>
                </a:lnTo>
                <a:lnTo>
                  <a:pt x="1860597" y="3111687"/>
                </a:lnTo>
                <a:lnTo>
                  <a:pt x="0" y="311168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01015" y="2360448"/>
            <a:ext cx="1722933" cy="3078385"/>
          </a:xfrm>
          <a:custGeom>
            <a:avLst/>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ah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680102" y="2360448"/>
            <a:ext cx="1722933" cy="3078385"/>
          </a:xfrm>
          <a:custGeom>
            <a:avLst/>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ah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3107057"/>
            <a:ext cx="12192000" cy="2509027"/>
          </a:xfrm>
          <a:custGeom>
            <a:avLst/>
            <a:gdLst>
              <a:gd name="connsiteX0" fmla="*/ 0 w 12192000"/>
              <a:gd name="connsiteY0" fmla="*/ 0 h 2509027"/>
              <a:gd name="connsiteX1" fmla="*/ 12192000 w 12192000"/>
              <a:gd name="connsiteY1" fmla="*/ 0 h 2509027"/>
              <a:gd name="connsiteX2" fmla="*/ 12192000 w 12192000"/>
              <a:gd name="connsiteY2" fmla="*/ 2509027 h 2509027"/>
              <a:gd name="connsiteX3" fmla="*/ 0 w 12192000"/>
              <a:gd name="connsiteY3" fmla="*/ 2509027 h 2509027"/>
            </a:gdLst>
            <a:ahLst/>
            <a:cxnLst>
              <a:cxn ang="0">
                <a:pos x="connsiteX0" y="connsiteY0"/>
              </a:cxn>
              <a:cxn ang="0">
                <a:pos x="connsiteX1" y="connsiteY1"/>
              </a:cxn>
              <a:cxn ang="0">
                <a:pos x="connsiteX2" y="connsiteY2"/>
              </a:cxn>
              <a:cxn ang="0">
                <a:pos x="connsiteX3" y="connsiteY3"/>
              </a:cxn>
            </a:cxnLst>
            <a:rect l="l" t="t" r="r" b="b"/>
            <a:pathLst>
              <a:path w="12192000" h="2509027">
                <a:moveTo>
                  <a:pt x="0" y="0"/>
                </a:moveTo>
                <a:lnTo>
                  <a:pt x="12192000" y="0"/>
                </a:lnTo>
                <a:lnTo>
                  <a:pt x="12192000" y="2509027"/>
                </a:lnTo>
                <a:lnTo>
                  <a:pt x="0" y="250902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408149" y="2292219"/>
            <a:ext cx="2879180" cy="2879118"/>
          </a:xfrm>
          <a:custGeom>
            <a:avLst/>
            <a:gdLst>
              <a:gd name="connsiteX0" fmla="*/ 1439590 w 2879180"/>
              <a:gd name="connsiteY0" fmla="*/ 0 h 2879118"/>
              <a:gd name="connsiteX1" fmla="*/ 2879180 w 2879180"/>
              <a:gd name="connsiteY1" fmla="*/ 1439559 h 2879118"/>
              <a:gd name="connsiteX2" fmla="*/ 1439590 w 2879180"/>
              <a:gd name="connsiteY2" fmla="*/ 2879118 h 2879118"/>
              <a:gd name="connsiteX3" fmla="*/ 0 w 2879180"/>
              <a:gd name="connsiteY3" fmla="*/ 1439559 h 2879118"/>
              <a:gd name="connsiteX4" fmla="*/ 1439590 w 2879180"/>
              <a:gd name="connsiteY4" fmla="*/ 0 h 287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80" h="2879118">
                <a:moveTo>
                  <a:pt x="1439590" y="0"/>
                </a:moveTo>
                <a:cubicBezTo>
                  <a:pt x="2234654" y="0"/>
                  <a:pt x="2879180" y="644512"/>
                  <a:pt x="2879180" y="1439559"/>
                </a:cubicBezTo>
                <a:cubicBezTo>
                  <a:pt x="2879180" y="2234606"/>
                  <a:pt x="2234654" y="2879118"/>
                  <a:pt x="1439590" y="2879118"/>
                </a:cubicBezTo>
                <a:cubicBezTo>
                  <a:pt x="644526" y="2879118"/>
                  <a:pt x="0" y="2234606"/>
                  <a:pt x="0" y="1439559"/>
                </a:cubicBezTo>
                <a:cubicBezTo>
                  <a:pt x="0" y="644512"/>
                  <a:pt x="644526" y="0"/>
                  <a:pt x="1439590" y="0"/>
                </a:cubicBezTo>
                <a:close/>
              </a:path>
            </a:pathLst>
          </a:custGeom>
          <a:no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83099" y="2187100"/>
            <a:ext cx="3225800" cy="3204524"/>
          </a:xfrm>
          <a:custGeom>
            <a:avLst/>
            <a:gdLst>
              <a:gd name="connsiteX0" fmla="*/ 1754534 w 3225800"/>
              <a:gd name="connsiteY0" fmla="*/ 1618065 h 3204524"/>
              <a:gd name="connsiteX1" fmla="*/ 3110607 w 3225800"/>
              <a:gd name="connsiteY1" fmla="*/ 1618065 h 3204524"/>
              <a:gd name="connsiteX2" fmla="*/ 3225800 w 3225800"/>
              <a:gd name="connsiteY2" fmla="*/ 1733258 h 3204524"/>
              <a:gd name="connsiteX3" fmla="*/ 3225800 w 3225800"/>
              <a:gd name="connsiteY3" fmla="*/ 3089331 h 3204524"/>
              <a:gd name="connsiteX4" fmla="*/ 3110607 w 3225800"/>
              <a:gd name="connsiteY4" fmla="*/ 3204524 h 3204524"/>
              <a:gd name="connsiteX5" fmla="*/ 1754534 w 3225800"/>
              <a:gd name="connsiteY5" fmla="*/ 3204524 h 3204524"/>
              <a:gd name="connsiteX6" fmla="*/ 1639341 w 3225800"/>
              <a:gd name="connsiteY6" fmla="*/ 3089331 h 3204524"/>
              <a:gd name="connsiteX7" fmla="*/ 1639341 w 3225800"/>
              <a:gd name="connsiteY7" fmla="*/ 1733258 h 3204524"/>
              <a:gd name="connsiteX8" fmla="*/ 1754534 w 3225800"/>
              <a:gd name="connsiteY8" fmla="*/ 1618065 h 3204524"/>
              <a:gd name="connsiteX9" fmla="*/ 115193 w 3225800"/>
              <a:gd name="connsiteY9" fmla="*/ 1618065 h 3204524"/>
              <a:gd name="connsiteX10" fmla="*/ 1471266 w 3225800"/>
              <a:gd name="connsiteY10" fmla="*/ 1618065 h 3204524"/>
              <a:gd name="connsiteX11" fmla="*/ 1586459 w 3225800"/>
              <a:gd name="connsiteY11" fmla="*/ 1733258 h 3204524"/>
              <a:gd name="connsiteX12" fmla="*/ 1586459 w 3225800"/>
              <a:gd name="connsiteY12" fmla="*/ 3089331 h 3204524"/>
              <a:gd name="connsiteX13" fmla="*/ 1471266 w 3225800"/>
              <a:gd name="connsiteY13" fmla="*/ 3204524 h 3204524"/>
              <a:gd name="connsiteX14" fmla="*/ 115193 w 3225800"/>
              <a:gd name="connsiteY14" fmla="*/ 3204524 h 3204524"/>
              <a:gd name="connsiteX15" fmla="*/ 0 w 3225800"/>
              <a:gd name="connsiteY15" fmla="*/ 3089331 h 3204524"/>
              <a:gd name="connsiteX16" fmla="*/ 0 w 3225800"/>
              <a:gd name="connsiteY16" fmla="*/ 1733258 h 3204524"/>
              <a:gd name="connsiteX17" fmla="*/ 115193 w 3225800"/>
              <a:gd name="connsiteY17" fmla="*/ 1618065 h 3204524"/>
              <a:gd name="connsiteX18" fmla="*/ 1754534 w 3225800"/>
              <a:gd name="connsiteY18" fmla="*/ 0 h 3204524"/>
              <a:gd name="connsiteX19" fmla="*/ 3110607 w 3225800"/>
              <a:gd name="connsiteY19" fmla="*/ 0 h 3204524"/>
              <a:gd name="connsiteX20" fmla="*/ 3225800 w 3225800"/>
              <a:gd name="connsiteY20" fmla="*/ 115193 h 3204524"/>
              <a:gd name="connsiteX21" fmla="*/ 3225800 w 3225800"/>
              <a:gd name="connsiteY21" fmla="*/ 1471266 h 3204524"/>
              <a:gd name="connsiteX22" fmla="*/ 3110607 w 3225800"/>
              <a:gd name="connsiteY22" fmla="*/ 1586459 h 3204524"/>
              <a:gd name="connsiteX23" fmla="*/ 1754534 w 3225800"/>
              <a:gd name="connsiteY23" fmla="*/ 1586459 h 3204524"/>
              <a:gd name="connsiteX24" fmla="*/ 1639341 w 3225800"/>
              <a:gd name="connsiteY24" fmla="*/ 1471266 h 3204524"/>
              <a:gd name="connsiteX25" fmla="*/ 1639341 w 3225800"/>
              <a:gd name="connsiteY25" fmla="*/ 115193 h 3204524"/>
              <a:gd name="connsiteX26" fmla="*/ 1754534 w 3225800"/>
              <a:gd name="connsiteY26" fmla="*/ 0 h 3204524"/>
              <a:gd name="connsiteX27" fmla="*/ 115193 w 3225800"/>
              <a:gd name="connsiteY27" fmla="*/ 0 h 3204524"/>
              <a:gd name="connsiteX28" fmla="*/ 1471266 w 3225800"/>
              <a:gd name="connsiteY28" fmla="*/ 0 h 3204524"/>
              <a:gd name="connsiteX29" fmla="*/ 1586459 w 3225800"/>
              <a:gd name="connsiteY29" fmla="*/ 115193 h 3204524"/>
              <a:gd name="connsiteX30" fmla="*/ 1586459 w 3225800"/>
              <a:gd name="connsiteY30" fmla="*/ 1471266 h 3204524"/>
              <a:gd name="connsiteX31" fmla="*/ 1471266 w 3225800"/>
              <a:gd name="connsiteY31" fmla="*/ 1586459 h 3204524"/>
              <a:gd name="connsiteX32" fmla="*/ 115193 w 3225800"/>
              <a:gd name="connsiteY32" fmla="*/ 1586459 h 3204524"/>
              <a:gd name="connsiteX33" fmla="*/ 0 w 3225800"/>
              <a:gd name="connsiteY33" fmla="*/ 1471266 h 3204524"/>
              <a:gd name="connsiteX34" fmla="*/ 0 w 3225800"/>
              <a:gd name="connsiteY34" fmla="*/ 115193 h 3204524"/>
              <a:gd name="connsiteX35" fmla="*/ 115193 w 3225800"/>
              <a:gd name="connsiteY35" fmla="*/ 0 h 320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5800" h="3204524">
                <a:moveTo>
                  <a:pt x="1754534" y="1618065"/>
                </a:moveTo>
                <a:lnTo>
                  <a:pt x="3110607" y="1618065"/>
                </a:lnTo>
                <a:cubicBezTo>
                  <a:pt x="3174226" y="1618065"/>
                  <a:pt x="3225800" y="1669639"/>
                  <a:pt x="3225800" y="1733258"/>
                </a:cubicBezTo>
                <a:lnTo>
                  <a:pt x="3225800" y="3089331"/>
                </a:lnTo>
                <a:cubicBezTo>
                  <a:pt x="3225800" y="3152950"/>
                  <a:pt x="3174226" y="3204524"/>
                  <a:pt x="3110607" y="3204524"/>
                </a:cubicBezTo>
                <a:lnTo>
                  <a:pt x="1754534" y="3204524"/>
                </a:lnTo>
                <a:cubicBezTo>
                  <a:pt x="1690915" y="3204524"/>
                  <a:pt x="1639341" y="3152950"/>
                  <a:pt x="1639341" y="3089331"/>
                </a:cubicBezTo>
                <a:lnTo>
                  <a:pt x="1639341" y="1733258"/>
                </a:lnTo>
                <a:cubicBezTo>
                  <a:pt x="1639341" y="1669639"/>
                  <a:pt x="1690915" y="1618065"/>
                  <a:pt x="1754534" y="1618065"/>
                </a:cubicBezTo>
                <a:close/>
                <a:moveTo>
                  <a:pt x="115193" y="1618065"/>
                </a:moveTo>
                <a:lnTo>
                  <a:pt x="1471266" y="1618065"/>
                </a:lnTo>
                <a:cubicBezTo>
                  <a:pt x="1534885" y="1618065"/>
                  <a:pt x="1586459" y="1669639"/>
                  <a:pt x="1586459" y="1733258"/>
                </a:cubicBezTo>
                <a:lnTo>
                  <a:pt x="1586459" y="3089331"/>
                </a:lnTo>
                <a:cubicBezTo>
                  <a:pt x="1586459" y="3152950"/>
                  <a:pt x="1534885" y="3204524"/>
                  <a:pt x="1471266" y="3204524"/>
                </a:cubicBezTo>
                <a:lnTo>
                  <a:pt x="115193" y="3204524"/>
                </a:lnTo>
                <a:cubicBezTo>
                  <a:pt x="51574" y="3204524"/>
                  <a:pt x="0" y="3152950"/>
                  <a:pt x="0" y="3089331"/>
                </a:cubicBezTo>
                <a:lnTo>
                  <a:pt x="0" y="1733258"/>
                </a:lnTo>
                <a:cubicBezTo>
                  <a:pt x="0" y="1669639"/>
                  <a:pt x="51574" y="1618065"/>
                  <a:pt x="115193" y="1618065"/>
                </a:cubicBezTo>
                <a:close/>
                <a:moveTo>
                  <a:pt x="1754534" y="0"/>
                </a:moveTo>
                <a:lnTo>
                  <a:pt x="3110607" y="0"/>
                </a:lnTo>
                <a:cubicBezTo>
                  <a:pt x="3174226" y="0"/>
                  <a:pt x="3225800" y="51574"/>
                  <a:pt x="3225800" y="115193"/>
                </a:cubicBezTo>
                <a:lnTo>
                  <a:pt x="3225800" y="1471266"/>
                </a:lnTo>
                <a:cubicBezTo>
                  <a:pt x="3225800" y="1534885"/>
                  <a:pt x="3174226" y="1586459"/>
                  <a:pt x="3110607" y="1586459"/>
                </a:cubicBezTo>
                <a:lnTo>
                  <a:pt x="1754534" y="1586459"/>
                </a:lnTo>
                <a:cubicBezTo>
                  <a:pt x="1690915" y="1586459"/>
                  <a:pt x="1639341" y="1534885"/>
                  <a:pt x="1639341" y="1471266"/>
                </a:cubicBezTo>
                <a:lnTo>
                  <a:pt x="1639341" y="115193"/>
                </a:lnTo>
                <a:cubicBezTo>
                  <a:pt x="1639341" y="51574"/>
                  <a:pt x="1690915" y="0"/>
                  <a:pt x="1754534" y="0"/>
                </a:cubicBezTo>
                <a:close/>
                <a:moveTo>
                  <a:pt x="115193" y="0"/>
                </a:moveTo>
                <a:lnTo>
                  <a:pt x="1471266" y="0"/>
                </a:lnTo>
                <a:cubicBezTo>
                  <a:pt x="1534885" y="0"/>
                  <a:pt x="1586459" y="51574"/>
                  <a:pt x="1586459" y="115193"/>
                </a:cubicBezTo>
                <a:lnTo>
                  <a:pt x="1586459" y="1471266"/>
                </a:lnTo>
                <a:cubicBezTo>
                  <a:pt x="1586459" y="1534885"/>
                  <a:pt x="1534885" y="1586459"/>
                  <a:pt x="1471266" y="1586459"/>
                </a:cubicBezTo>
                <a:lnTo>
                  <a:pt x="115193" y="1586459"/>
                </a:lnTo>
                <a:cubicBezTo>
                  <a:pt x="51574" y="1586459"/>
                  <a:pt x="0" y="1534885"/>
                  <a:pt x="0" y="1471266"/>
                </a:cubicBezTo>
                <a:lnTo>
                  <a:pt x="0" y="115193"/>
                </a:lnTo>
                <a:cubicBezTo>
                  <a:pt x="0" y="51574"/>
                  <a:pt x="51574" y="0"/>
                  <a:pt x="11519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2"/>
          </p:nvPr>
        </p:nvSpPr>
        <p:spPr>
          <a:xfrm>
            <a:off x="874713" y="3893867"/>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3203407" y="3893867"/>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874713" y="1892721"/>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3203407" y="1892721"/>
            <a:ext cx="2152364" cy="1413022"/>
          </a:xfrm>
          <a:custGeom>
            <a:avLst/>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ah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74712"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9320"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03930" y="1969676"/>
            <a:ext cx="3213358" cy="1670818"/>
          </a:xfrm>
          <a:custGeom>
            <a:avLst/>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ah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63507"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52302"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1097" y="1969676"/>
            <a:ext cx="2376191" cy="1645516"/>
          </a:xfrm>
          <a:custGeom>
            <a:avLst/>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ahLst/>
            <a:cxnLst>
              <a:cxn ang="0">
                <a:pos x="connsiteX0" y="connsiteY0"/>
              </a:cxn>
              <a:cxn ang="0">
                <a:pos x="connsiteX1" y="connsiteY1"/>
              </a:cxn>
              <a:cxn ang="0">
                <a:pos x="connsiteX2" y="connsiteY2"/>
              </a:cxn>
              <a:cxn ang="0">
                <a:pos x="connsiteX3" y="connsiteY3"/>
              </a:cxn>
            </a:cxnLst>
            <a:rect l="l" t="t" r="r" b="b"/>
            <a:pathLst>
              <a:path w="2376191" h="1645516">
                <a:moveTo>
                  <a:pt x="0" y="0"/>
                </a:moveTo>
                <a:lnTo>
                  <a:pt x="2376191" y="0"/>
                </a:lnTo>
                <a:lnTo>
                  <a:pt x="2376191" y="1645516"/>
                </a:lnTo>
                <a:lnTo>
                  <a:pt x="0" y="164551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microsoft.com/office/2007/relationships/hdphoto" Target="../media/image4.wdp"/><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40000" contrast="20000"/>
                    </a14:imgEffect>
                    <a14:imgEffect>
                      <a14:colorTemperature colorTemp="11200"/>
                    </a14:imgEffect>
                  </a14:imgLayer>
                </a14:imgProps>
              </a:ext>
            </a:extLst>
          </a:blip>
          <a:stretch>
            <a:fillRect/>
          </a:stretch>
        </p:blipFill>
        <p:spPr>
          <a:xfrm>
            <a:off x="-529" y="-297"/>
            <a:ext cx="12193057" cy="6858594"/>
          </a:xfrm>
          <a:prstGeom prst="rect">
            <a:avLst/>
          </a:prstGeom>
        </p:spPr>
      </p:pic>
      <p:sp>
        <p:nvSpPr>
          <p:cNvPr id="4" name="矩形 3"/>
          <p:cNvSpPr/>
          <p:nvPr userDrawn="1"/>
        </p:nvSpPr>
        <p:spPr>
          <a:xfrm>
            <a:off x="1" y="1"/>
            <a:ext cx="12192000" cy="6858000"/>
          </a:xfrm>
          <a:prstGeom prst="rect">
            <a:avLst/>
          </a:prstGeom>
          <a:gradFill flip="none" rotWithShape="1">
            <a:gsLst>
              <a:gs pos="0">
                <a:schemeClr val="bg1"/>
              </a:gs>
              <a:gs pos="100000">
                <a:schemeClr val="bg1">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tags" Target="../tags/tag8.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tags" Target="../tags/tag9.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tags" Target="../tags/tag13.xml"/><Relationship Id="rId2" Type="http://schemas.openxmlformats.org/officeDocument/2006/relationships/image" Target="../media/image12.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22.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tags" Target="../tags/tag18.xml"/><Relationship Id="rId2" Type="http://schemas.openxmlformats.org/officeDocument/2006/relationships/image" Target="../media/image26.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tags" Target="../tags/tag21.xml"/><Relationship Id="rId5" Type="http://schemas.openxmlformats.org/officeDocument/2006/relationships/image" Target="../media/image30.png"/><Relationship Id="rId4" Type="http://schemas.openxmlformats.org/officeDocument/2006/relationships/tags" Target="../tags/tag20.xml"/><Relationship Id="rId3" Type="http://schemas.openxmlformats.org/officeDocument/2006/relationships/image" Target="../media/image29.png"/><Relationship Id="rId2" Type="http://schemas.openxmlformats.org/officeDocument/2006/relationships/tags" Target="../tags/tag19.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tags" Target="../tags/tag25.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6.pn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tags" Target="../tags/tag26.xml"/><Relationship Id="rId10" Type="http://schemas.openxmlformats.org/officeDocument/2006/relationships/notesSlide" Target="../notesSlides/notesSlide26.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tags" Target="../tags/tag30.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tags" Target="../tags/tag31.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tags" Target="../tags/tag3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15.png"/><Relationship Id="rId2" Type="http://schemas.openxmlformats.org/officeDocument/2006/relationships/tags" Target="../tags/tag1.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2503985" y="327538"/>
            <a:ext cx="7184030" cy="6098662"/>
          </a:xfrm>
          <a:prstGeom prst="rect">
            <a:avLst/>
          </a:prstGeom>
        </p:spPr>
      </p:pic>
      <p:grpSp>
        <p:nvGrpSpPr>
          <p:cNvPr id="26" name="组合 25"/>
          <p:cNvGrpSpPr/>
          <p:nvPr/>
        </p:nvGrpSpPr>
        <p:grpSpPr>
          <a:xfrm>
            <a:off x="5067300" y="3833813"/>
            <a:ext cx="1384300" cy="393700"/>
            <a:chOff x="5067300" y="4322763"/>
            <a:chExt cx="1384300" cy="393700"/>
          </a:xfrm>
        </p:grpSpPr>
        <p:sp>
          <p:nvSpPr>
            <p:cNvPr id="7" name="圆角矩形 6"/>
            <p:cNvSpPr/>
            <p:nvPr/>
          </p:nvSpPr>
          <p:spPr>
            <a:xfrm>
              <a:off x="5067300" y="4322763"/>
              <a:ext cx="1384300" cy="393700"/>
            </a:xfrm>
            <a:prstGeom prst="roundRect">
              <a:avLst>
                <a:gd name="adj" fmla="val 39248"/>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文本框 7"/>
            <p:cNvSpPr txBox="1"/>
            <p:nvPr/>
          </p:nvSpPr>
          <p:spPr>
            <a:xfrm>
              <a:off x="5210811" y="4334947"/>
              <a:ext cx="1097280" cy="36830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产品介绍</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3817620" y="2497455"/>
            <a:ext cx="3861435" cy="119888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gradFill>
                  <a:gsLst>
                    <a:gs pos="0">
                      <a:srgbClr val="595959"/>
                    </a:gs>
                    <a:gs pos="100000">
                      <a:srgbClr val="333435"/>
                    </a:gs>
                  </a:gsLst>
                  <a:lin ang="8100000" scaled="1"/>
                </a:gradFill>
                <a:effectLst/>
                <a:uLnTx/>
                <a:uFillTx/>
                <a:latin typeface="Arial" panose="020B0604020202020204"/>
                <a:ea typeface="微软雅黑" panose="020B0503020204020204" charset="-122"/>
                <a:cs typeface="+mn-cs"/>
              </a:rPr>
              <a:t>寻知学术文献数据检索平台</a:t>
            </a:r>
            <a:endParaRPr kumimoji="0" lang="zh-CN" altLang="en-US" sz="3600" b="0" i="0" u="none" strike="noStrike" kern="1200" cap="none" spc="0" normalizeH="0" baseline="0" noProof="0" dirty="0">
              <a:ln>
                <a:noFill/>
              </a:ln>
              <a:gradFill>
                <a:gsLst>
                  <a:gs pos="0">
                    <a:srgbClr val="595959"/>
                  </a:gs>
                  <a:gs pos="100000">
                    <a:srgbClr val="333435"/>
                  </a:gs>
                </a:gsLst>
                <a:lin ang="8100000" scaled="1"/>
              </a:gradFill>
              <a:effectLst/>
              <a:uLnTx/>
              <a:uFillTx/>
              <a:latin typeface="Arial" panose="020B0604020202020204"/>
              <a:ea typeface="微软雅黑" panose="020B0503020204020204" charset="-122"/>
              <a:cs typeface="+mn-cs"/>
            </a:endParaRPr>
          </a:p>
        </p:txBody>
      </p:sp>
      <p:sp>
        <p:nvSpPr>
          <p:cNvPr id="11" name="文本框 10"/>
          <p:cNvSpPr txBox="1"/>
          <p:nvPr/>
        </p:nvSpPr>
        <p:spPr>
          <a:xfrm>
            <a:off x="5093335" y="1833880"/>
            <a:ext cx="1332230" cy="52197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2023</a:t>
            </a:r>
            <a:endParaRPr kumimoji="0" lang="en-US" altLang="zh-CN" sz="28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sp>
        <p:nvSpPr>
          <p:cNvPr id="12" name="文本框 11"/>
          <p:cNvSpPr txBox="1"/>
          <p:nvPr/>
        </p:nvSpPr>
        <p:spPr>
          <a:xfrm>
            <a:off x="4111624" y="4553478"/>
            <a:ext cx="3403602" cy="32893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上海熠朗信息科技有限公司</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2"/>
          <a:stretch>
            <a:fillRect/>
          </a:stretch>
        </p:blipFill>
        <p:spPr>
          <a:xfrm>
            <a:off x="10163810" y="327660"/>
            <a:ext cx="1680210"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4465857" cy="1159989"/>
            <a:chOff x="347913" y="224310"/>
            <a:chExt cx="4465857"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453" y="442643"/>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检索与分析范围：专利</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798955"/>
            <a:ext cx="11254740" cy="177673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可检索到105个国家、地区和组织（中国、美国、欧洲、日本等）的超1.4亿条专利数据，提供超7000万份全文数据，并通过相似专利、专利引用等信息建立超10亿项数据连接，内容涉及物理 、电学、化学冶金、建筑、机械工程、照明、加热、作业运输、纺织造纸和人类生活必需等各个领域。</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1658620" y="4070350"/>
            <a:ext cx="8851900" cy="1762125"/>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6523990" cy="1159989"/>
            <a:chOff x="347913" y="224310"/>
            <a:chExt cx="6523990"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218" y="442750"/>
              <a:ext cx="535368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检索与分析范围：科研素养平台</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46405" y="1861503"/>
            <a:ext cx="4580890" cy="349885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(1) 助力科研系列讲座视频和课件</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为了帮助学生进行毕业设计或学术论文写作，辅助科学研究人员持续进行课题研究，以及满足其科研基金申请等多种科研需求，寻知针对各种科研场景，提供助力科研的系列课程视频和课件，包括文献调研、文献汇报、科研选题、开题报告、文献综述、基金申请、论文写作、投稿选刊等。</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8" name="图片 47" descr="C:\Users\55464\Desktop\QQ截图20221114112716.pngQQ截图20221114112716"/>
          <p:cNvPicPr>
            <a:picLocks noChangeAspect="1"/>
          </p:cNvPicPr>
          <p:nvPr/>
        </p:nvPicPr>
        <p:blipFill>
          <a:blip r:embed="rId3"/>
          <a:srcRect/>
          <a:stretch>
            <a:fillRect/>
          </a:stretch>
        </p:blipFill>
        <p:spPr>
          <a:xfrm>
            <a:off x="5164455" y="2031048"/>
            <a:ext cx="6678295" cy="3159760"/>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6523990" cy="1159989"/>
            <a:chOff x="347913" y="224310"/>
            <a:chExt cx="6523990"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218" y="442750"/>
              <a:ext cx="535368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检索与分析范围：科研素养平台</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75615" y="2073275"/>
            <a:ext cx="4580890" cy="20408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(2) 科研工具和资源</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科研素养平台整理了科研和学习中常用的科研工具和学术资源，包括词义查词、核心期刊查询、投稿选刊系统、论文写作助手等，以及常用的主流期刊库信息，包括综合类的期刊全文库，学协会期刊全文库以及文摘索引库等。</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5056505" y="2073275"/>
            <a:ext cx="6678000" cy="3731958"/>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781036" y="1524000"/>
            <a:ext cx="3905528" cy="3870326"/>
          </a:xfrm>
          <a:prstGeom prst="rect">
            <a:avLst/>
          </a:prstGeom>
        </p:spPr>
      </p:pic>
      <p:sp>
        <p:nvSpPr>
          <p:cNvPr id="7" name="文本框 6"/>
          <p:cNvSpPr txBox="1"/>
          <p:nvPr/>
        </p:nvSpPr>
        <p:spPr>
          <a:xfrm>
            <a:off x="2954023" y="2583483"/>
            <a:ext cx="1115060" cy="110680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03</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pic>
        <p:nvPicPr>
          <p:cNvPr id="4" name="图片 3" descr="logo"/>
          <p:cNvPicPr>
            <a:picLocks noChangeAspect="1"/>
          </p:cNvPicPr>
          <p:nvPr/>
        </p:nvPicPr>
        <p:blipFill>
          <a:blip r:embed="rId2"/>
          <a:stretch>
            <a:fillRect/>
          </a:stretch>
        </p:blipFill>
        <p:spPr>
          <a:xfrm>
            <a:off x="10163810" y="327660"/>
            <a:ext cx="1680210" cy="560070"/>
          </a:xfrm>
          <a:prstGeom prst="rect">
            <a:avLst/>
          </a:prstGeom>
        </p:spPr>
      </p:pic>
      <p:grpSp>
        <p:nvGrpSpPr>
          <p:cNvPr id="5" name="组合 4"/>
          <p:cNvGrpSpPr/>
          <p:nvPr/>
        </p:nvGrpSpPr>
        <p:grpSpPr>
          <a:xfrm>
            <a:off x="5544353" y="2813524"/>
            <a:ext cx="4885993" cy="1566753"/>
            <a:chOff x="1456842" y="306332"/>
            <a:chExt cx="4885993" cy="1566753"/>
          </a:xfrm>
        </p:grpSpPr>
        <p:sp>
          <p:nvSpPr>
            <p:cNvPr id="6" name="文本框 5"/>
            <p:cNvSpPr txBox="1"/>
            <p:nvPr/>
          </p:nvSpPr>
          <p:spPr>
            <a:xfrm>
              <a:off x="1456842" y="306332"/>
              <a:ext cx="4653747" cy="64516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特色功能</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2" name="文本框 11"/>
            <p:cNvSpPr txBox="1"/>
            <p:nvPr/>
          </p:nvSpPr>
          <p:spPr>
            <a:xfrm>
              <a:off x="1456843" y="1006945"/>
              <a:ext cx="4885992" cy="866140"/>
            </a:xfrm>
            <a:prstGeom prst="rect">
              <a:avLst/>
            </a:prstGeom>
            <a:noFill/>
          </p:spPr>
          <p:txBody>
            <a:bodyPr wrap="square" rtlCol="0">
              <a:spAutoFit/>
              <a:scene3d>
                <a:camera prst="orthographicFront"/>
                <a:lightRig rig="threePt" dir="t"/>
              </a:scene3d>
              <a:sp3d contourW="12700"/>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以论文查论文</a:t>
              </a:r>
              <a:endPar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以论文查基金</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科研态势感知</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4963160" cy="1159989"/>
            <a:chOff x="347913" y="224310"/>
            <a:chExt cx="4963160"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特色功能：以论文查论文</a:t>
              </a:r>
              <a:endParaRPr lang="zh-CN" altLang="en-US" sz="2400" b="1" dirty="0">
                <a:solidFill>
                  <a:schemeClr val="tx1">
                    <a:lumMod val="85000"/>
                    <a:lumOff val="15000"/>
                  </a:schemeClr>
                </a:solidFill>
                <a:latin typeface="+mn-ea"/>
              </a:endParaRPr>
            </a:p>
          </p:txBody>
        </p:sp>
      </p:grpSp>
      <p:grpSp>
        <p:nvGrpSpPr>
          <p:cNvPr id="4" name="组合 3"/>
          <p:cNvGrpSpPr/>
          <p:nvPr/>
        </p:nvGrpSpPr>
        <p:grpSpPr>
          <a:xfrm>
            <a:off x="1270001" y="1951502"/>
            <a:ext cx="3435350" cy="3284537"/>
            <a:chOff x="1298576" y="2084852"/>
            <a:chExt cx="3435350" cy="3284537"/>
          </a:xfrm>
        </p:grpSpPr>
        <p:grpSp>
          <p:nvGrpSpPr>
            <p:cNvPr id="30" name="组合 29"/>
            <p:cNvGrpSpPr/>
            <p:nvPr/>
          </p:nvGrpSpPr>
          <p:grpSpPr>
            <a:xfrm>
              <a:off x="1298576" y="2084852"/>
              <a:ext cx="1090613" cy="3284537"/>
              <a:chOff x="973932" y="1563638"/>
              <a:chExt cx="817960" cy="2463403"/>
            </a:xfrm>
          </p:grpSpPr>
          <p:sp>
            <p:nvSpPr>
              <p:cNvPr id="39" name="任意多边形 19"/>
              <p:cNvSpPr>
                <a:spLocks noChangeArrowheads="1"/>
              </p:cNvSpPr>
              <p:nvPr/>
            </p:nvSpPr>
            <p:spPr bwMode="auto">
              <a:xfrm>
                <a:off x="973932" y="1563638"/>
                <a:ext cx="817960"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72BA"/>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40" name="TextBox 692"/>
              <p:cNvSpPr>
                <a:spLocks noChangeArrowheads="1"/>
              </p:cNvSpPr>
              <p:nvPr/>
            </p:nvSpPr>
            <p:spPr bwMode="auto">
              <a:xfrm>
                <a:off x="1103027"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01</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41" name="矩形 1"/>
              <p:cNvSpPr>
                <a:spLocks noChangeArrowheads="1"/>
              </p:cNvSpPr>
              <p:nvPr/>
            </p:nvSpPr>
            <p:spPr bwMode="auto">
              <a:xfrm>
                <a:off x="1024059"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原理</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nvGrpSpPr>
            <p:cNvPr id="31" name="组合 30"/>
            <p:cNvGrpSpPr/>
            <p:nvPr/>
          </p:nvGrpSpPr>
          <p:grpSpPr>
            <a:xfrm>
              <a:off x="2470151" y="2084852"/>
              <a:ext cx="1092200" cy="3284537"/>
              <a:chOff x="1852613" y="1563638"/>
              <a:chExt cx="819150" cy="2463403"/>
            </a:xfrm>
          </p:grpSpPr>
          <p:sp>
            <p:nvSpPr>
              <p:cNvPr id="36" name="任意多边形 20"/>
              <p:cNvSpPr>
                <a:spLocks noChangeArrowheads="1"/>
              </p:cNvSpPr>
              <p:nvPr/>
            </p:nvSpPr>
            <p:spPr bwMode="auto">
              <a:xfrm>
                <a:off x="1852613" y="1563638"/>
                <a:ext cx="819150"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9EB5"/>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7" name="TextBox 692"/>
              <p:cNvSpPr>
                <a:spLocks noChangeArrowheads="1"/>
              </p:cNvSpPr>
              <p:nvPr/>
            </p:nvSpPr>
            <p:spPr bwMode="auto">
              <a:xfrm>
                <a:off x="1970795"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02</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8" name="矩形 1"/>
              <p:cNvSpPr>
                <a:spLocks noChangeArrowheads="1"/>
              </p:cNvSpPr>
              <p:nvPr/>
            </p:nvSpPr>
            <p:spPr bwMode="auto">
              <a:xfrm>
                <a:off x="1891827"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用途</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nvGrpSpPr>
            <p:cNvPr id="32" name="组合 31"/>
            <p:cNvGrpSpPr/>
            <p:nvPr/>
          </p:nvGrpSpPr>
          <p:grpSpPr>
            <a:xfrm>
              <a:off x="3643314" y="2084852"/>
              <a:ext cx="1090612" cy="3284537"/>
              <a:chOff x="2732485" y="1563638"/>
              <a:chExt cx="817959" cy="2463403"/>
            </a:xfrm>
          </p:grpSpPr>
          <p:sp>
            <p:nvSpPr>
              <p:cNvPr id="33" name="任意多边形 21"/>
              <p:cNvSpPr>
                <a:spLocks noChangeArrowheads="1"/>
              </p:cNvSpPr>
              <p:nvPr/>
            </p:nvSpPr>
            <p:spPr bwMode="auto">
              <a:xfrm>
                <a:off x="2732485" y="1563638"/>
                <a:ext cx="817959"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C7AF"/>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4" name="TextBox 692"/>
              <p:cNvSpPr>
                <a:spLocks noChangeArrowheads="1"/>
              </p:cNvSpPr>
              <p:nvPr/>
            </p:nvSpPr>
            <p:spPr bwMode="auto">
              <a:xfrm>
                <a:off x="2855959"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03</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5" name="矩形 1"/>
              <p:cNvSpPr>
                <a:spLocks noChangeArrowheads="1"/>
              </p:cNvSpPr>
              <p:nvPr/>
            </p:nvSpPr>
            <p:spPr bwMode="auto">
              <a:xfrm>
                <a:off x="2776991"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意义</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2" name="组合 41"/>
          <p:cNvGrpSpPr/>
          <p:nvPr/>
        </p:nvGrpSpPr>
        <p:grpSpPr>
          <a:xfrm>
            <a:off x="5530109" y="1553538"/>
            <a:ext cx="5725442" cy="4590916"/>
            <a:chOff x="5760705" y="1686888"/>
            <a:chExt cx="5725442" cy="4590916"/>
          </a:xfrm>
        </p:grpSpPr>
        <p:grpSp>
          <p:nvGrpSpPr>
            <p:cNvPr id="43" name="PA_组合 4"/>
            <p:cNvGrpSpPr/>
            <p:nvPr>
              <p:custDataLst>
                <p:tags r:id="rId2"/>
              </p:custDataLst>
            </p:nvPr>
          </p:nvGrpSpPr>
          <p:grpSpPr>
            <a:xfrm>
              <a:off x="5760705" y="1686888"/>
              <a:ext cx="5725442" cy="1017060"/>
              <a:chOff x="4573191" y="1806587"/>
              <a:chExt cx="4294082" cy="762795"/>
            </a:xfrm>
          </p:grpSpPr>
          <p:sp>
            <p:nvSpPr>
              <p:cNvPr id="50" name="椭圆 2"/>
              <p:cNvSpPr>
                <a:spLocks noChangeAspect="1" noChangeArrowheads="1"/>
              </p:cNvSpPr>
              <p:nvPr/>
            </p:nvSpPr>
            <p:spPr bwMode="auto">
              <a:xfrm>
                <a:off x="4573191" y="1914871"/>
                <a:ext cx="336947" cy="338138"/>
              </a:xfrm>
              <a:prstGeom prst="ellipse">
                <a:avLst/>
              </a:prstGeom>
              <a:solidFill>
                <a:srgbClr val="0072BA"/>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1</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51" name="文本框 6"/>
              <p:cNvSpPr>
                <a:spLocks noChangeArrowheads="1"/>
              </p:cNvSpPr>
              <p:nvPr/>
            </p:nvSpPr>
            <p:spPr bwMode="auto">
              <a:xfrm>
                <a:off x="4976186" y="1806587"/>
                <a:ext cx="3891087" cy="76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原理</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文献之间的引用关系、共现关系、耦合关系</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nvGrpSpPr>
            <p:cNvPr id="44" name="PA_组合 4"/>
            <p:cNvGrpSpPr/>
            <p:nvPr>
              <p:custDataLst>
                <p:tags r:id="rId3"/>
              </p:custDataLst>
            </p:nvPr>
          </p:nvGrpSpPr>
          <p:grpSpPr>
            <a:xfrm>
              <a:off x="5760705" y="3082551"/>
              <a:ext cx="5725442" cy="1017060"/>
              <a:chOff x="4573191" y="1806587"/>
              <a:chExt cx="4294082" cy="762795"/>
            </a:xfrm>
          </p:grpSpPr>
          <p:sp>
            <p:nvSpPr>
              <p:cNvPr id="48" name="椭圆 2"/>
              <p:cNvSpPr>
                <a:spLocks noChangeAspect="1" noChangeArrowheads="1"/>
              </p:cNvSpPr>
              <p:nvPr/>
            </p:nvSpPr>
            <p:spPr bwMode="auto">
              <a:xfrm>
                <a:off x="4573191" y="1914871"/>
                <a:ext cx="336947" cy="338138"/>
              </a:xfrm>
              <a:prstGeom prst="ellipse">
                <a:avLst/>
              </a:prstGeom>
              <a:solidFill>
                <a:srgbClr val="009EB5"/>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2</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49" name="文本框 6"/>
              <p:cNvSpPr>
                <a:spLocks noChangeArrowheads="1"/>
              </p:cNvSpPr>
              <p:nvPr/>
            </p:nvSpPr>
            <p:spPr bwMode="auto">
              <a:xfrm>
                <a:off x="4976186" y="1806587"/>
                <a:ext cx="3891087" cy="76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用途</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找到与源文献相关的重要文献和前沿文献。</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nvGrpSpPr>
            <p:cNvPr id="45" name="PA_组合 4"/>
            <p:cNvGrpSpPr/>
            <p:nvPr>
              <p:custDataLst>
                <p:tags r:id="rId4"/>
              </p:custDataLst>
            </p:nvPr>
          </p:nvGrpSpPr>
          <p:grpSpPr>
            <a:xfrm>
              <a:off x="5760705" y="4478214"/>
              <a:ext cx="5725442" cy="1799590"/>
              <a:chOff x="4573191" y="1806587"/>
              <a:chExt cx="4294082" cy="1349694"/>
            </a:xfrm>
          </p:grpSpPr>
          <p:sp>
            <p:nvSpPr>
              <p:cNvPr id="46" name="椭圆 2"/>
              <p:cNvSpPr>
                <a:spLocks noChangeAspect="1" noChangeArrowheads="1"/>
              </p:cNvSpPr>
              <p:nvPr/>
            </p:nvSpPr>
            <p:spPr bwMode="auto">
              <a:xfrm>
                <a:off x="4573191" y="1914871"/>
                <a:ext cx="336947" cy="338138"/>
              </a:xfrm>
              <a:prstGeom prst="ellipse">
                <a:avLst/>
              </a:prstGeom>
              <a:solidFill>
                <a:srgbClr val="00C7AF"/>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3</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47" name="文本框 6"/>
              <p:cNvSpPr>
                <a:spLocks noChangeArrowheads="1"/>
              </p:cNvSpPr>
              <p:nvPr/>
            </p:nvSpPr>
            <p:spPr bwMode="auto">
              <a:xfrm>
                <a:off x="4976186" y="1806587"/>
                <a:ext cx="3891087" cy="134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意义</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帮助用户快速定位该课题的重要文献，发现研究基础、研究热点、研究前沿等，为科研选题、文献综述等提供更为全面的研究背景。</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22350" y="1445260"/>
            <a:ext cx="10147935" cy="3111500"/>
          </a:xfrm>
          <a:prstGeom prst="rect">
            <a:avLst/>
          </a:prstGeom>
          <a:ln w="28575" cmpd="sng">
            <a:solidFill>
              <a:schemeClr val="accent1">
                <a:shade val="50000"/>
              </a:schemeClr>
            </a:solidFill>
            <a:prstDash val="lgDashDot"/>
          </a:ln>
        </p:spPr>
      </p:pic>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2"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特色功能：以论文查论文</a:t>
              </a:r>
              <a:endParaRPr lang="zh-CN" altLang="en-US" sz="2400" b="1" dirty="0">
                <a:solidFill>
                  <a:schemeClr val="tx1">
                    <a:lumMod val="85000"/>
                    <a:lumOff val="15000"/>
                  </a:schemeClr>
                </a:solidFill>
                <a:latin typeface="+mn-ea"/>
              </a:endParaRPr>
            </a:p>
          </p:txBody>
        </p:sp>
      </p:grpSp>
      <p:sp>
        <p:nvSpPr>
          <p:cNvPr id="11" name="Title 6"/>
          <p:cNvSpPr txBox="1"/>
          <p:nvPr>
            <p:custDataLst>
              <p:tags r:id="rId3"/>
            </p:custDataLst>
          </p:nvPr>
        </p:nvSpPr>
        <p:spPr>
          <a:xfrm>
            <a:off x="540385" y="4728845"/>
            <a:ext cx="11069955" cy="20408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indent="-342900" algn="l" fontAlgn="auto">
              <a:lnSpc>
                <a:spcPct val="120000"/>
              </a:lnSpc>
              <a:spcAft>
                <a:spcPts val="800"/>
              </a:spcAft>
              <a:buFont typeface="Arial" panose="020B0604020202020204" pitchFamily="34" charset="0"/>
              <a:buChar char="•"/>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相关论文</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寻知通过分析文献之间的引用关系、共现关系、耦合关系，从一篇具体的论文出发，挖掘出更多与该论文相关的重要文献和前沿文献，并可视化呈现这些文献之间的引用关系，帮助用户快速定位该课题的重要文献，发现研究基础、研究热点、研究前沿，为科研选题、文献综述等提供更为全面的研究背景。</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4"/>
          <a:stretch>
            <a:fillRect/>
          </a:stretch>
        </p:blipFill>
        <p:spPr>
          <a:xfrm>
            <a:off x="2606854" y="3924867"/>
            <a:ext cx="1078454" cy="254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特色功能：以论文查论文</a:t>
              </a:r>
              <a:endParaRPr lang="zh-CN" altLang="en-US" sz="2400" b="1" dirty="0">
                <a:solidFill>
                  <a:schemeClr val="tx1">
                    <a:lumMod val="85000"/>
                    <a:lumOff val="15000"/>
                  </a:schemeClr>
                </a:solidFill>
                <a:latin typeface="+mn-ea"/>
              </a:endParaRPr>
            </a:p>
          </p:txBody>
        </p:sp>
      </p:grpSp>
      <p:pic>
        <p:nvPicPr>
          <p:cNvPr id="12" name="图片 1"/>
          <p:cNvPicPr>
            <a:picLocks noChangeAspect="1"/>
          </p:cNvPicPr>
          <p:nvPr/>
        </p:nvPicPr>
        <p:blipFill>
          <a:blip r:embed="rId2"/>
          <a:stretch>
            <a:fillRect/>
          </a:stretch>
        </p:blipFill>
        <p:spPr>
          <a:xfrm>
            <a:off x="652780" y="1355090"/>
            <a:ext cx="10886440" cy="5396230"/>
          </a:xfrm>
          <a:prstGeom prst="rect">
            <a:avLst/>
          </a:prstGeom>
          <a:noFill/>
          <a:ln w="28575" cmpd="thickThin">
            <a:solidFill>
              <a:schemeClr val="accent1">
                <a:shade val="50000"/>
              </a:schemeClr>
            </a:solidFill>
            <a:prstDash val="lgDashDotDot"/>
          </a:ln>
        </p:spPr>
      </p:pic>
      <p:sp>
        <p:nvSpPr>
          <p:cNvPr id="13" name="椭圆 12"/>
          <p:cNvSpPr/>
          <p:nvPr/>
        </p:nvSpPr>
        <p:spPr>
          <a:xfrm>
            <a:off x="6954520" y="3862070"/>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440805" y="2924175"/>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406890" y="3081020"/>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574280" y="5257800"/>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8087995" y="1879600"/>
            <a:ext cx="2315210" cy="737235"/>
          </a:xfrm>
          <a:prstGeom prst="roundRect">
            <a:avLst/>
          </a:prstGeom>
          <a:ln w="28575">
            <a:solidFill>
              <a:srgbClr val="F2667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微软雅黑" panose="020B0503020204020204" charset="-122"/>
                <a:ea typeface="微软雅黑" panose="020B0503020204020204" charset="-122"/>
              </a:rPr>
              <a:t>可重点关注图中的高被引文献</a:t>
            </a:r>
            <a:endParaRPr lang="zh-CN" altLang="en-US">
              <a:latin typeface="微软雅黑" panose="020B0503020204020204" charset="-122"/>
              <a:ea typeface="微软雅黑" panose="020B0503020204020204" charset="-122"/>
            </a:endParaRPr>
          </a:p>
        </p:txBody>
      </p:sp>
      <p:cxnSp>
        <p:nvCxnSpPr>
          <p:cNvPr id="19" name="直接箭头连接符 18"/>
          <p:cNvCxnSpPr>
            <a:stCxn id="16" idx="0"/>
            <a:endCxn id="18" idx="2"/>
          </p:cNvCxnSpPr>
          <p:nvPr/>
        </p:nvCxnSpPr>
        <p:spPr>
          <a:xfrm flipV="1">
            <a:off x="7831455" y="2616835"/>
            <a:ext cx="1414145" cy="264096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7"/>
            <a:endCxn id="18" idx="2"/>
          </p:cNvCxnSpPr>
          <p:nvPr/>
        </p:nvCxnSpPr>
        <p:spPr>
          <a:xfrm flipV="1">
            <a:off x="7393305" y="2616835"/>
            <a:ext cx="1852295" cy="1338580"/>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4" idx="7"/>
            <a:endCxn id="18" idx="2"/>
          </p:cNvCxnSpPr>
          <p:nvPr/>
        </p:nvCxnSpPr>
        <p:spPr>
          <a:xfrm flipV="1">
            <a:off x="6879590" y="2616835"/>
            <a:ext cx="2366010" cy="40068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5" idx="1"/>
          </p:cNvCxnSpPr>
          <p:nvPr/>
        </p:nvCxnSpPr>
        <p:spPr>
          <a:xfrm flipH="1" flipV="1">
            <a:off x="9229090" y="2642870"/>
            <a:ext cx="252730" cy="53149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p:tgtEl>
                                          <p:spTgt spid="13"/>
                                        </p:tgtEl>
                                        <p:attrNameLst>
                                          <p:attrName>ppt_x</p:attrName>
                                        </p:attrNameLst>
                                      </p:cBhvr>
                                      <p:tavLst>
                                        <p:tav tm="0">
                                          <p:val>
                                            <p:strVal val="#ppt_x-#ppt_w*1.125000"/>
                                          </p:val>
                                        </p:tav>
                                        <p:tav tm="100000">
                                          <p:val>
                                            <p:strVal val="#ppt_x"/>
                                          </p:val>
                                        </p:tav>
                                      </p:tavLst>
                                    </p:anim>
                                    <p:animEffect transition="in" filter="wipe(right)">
                                      <p:cBhvr>
                                        <p:cTn id="15" dur="500"/>
                                        <p:tgtEl>
                                          <p:spTgt spid="1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right)">
                                      <p:cBhvr>
                                        <p:cTn id="27" dur="500"/>
                                        <p:tgtEl>
                                          <p:spTgt spid="16"/>
                                        </p:tgtEl>
                                      </p:cBhvr>
                                    </p:animEffect>
                                  </p:childTnLst>
                                </p:cTn>
                              </p:par>
                            </p:childTnLst>
                          </p:cTn>
                        </p:par>
                        <p:par>
                          <p:cTn id="28" fill="hold">
                            <p:stCondLst>
                              <p:cond delay="500"/>
                            </p:stCondLst>
                            <p:childTnLst>
                              <p:par>
                                <p:cTn id="29" presetID="1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up)">
                                      <p:cBhvr>
                                        <p:cTn id="38" dur="500"/>
                                        <p:tgtEl>
                                          <p:spTgt spid="19"/>
                                        </p:tgtEl>
                                      </p:cBhvr>
                                    </p:animEffect>
                                  </p:childTnLst>
                                </p:cTn>
                              </p:par>
                              <p:par>
                                <p:cTn id="39" presetID="1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ppt_y</p:attrName>
                                        </p:attrNameLst>
                                      </p:cBhvr>
                                      <p:tavLst>
                                        <p:tav tm="0">
                                          <p:val>
                                            <p:strVal val="#ppt_y+#ppt_h*1.125000"/>
                                          </p:val>
                                        </p:tav>
                                        <p:tav tm="100000">
                                          <p:val>
                                            <p:strVal val="#ppt_y"/>
                                          </p:val>
                                        </p:tav>
                                      </p:tavLst>
                                    </p:anim>
                                    <p:animEffect transition="in" filter="wipe(up)">
                                      <p:cBhvr>
                                        <p:cTn id="42" dur="500"/>
                                        <p:tgtEl>
                                          <p:spTgt spid="21"/>
                                        </p:tgtEl>
                                      </p:cBhvr>
                                    </p:animEffect>
                                  </p:childTnLst>
                                </p:cTn>
                              </p:par>
                              <p:par>
                                <p:cTn id="43" presetID="1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ppt_y</p:attrName>
                                        </p:attrNameLst>
                                      </p:cBhvr>
                                      <p:tavLst>
                                        <p:tav tm="0">
                                          <p:val>
                                            <p:strVal val="#ppt_y+#ppt_h*1.125000"/>
                                          </p:val>
                                        </p:tav>
                                        <p:tav tm="100000">
                                          <p:val>
                                            <p:strVal val="#ppt_y"/>
                                          </p:val>
                                        </p:tav>
                                      </p:tavLst>
                                    </p:anim>
                                    <p:animEffect transition="in" filter="wipe(up)">
                                      <p:cBhvr>
                                        <p:cTn id="46" dur="500"/>
                                        <p:tgtEl>
                                          <p:spTgt spid="23"/>
                                        </p:tgtEl>
                                      </p:cBhvr>
                                    </p:animEffect>
                                  </p:childTnLst>
                                </p:cTn>
                              </p:par>
                              <p:par>
                                <p:cTn id="47" presetID="1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ppt_y</p:attrName>
                                        </p:attrNameLst>
                                      </p:cBhvr>
                                      <p:tavLst>
                                        <p:tav tm="0">
                                          <p:val>
                                            <p:strVal val="#ppt_y+#ppt_h*1.125000"/>
                                          </p:val>
                                        </p:tav>
                                        <p:tav tm="100000">
                                          <p:val>
                                            <p:strVal val="#ppt_y"/>
                                          </p:val>
                                        </p:tav>
                                      </p:tavLst>
                                    </p:anim>
                                    <p:animEffect transition="in" filter="wipe(up)">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endParaRPr lang="zh-CN" altLang="en-US" sz="2400" b="1" dirty="0">
                <a:solidFill>
                  <a:schemeClr val="tx1">
                    <a:lumMod val="85000"/>
                    <a:lumOff val="15000"/>
                  </a:schemeClr>
                </a:solidFill>
                <a:latin typeface="+mn-ea"/>
              </a:endParaRPr>
            </a:p>
          </p:txBody>
        </p:sp>
      </p:grpSp>
      <p:grpSp>
        <p:nvGrpSpPr>
          <p:cNvPr id="2" name="组合 1"/>
          <p:cNvGrpSpPr/>
          <p:nvPr/>
        </p:nvGrpSpPr>
        <p:grpSpPr>
          <a:xfrm>
            <a:off x="1270001" y="1951502"/>
            <a:ext cx="3435350" cy="3284537"/>
            <a:chOff x="1298576" y="2084852"/>
            <a:chExt cx="3435350" cy="3284537"/>
          </a:xfrm>
        </p:grpSpPr>
        <p:grpSp>
          <p:nvGrpSpPr>
            <p:cNvPr id="30" name="组合 29"/>
            <p:cNvGrpSpPr/>
            <p:nvPr/>
          </p:nvGrpSpPr>
          <p:grpSpPr>
            <a:xfrm>
              <a:off x="1298576" y="2084852"/>
              <a:ext cx="1090613" cy="3284537"/>
              <a:chOff x="973932" y="1563638"/>
              <a:chExt cx="817960" cy="2463403"/>
            </a:xfrm>
          </p:grpSpPr>
          <p:sp>
            <p:nvSpPr>
              <p:cNvPr id="39" name="任意多边形 19"/>
              <p:cNvSpPr>
                <a:spLocks noChangeArrowheads="1"/>
              </p:cNvSpPr>
              <p:nvPr/>
            </p:nvSpPr>
            <p:spPr bwMode="auto">
              <a:xfrm>
                <a:off x="973932" y="1563638"/>
                <a:ext cx="817960"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72BA"/>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40" name="TextBox 692"/>
              <p:cNvSpPr>
                <a:spLocks noChangeArrowheads="1"/>
              </p:cNvSpPr>
              <p:nvPr/>
            </p:nvSpPr>
            <p:spPr bwMode="auto">
              <a:xfrm>
                <a:off x="1103027"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01</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41" name="矩形 1"/>
              <p:cNvSpPr>
                <a:spLocks noChangeArrowheads="1"/>
              </p:cNvSpPr>
              <p:nvPr/>
            </p:nvSpPr>
            <p:spPr bwMode="auto">
              <a:xfrm>
                <a:off x="1024059"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原理</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nvGrpSpPr>
            <p:cNvPr id="31" name="组合 30"/>
            <p:cNvGrpSpPr/>
            <p:nvPr/>
          </p:nvGrpSpPr>
          <p:grpSpPr>
            <a:xfrm>
              <a:off x="2470151" y="2084852"/>
              <a:ext cx="1092200" cy="3284537"/>
              <a:chOff x="1852613" y="1563638"/>
              <a:chExt cx="819150" cy="2463403"/>
            </a:xfrm>
          </p:grpSpPr>
          <p:sp>
            <p:nvSpPr>
              <p:cNvPr id="36" name="任意多边形 20"/>
              <p:cNvSpPr>
                <a:spLocks noChangeArrowheads="1"/>
              </p:cNvSpPr>
              <p:nvPr/>
            </p:nvSpPr>
            <p:spPr bwMode="auto">
              <a:xfrm>
                <a:off x="1852613" y="1563638"/>
                <a:ext cx="819150"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9EB5"/>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7" name="TextBox 692"/>
              <p:cNvSpPr>
                <a:spLocks noChangeArrowheads="1"/>
              </p:cNvSpPr>
              <p:nvPr/>
            </p:nvSpPr>
            <p:spPr bwMode="auto">
              <a:xfrm>
                <a:off x="1970795"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02</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8" name="矩形 1"/>
              <p:cNvSpPr>
                <a:spLocks noChangeArrowheads="1"/>
              </p:cNvSpPr>
              <p:nvPr/>
            </p:nvSpPr>
            <p:spPr bwMode="auto">
              <a:xfrm>
                <a:off x="1891827"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用途</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nvGrpSpPr>
            <p:cNvPr id="32" name="组合 31"/>
            <p:cNvGrpSpPr/>
            <p:nvPr/>
          </p:nvGrpSpPr>
          <p:grpSpPr>
            <a:xfrm>
              <a:off x="3643314" y="2084852"/>
              <a:ext cx="1090612" cy="3284537"/>
              <a:chOff x="2732485" y="1563638"/>
              <a:chExt cx="817959" cy="2463403"/>
            </a:xfrm>
          </p:grpSpPr>
          <p:sp>
            <p:nvSpPr>
              <p:cNvPr id="33" name="任意多边形 21"/>
              <p:cNvSpPr>
                <a:spLocks noChangeArrowheads="1"/>
              </p:cNvSpPr>
              <p:nvPr/>
            </p:nvSpPr>
            <p:spPr bwMode="auto">
              <a:xfrm>
                <a:off x="2732485" y="1563638"/>
                <a:ext cx="817959" cy="2463403"/>
              </a:xfrm>
              <a:custGeom>
                <a:avLst/>
                <a:gdLst>
                  <a:gd name="T0" fmla="*/ 0 w 10000"/>
                  <a:gd name="T1" fmla="*/ 0 h 10000"/>
                  <a:gd name="T2" fmla="*/ 10000 w 10000"/>
                  <a:gd name="T3" fmla="*/ 0 h 10000"/>
                  <a:gd name="T4" fmla="*/ 8000 w 10000"/>
                  <a:gd name="T5" fmla="*/ 10000 h 10000"/>
                  <a:gd name="T6" fmla="*/ 2000 w 10000"/>
                  <a:gd name="T7" fmla="*/ 1000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0" y="0"/>
                    </a:lnTo>
                    <a:lnTo>
                      <a:pt x="10000" y="2000"/>
                    </a:lnTo>
                    <a:lnTo>
                      <a:pt x="10000" y="8000"/>
                    </a:lnTo>
                    <a:lnTo>
                      <a:pt x="0" y="10000"/>
                    </a:lnTo>
                    <a:close/>
                  </a:path>
                </a:pathLst>
              </a:custGeom>
              <a:solidFill>
                <a:srgbClr val="00C7AF"/>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cs typeface="+mn-ea"/>
                  <a:sym typeface="+mn-lt"/>
                </a:endParaRPr>
              </a:p>
            </p:txBody>
          </p:sp>
          <p:sp>
            <p:nvSpPr>
              <p:cNvPr id="34" name="TextBox 692"/>
              <p:cNvSpPr>
                <a:spLocks noChangeArrowheads="1"/>
              </p:cNvSpPr>
              <p:nvPr/>
            </p:nvSpPr>
            <p:spPr bwMode="auto">
              <a:xfrm>
                <a:off x="2855959" y="2160080"/>
                <a:ext cx="513602" cy="4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rgbClr val="FFFFFF"/>
                    </a:solidFill>
                    <a:effectLst/>
                    <a:uLnTx/>
                    <a:uFillTx/>
                    <a:latin typeface="+mn-lt"/>
                    <a:ea typeface="+mn-ea"/>
                    <a:cs typeface="+mn-ea"/>
                    <a:sym typeface="+mn-lt"/>
                  </a:rPr>
                  <a:t>03</a:t>
                </a:r>
                <a:endParaRPr kumimoji="0" lang="zh-CN" altLang="en-US" sz="3335" b="0"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35" name="矩形 1"/>
              <p:cNvSpPr>
                <a:spLocks noChangeArrowheads="1"/>
              </p:cNvSpPr>
              <p:nvPr/>
            </p:nvSpPr>
            <p:spPr bwMode="auto">
              <a:xfrm>
                <a:off x="2776991" y="2655952"/>
                <a:ext cx="73639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0" cap="none" spc="0" normalizeH="0" baseline="0" noProof="0" dirty="0">
                    <a:ln>
                      <a:noFill/>
                    </a:ln>
                    <a:solidFill>
                      <a:srgbClr val="FFFFFF"/>
                    </a:solidFill>
                    <a:effectLst/>
                    <a:uLnTx/>
                    <a:uFillTx/>
                    <a:latin typeface="+mn-lt"/>
                    <a:ea typeface="+mn-ea"/>
                    <a:cs typeface="+mn-ea"/>
                    <a:sym typeface="+mn-lt"/>
                  </a:rPr>
                  <a:t>意义</a:t>
                </a:r>
                <a:endParaRPr kumimoji="0" lang="zh-CN" sz="20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2" name="组合 41"/>
          <p:cNvGrpSpPr/>
          <p:nvPr/>
        </p:nvGrpSpPr>
        <p:grpSpPr>
          <a:xfrm>
            <a:off x="5530109" y="1553538"/>
            <a:ext cx="5725442" cy="4174991"/>
            <a:chOff x="5760705" y="1686888"/>
            <a:chExt cx="5725442" cy="4174991"/>
          </a:xfrm>
        </p:grpSpPr>
        <p:grpSp>
          <p:nvGrpSpPr>
            <p:cNvPr id="43" name="PA_组合 4"/>
            <p:cNvGrpSpPr/>
            <p:nvPr>
              <p:custDataLst>
                <p:tags r:id="rId2"/>
              </p:custDataLst>
            </p:nvPr>
          </p:nvGrpSpPr>
          <p:grpSpPr>
            <a:xfrm>
              <a:off x="5760705" y="1686888"/>
              <a:ext cx="5725442" cy="1017064"/>
              <a:chOff x="4573191" y="1806587"/>
              <a:chExt cx="4294082" cy="762798"/>
            </a:xfrm>
          </p:grpSpPr>
          <p:sp>
            <p:nvSpPr>
              <p:cNvPr id="50" name="椭圆 2"/>
              <p:cNvSpPr>
                <a:spLocks noChangeAspect="1" noChangeArrowheads="1"/>
              </p:cNvSpPr>
              <p:nvPr/>
            </p:nvSpPr>
            <p:spPr bwMode="auto">
              <a:xfrm>
                <a:off x="4573191" y="1914871"/>
                <a:ext cx="336947" cy="338138"/>
              </a:xfrm>
              <a:prstGeom prst="ellipse">
                <a:avLst/>
              </a:prstGeom>
              <a:solidFill>
                <a:srgbClr val="0072BA"/>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1</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51" name="文本框 6"/>
              <p:cNvSpPr>
                <a:spLocks noChangeArrowheads="1"/>
              </p:cNvSpPr>
              <p:nvPr/>
            </p:nvSpPr>
            <p:spPr bwMode="auto">
              <a:xfrm>
                <a:off x="4976186" y="1806587"/>
                <a:ext cx="3891087" cy="76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原理</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项目-成果的隶属关系 + 文献之间的引用关系</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nvGrpSpPr>
            <p:cNvPr id="44" name="PA_组合 4"/>
            <p:cNvGrpSpPr/>
            <p:nvPr>
              <p:custDataLst>
                <p:tags r:id="rId3"/>
              </p:custDataLst>
            </p:nvPr>
          </p:nvGrpSpPr>
          <p:grpSpPr>
            <a:xfrm>
              <a:off x="5760705" y="3082551"/>
              <a:ext cx="5725442" cy="1017063"/>
              <a:chOff x="4573191" y="1806587"/>
              <a:chExt cx="4294082" cy="762798"/>
            </a:xfrm>
          </p:grpSpPr>
          <p:sp>
            <p:nvSpPr>
              <p:cNvPr id="48" name="椭圆 2"/>
              <p:cNvSpPr>
                <a:spLocks noChangeAspect="1" noChangeArrowheads="1"/>
              </p:cNvSpPr>
              <p:nvPr/>
            </p:nvSpPr>
            <p:spPr bwMode="auto">
              <a:xfrm>
                <a:off x="4573191" y="1914871"/>
                <a:ext cx="336947" cy="338138"/>
              </a:xfrm>
              <a:prstGeom prst="ellipse">
                <a:avLst/>
              </a:prstGeom>
              <a:solidFill>
                <a:srgbClr val="009EB5"/>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2</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49" name="文本框 6"/>
              <p:cNvSpPr>
                <a:spLocks noChangeArrowheads="1"/>
              </p:cNvSpPr>
              <p:nvPr/>
            </p:nvSpPr>
            <p:spPr bwMode="auto">
              <a:xfrm>
                <a:off x="4976186" y="1806587"/>
                <a:ext cx="3891087" cy="76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用途</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找到与源文献相关的科研项目</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nvGrpSpPr>
            <p:cNvPr id="45" name="PA_组合 4"/>
            <p:cNvGrpSpPr/>
            <p:nvPr>
              <p:custDataLst>
                <p:tags r:id="rId4"/>
              </p:custDataLst>
            </p:nvPr>
          </p:nvGrpSpPr>
          <p:grpSpPr>
            <a:xfrm>
              <a:off x="5760705" y="4478214"/>
              <a:ext cx="5725442" cy="1383665"/>
              <a:chOff x="4573191" y="1806587"/>
              <a:chExt cx="4294082" cy="1037750"/>
            </a:xfrm>
          </p:grpSpPr>
          <p:sp>
            <p:nvSpPr>
              <p:cNvPr id="46" name="椭圆 2"/>
              <p:cNvSpPr>
                <a:spLocks noChangeAspect="1" noChangeArrowheads="1"/>
              </p:cNvSpPr>
              <p:nvPr/>
            </p:nvSpPr>
            <p:spPr bwMode="auto">
              <a:xfrm>
                <a:off x="4573191" y="1914871"/>
                <a:ext cx="336947" cy="338138"/>
              </a:xfrm>
              <a:prstGeom prst="ellipse">
                <a:avLst/>
              </a:prstGeom>
              <a:solidFill>
                <a:srgbClr val="00C7AF"/>
              </a:solidFill>
              <a:ln w="12700" cap="flat" cmpd="sng" algn="ctr">
                <a:gradFill>
                  <a:gsLst>
                    <a:gs pos="89000">
                      <a:srgbClr val="D5D5D5"/>
                    </a:gs>
                    <a:gs pos="0">
                      <a:srgbClr val="F8F8F8"/>
                    </a:gs>
                  </a:gsLst>
                  <a:lin ang="7200000" scaled="0"/>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cs typeface="+mn-ea"/>
                    <a:sym typeface="+mn-lt"/>
                  </a:rPr>
                  <a:t>3</a:t>
                </a:r>
                <a:endParaRPr kumimoji="0" lang="en-US" sz="2400" b="0" i="0" u="none" strike="noStrike" kern="0" cap="none" spc="0" normalizeH="0" baseline="0" noProof="0" dirty="0">
                  <a:ln>
                    <a:noFill/>
                  </a:ln>
                  <a:solidFill>
                    <a:prstClr val="white"/>
                  </a:solidFill>
                  <a:effectLst/>
                  <a:uLnTx/>
                  <a:uFillTx/>
                  <a:cs typeface="+mn-ea"/>
                  <a:sym typeface="+mn-lt"/>
                </a:endParaRPr>
              </a:p>
            </p:txBody>
          </p:sp>
          <p:sp>
            <p:nvSpPr>
              <p:cNvPr id="47" name="文本框 6"/>
              <p:cNvSpPr>
                <a:spLocks noChangeArrowheads="1"/>
              </p:cNvSpPr>
              <p:nvPr/>
            </p:nvSpPr>
            <p:spPr bwMode="auto">
              <a:xfrm>
                <a:off x="4976186" y="1806587"/>
                <a:ext cx="3891087" cy="103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1" fontAlgn="auto" latinLnBrk="0" hangingPunct="0">
                  <a:lnSpc>
                    <a:spcPct val="150000"/>
                  </a:lnSpc>
                  <a:spcBef>
                    <a:spcPts val="0"/>
                  </a:spcBef>
                  <a:spcAft>
                    <a:spcPts val="0"/>
                  </a:spcAft>
                  <a:buClr>
                    <a:srgbClr val="404040"/>
                  </a:buClr>
                  <a:buSzTx/>
                  <a:buFont typeface="Wingdings" panose="05000000000000000000" pitchFamily="2" charset="2"/>
                  <a:buChar char="Ø"/>
                  <a:defRPr/>
                </a:pPr>
                <a:r>
                  <a:rPr kumimoji="0" lang="zh-CN" altLang="en-US" sz="2000" b="1" i="0" u="none" strike="noStrike" kern="0" cap="none" spc="0" normalizeH="0" baseline="0" noProof="0" dirty="0">
                    <a:ln>
                      <a:noFill/>
                    </a:ln>
                    <a:solidFill>
                      <a:prstClr val="black">
                        <a:lumMod val="65000"/>
                        <a:lumOff val="35000"/>
                      </a:prstClr>
                    </a:solidFill>
                    <a:effectLst/>
                    <a:uLnTx/>
                    <a:uFillTx/>
                    <a:cs typeface="+mn-ea"/>
                    <a:sym typeface="+mn-lt"/>
                  </a:rPr>
                  <a:t>意义</a:t>
                </a:r>
                <a:endParaRPr kumimoji="0" lang="en-US" altLang="zh-CN" sz="2000" b="1"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rPr>
                  <a:t>通过一篇论文找到的相关项目更相关，了解这些基金项目，有助于自己申请书的撰写</a:t>
                </a:r>
                <a:endParaRPr kumimoji="0" lang="zh-CN" altLang="en-US"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8540750" cy="1159989"/>
            <a:chOff x="347913" y="224310"/>
            <a:chExt cx="854075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737044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r>
                <a:rPr lang="en-US" altLang="zh-CN" sz="2400" b="1" dirty="0">
                  <a:solidFill>
                    <a:schemeClr val="tx1">
                      <a:lumMod val="85000"/>
                      <a:lumOff val="15000"/>
                    </a:schemeClr>
                  </a:solidFill>
                  <a:latin typeface="+mn-ea"/>
                </a:rPr>
                <a:t> —— </a:t>
              </a:r>
              <a:r>
                <a:rPr lang="zh-CN" altLang="en-US" sz="2400" b="1" dirty="0">
                  <a:solidFill>
                    <a:schemeClr val="tx1">
                      <a:lumMod val="85000"/>
                      <a:lumOff val="15000"/>
                    </a:schemeClr>
                  </a:solidFill>
                  <a:latin typeface="+mn-ea"/>
                </a:rPr>
                <a:t>基本原理示意图</a:t>
              </a:r>
              <a:r>
                <a:rPr lang="en-US" altLang="zh-CN" sz="2400" b="1" dirty="0">
                  <a:solidFill>
                    <a:schemeClr val="tx1">
                      <a:lumMod val="85000"/>
                      <a:lumOff val="15000"/>
                    </a:schemeClr>
                  </a:solidFill>
                  <a:latin typeface="+mn-ea"/>
                </a:rPr>
                <a:t> </a:t>
              </a:r>
              <a:endParaRPr lang="zh-CN" altLang="en-US" sz="2400" b="1" dirty="0">
                <a:solidFill>
                  <a:schemeClr val="tx1">
                    <a:lumMod val="85000"/>
                    <a:lumOff val="15000"/>
                  </a:schemeClr>
                </a:solidFill>
                <a:latin typeface="+mn-ea"/>
              </a:endParaRPr>
            </a:p>
          </p:txBody>
        </p:sp>
      </p:grpSp>
      <p:grpSp>
        <p:nvGrpSpPr>
          <p:cNvPr id="62" name="组合 61"/>
          <p:cNvGrpSpPr/>
          <p:nvPr/>
        </p:nvGrpSpPr>
        <p:grpSpPr>
          <a:xfrm>
            <a:off x="3932555" y="3827780"/>
            <a:ext cx="4456430" cy="2950210"/>
            <a:chOff x="6091" y="5076"/>
            <a:chExt cx="7018" cy="4646"/>
          </a:xfrm>
          <a:solidFill>
            <a:srgbClr val="F26679"/>
          </a:solidFill>
        </p:grpSpPr>
        <p:sp>
          <p:nvSpPr>
            <p:cNvPr id="27" name="圆角矩形 26"/>
            <p:cNvSpPr/>
            <p:nvPr/>
          </p:nvSpPr>
          <p:spPr>
            <a:xfrm>
              <a:off x="7955" y="8846"/>
              <a:ext cx="3369" cy="876"/>
            </a:xfrm>
            <a:prstGeom prst="roundRect">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基金项目</a:t>
              </a:r>
              <a:endParaRPr lang="zh-CN" altLang="en-US">
                <a:latin typeface="微软雅黑" panose="020B0503020204020204" charset="-122"/>
                <a:ea typeface="微软雅黑" panose="020B0503020204020204" charset="-122"/>
              </a:endParaRPr>
            </a:p>
          </p:txBody>
        </p:sp>
        <p:sp>
          <p:nvSpPr>
            <p:cNvPr id="28" name="椭圆 27"/>
            <p:cNvSpPr/>
            <p:nvPr/>
          </p:nvSpPr>
          <p:spPr>
            <a:xfrm>
              <a:off x="7764" y="5339"/>
              <a:ext cx="1272" cy="1271"/>
            </a:xfrm>
            <a:prstGeom prst="ellipse">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cs typeface="微软雅黑" panose="020B0503020204020204" charset="-122"/>
                </a:rPr>
                <a:t>论文</a:t>
              </a:r>
              <a:r>
                <a:rPr lang="en-US" altLang="zh-CN" sz="1400">
                  <a:latin typeface="微软雅黑" panose="020B0503020204020204" charset="-122"/>
                  <a:ea typeface="微软雅黑" panose="020B0503020204020204" charset="-122"/>
                  <a:cs typeface="微软雅黑" panose="020B0503020204020204" charset="-122"/>
                </a:rPr>
                <a:t>2</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30" name="椭圆 29"/>
            <p:cNvSpPr/>
            <p:nvPr/>
          </p:nvSpPr>
          <p:spPr>
            <a:xfrm>
              <a:off x="6756" y="6498"/>
              <a:ext cx="1272" cy="1271"/>
            </a:xfrm>
            <a:prstGeom prst="ellipse">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cs typeface="微软雅黑" panose="020B0503020204020204" charset="-122"/>
                </a:rPr>
                <a:t>论文</a:t>
              </a:r>
              <a:r>
                <a:rPr lang="en-US" altLang="zh-CN" sz="1400">
                  <a:latin typeface="微软雅黑" panose="020B0503020204020204" charset="-122"/>
                  <a:ea typeface="微软雅黑" panose="020B0503020204020204" charset="-122"/>
                  <a:cs typeface="微软雅黑" panose="020B0503020204020204" charset="-122"/>
                </a:rPr>
                <a:t>1</a:t>
              </a:r>
              <a:endParaRPr lang="en-US" altLang="zh-CN" sz="1400">
                <a:latin typeface="微软雅黑" panose="020B0503020204020204" charset="-122"/>
                <a:ea typeface="微软雅黑" panose="020B0503020204020204" charset="-122"/>
                <a:cs typeface="微软雅黑" panose="020B0503020204020204" charset="-122"/>
              </a:endParaRPr>
            </a:p>
          </p:txBody>
        </p:sp>
        <p:sp>
          <p:nvSpPr>
            <p:cNvPr id="31" name="椭圆 30"/>
            <p:cNvSpPr/>
            <p:nvPr/>
          </p:nvSpPr>
          <p:spPr>
            <a:xfrm>
              <a:off x="11465" y="6311"/>
              <a:ext cx="1272" cy="1271"/>
            </a:xfrm>
            <a:prstGeom prst="ellipse">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cs typeface="微软雅黑" panose="020B0503020204020204" charset="-122"/>
                  <a:sym typeface="+mn-ea"/>
                </a:rPr>
                <a:t>论文</a:t>
              </a:r>
              <a:r>
                <a:rPr lang="en-US" altLang="zh-CN" sz="1400">
                  <a:latin typeface="微软雅黑" panose="020B0503020204020204" charset="-122"/>
                  <a:ea typeface="微软雅黑" panose="020B0503020204020204" charset="-122"/>
                  <a:cs typeface="微软雅黑" panose="020B0503020204020204" charset="-122"/>
                  <a:sym typeface="+mn-ea"/>
                </a:rPr>
                <a:t>n</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32" name="椭圆 31"/>
            <p:cNvSpPr/>
            <p:nvPr/>
          </p:nvSpPr>
          <p:spPr>
            <a:xfrm>
              <a:off x="10308" y="5427"/>
              <a:ext cx="1272" cy="1271"/>
            </a:xfrm>
            <a:prstGeom prst="ellipse">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p:txBody>
        </p:sp>
        <p:sp>
          <p:nvSpPr>
            <p:cNvPr id="33" name="椭圆 32"/>
            <p:cNvSpPr/>
            <p:nvPr/>
          </p:nvSpPr>
          <p:spPr>
            <a:xfrm>
              <a:off x="9036" y="5894"/>
              <a:ext cx="1272" cy="1271"/>
            </a:xfrm>
            <a:prstGeom prst="ellipse">
              <a:avLst/>
            </a:prstGeom>
            <a:grpFill/>
            <a:ln>
              <a:solidFill>
                <a:srgbClr val="F26679"/>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cs typeface="微软雅黑" panose="020B0503020204020204" charset="-122"/>
                </a:rPr>
                <a:t>论文</a:t>
              </a:r>
              <a:r>
                <a:rPr lang="en-US" altLang="zh-CN" sz="1400">
                  <a:latin typeface="微软雅黑" panose="020B0503020204020204" charset="-122"/>
                  <a:ea typeface="微软雅黑" panose="020B0503020204020204" charset="-122"/>
                  <a:cs typeface="微软雅黑" panose="020B0503020204020204" charset="-122"/>
                </a:rPr>
                <a:t>3</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35" name="椭圆 34"/>
            <p:cNvSpPr/>
            <p:nvPr/>
          </p:nvSpPr>
          <p:spPr>
            <a:xfrm>
              <a:off x="6091" y="5076"/>
              <a:ext cx="7018" cy="3307"/>
            </a:xfrm>
            <a:prstGeom prst="ellipse">
              <a:avLst/>
            </a:prstGeom>
            <a:noFill/>
            <a:ln w="28575">
              <a:solidFill>
                <a:srgbClr val="F26679"/>
              </a:solidFill>
              <a:prstDash val="sysDash"/>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zh-CN" altLang="en-US" sz="2400" b="1">
                  <a:solidFill>
                    <a:srgbClr val="F26679"/>
                  </a:solidFill>
                  <a:latin typeface="微软雅黑" panose="020B0503020204020204" charset="-122"/>
                  <a:ea typeface="微软雅黑" panose="020B0503020204020204" charset="-122"/>
                </a:rPr>
                <a:t>基金成果</a:t>
              </a:r>
              <a:endParaRPr lang="zh-CN" altLang="en-US" sz="2400" b="1">
                <a:solidFill>
                  <a:srgbClr val="F26679"/>
                </a:solidFill>
                <a:latin typeface="微软雅黑" panose="020B0503020204020204" charset="-122"/>
                <a:ea typeface="微软雅黑" panose="020B0503020204020204" charset="-122"/>
              </a:endParaRPr>
            </a:p>
          </p:txBody>
        </p:sp>
        <p:sp>
          <p:nvSpPr>
            <p:cNvPr id="36" name="上箭头 35"/>
            <p:cNvSpPr/>
            <p:nvPr/>
          </p:nvSpPr>
          <p:spPr>
            <a:xfrm>
              <a:off x="9366" y="8483"/>
              <a:ext cx="611" cy="363"/>
            </a:xfrm>
            <a:prstGeom prst="upArrow">
              <a:avLst/>
            </a:prstGeom>
            <a:grpFill/>
            <a:ln>
              <a:solidFill>
                <a:srgbClr val="F266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1" name="右箭头 40"/>
          <p:cNvSpPr/>
          <p:nvPr/>
        </p:nvSpPr>
        <p:spPr>
          <a:xfrm rot="2880000" flipH="1">
            <a:off x="3945890" y="3507740"/>
            <a:ext cx="408940" cy="346075"/>
          </a:xfrm>
          <a:prstGeom prst="rightArrow">
            <a:avLst/>
          </a:prstGeom>
          <a:solidFill>
            <a:srgbClr val="F2667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右箭头 45"/>
          <p:cNvSpPr/>
          <p:nvPr/>
        </p:nvSpPr>
        <p:spPr>
          <a:xfrm rot="19260000" flipH="1">
            <a:off x="7896860" y="3594100"/>
            <a:ext cx="408940" cy="346075"/>
          </a:xfrm>
          <a:prstGeom prst="rightArrow">
            <a:avLst/>
          </a:prstGeom>
          <a:solidFill>
            <a:srgbClr val="16A08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3" name="组合 62"/>
          <p:cNvGrpSpPr/>
          <p:nvPr/>
        </p:nvGrpSpPr>
        <p:grpSpPr>
          <a:xfrm>
            <a:off x="64770" y="1517650"/>
            <a:ext cx="4456430" cy="2099310"/>
            <a:chOff x="0" y="1438"/>
            <a:chExt cx="7018" cy="3306"/>
          </a:xfrm>
        </p:grpSpPr>
        <p:sp>
          <p:nvSpPr>
            <p:cNvPr id="50" name="椭圆 49"/>
            <p:cNvSpPr/>
            <p:nvPr/>
          </p:nvSpPr>
          <p:spPr>
            <a:xfrm>
              <a:off x="1673" y="1701"/>
              <a:ext cx="1272" cy="1271"/>
            </a:xfrm>
            <a:prstGeom prst="ellipse">
              <a:avLst/>
            </a:prstGeom>
            <a:solidFill>
              <a:srgbClr val="F39C12"/>
            </a:solidFill>
            <a:ln>
              <a:solidFill>
                <a:srgbClr val="F39C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sz="1400">
                  <a:latin typeface="微软雅黑" panose="020B0503020204020204" charset="-122"/>
                  <a:ea typeface="微软雅黑" panose="020B0503020204020204" charset="-122"/>
                  <a:cs typeface="微软雅黑" panose="020B0503020204020204" charset="-122"/>
                  <a:sym typeface="+mn-ea"/>
                </a:rPr>
                <a:t>参考文献</a:t>
              </a:r>
              <a:r>
                <a:rPr lang="en-US" altLang="zh-CN" sz="1400">
                  <a:latin typeface="微软雅黑" panose="020B0503020204020204" charset="-122"/>
                  <a:ea typeface="微软雅黑" panose="020B0503020204020204" charset="-122"/>
                  <a:cs typeface="微软雅黑" panose="020B0503020204020204" charset="-122"/>
                  <a:sym typeface="+mn-ea"/>
                </a:rPr>
                <a:t>2</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51" name="椭圆 50"/>
            <p:cNvSpPr/>
            <p:nvPr/>
          </p:nvSpPr>
          <p:spPr>
            <a:xfrm>
              <a:off x="665" y="2860"/>
              <a:ext cx="1272" cy="1271"/>
            </a:xfrm>
            <a:prstGeom prst="ellipse">
              <a:avLst/>
            </a:prstGeom>
            <a:solidFill>
              <a:srgbClr val="F39C12"/>
            </a:solidFill>
            <a:ln>
              <a:solidFill>
                <a:srgbClr val="F39C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sz="1400">
                  <a:latin typeface="微软雅黑" panose="020B0503020204020204" charset="-122"/>
                  <a:ea typeface="微软雅黑" panose="020B0503020204020204" charset="-122"/>
                  <a:cs typeface="微软雅黑" panose="020B0503020204020204" charset="-122"/>
                </a:rPr>
                <a:t>参考文献</a:t>
              </a:r>
              <a:r>
                <a:rPr lang="en-US" altLang="zh-CN" sz="1400">
                  <a:latin typeface="微软雅黑" panose="020B0503020204020204" charset="-122"/>
                  <a:ea typeface="微软雅黑" panose="020B0503020204020204" charset="-122"/>
                  <a:cs typeface="微软雅黑" panose="020B0503020204020204" charset="-122"/>
                </a:rPr>
                <a:t>1</a:t>
              </a:r>
              <a:endParaRPr lang="en-US" altLang="zh-CN" sz="1400">
                <a:latin typeface="微软雅黑" panose="020B0503020204020204" charset="-122"/>
                <a:ea typeface="微软雅黑" panose="020B0503020204020204" charset="-122"/>
                <a:cs typeface="微软雅黑" panose="020B0503020204020204" charset="-122"/>
              </a:endParaRPr>
            </a:p>
          </p:txBody>
        </p:sp>
        <p:sp>
          <p:nvSpPr>
            <p:cNvPr id="52" name="椭圆 51"/>
            <p:cNvSpPr/>
            <p:nvPr/>
          </p:nvSpPr>
          <p:spPr>
            <a:xfrm>
              <a:off x="5374" y="2673"/>
              <a:ext cx="1272" cy="1271"/>
            </a:xfrm>
            <a:prstGeom prst="ellipse">
              <a:avLst/>
            </a:prstGeom>
            <a:solidFill>
              <a:srgbClr val="F39C12"/>
            </a:solidFill>
            <a:ln>
              <a:solidFill>
                <a:srgbClr val="F39C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sz="1400">
                  <a:latin typeface="微软雅黑" panose="020B0503020204020204" charset="-122"/>
                  <a:ea typeface="微软雅黑" panose="020B0503020204020204" charset="-122"/>
                  <a:cs typeface="微软雅黑" panose="020B0503020204020204" charset="-122"/>
                  <a:sym typeface="+mn-ea"/>
                </a:rPr>
                <a:t>参考文献</a:t>
              </a:r>
              <a:r>
                <a:rPr lang="en-US" altLang="zh-CN" sz="1400">
                  <a:latin typeface="微软雅黑" panose="020B0503020204020204" charset="-122"/>
                  <a:ea typeface="微软雅黑" panose="020B0503020204020204" charset="-122"/>
                  <a:cs typeface="微软雅黑" panose="020B0503020204020204" charset="-122"/>
                  <a:sym typeface="+mn-ea"/>
                </a:rPr>
                <a:t>n</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53" name="椭圆 52"/>
            <p:cNvSpPr/>
            <p:nvPr/>
          </p:nvSpPr>
          <p:spPr>
            <a:xfrm>
              <a:off x="4217" y="1789"/>
              <a:ext cx="1272" cy="1271"/>
            </a:xfrm>
            <a:prstGeom prst="ellipse">
              <a:avLst/>
            </a:prstGeom>
            <a:solidFill>
              <a:srgbClr val="F39C12"/>
            </a:solidFill>
            <a:ln>
              <a:solidFill>
                <a:srgbClr val="F39C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p:txBody>
        </p:sp>
        <p:sp>
          <p:nvSpPr>
            <p:cNvPr id="54" name="椭圆 53"/>
            <p:cNvSpPr/>
            <p:nvPr/>
          </p:nvSpPr>
          <p:spPr>
            <a:xfrm>
              <a:off x="2945" y="2256"/>
              <a:ext cx="1272" cy="1271"/>
            </a:xfrm>
            <a:prstGeom prst="ellipse">
              <a:avLst/>
            </a:prstGeom>
            <a:solidFill>
              <a:srgbClr val="F39C12"/>
            </a:solidFill>
            <a:ln>
              <a:solidFill>
                <a:srgbClr val="F39C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sz="1400">
                  <a:latin typeface="微软雅黑" panose="020B0503020204020204" charset="-122"/>
                  <a:ea typeface="微软雅黑" panose="020B0503020204020204" charset="-122"/>
                  <a:cs typeface="微软雅黑" panose="020B0503020204020204" charset="-122"/>
                  <a:sym typeface="+mn-ea"/>
                </a:rPr>
                <a:t>参考文献</a:t>
              </a:r>
              <a:r>
                <a:rPr lang="en-US" altLang="zh-CN" sz="1400">
                  <a:latin typeface="微软雅黑" panose="020B0503020204020204" charset="-122"/>
                  <a:ea typeface="微软雅黑" panose="020B0503020204020204" charset="-122"/>
                  <a:cs typeface="微软雅黑" panose="020B0503020204020204" charset="-122"/>
                  <a:sym typeface="+mn-ea"/>
                </a:rPr>
                <a:t>3</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55" name="椭圆 54"/>
            <p:cNvSpPr/>
            <p:nvPr/>
          </p:nvSpPr>
          <p:spPr>
            <a:xfrm>
              <a:off x="0" y="1438"/>
              <a:ext cx="7018" cy="3307"/>
            </a:xfrm>
            <a:prstGeom prst="ellipse">
              <a:avLst/>
            </a:prstGeom>
            <a:noFill/>
            <a:ln w="28575">
              <a:solidFill>
                <a:srgbClr val="F39C12"/>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zh-CN" altLang="en-US" sz="2400" b="1">
                  <a:solidFill>
                    <a:srgbClr val="F39C12"/>
                  </a:solidFill>
                  <a:latin typeface="微软雅黑" panose="020B0503020204020204" charset="-122"/>
                  <a:ea typeface="微软雅黑" panose="020B0503020204020204" charset="-122"/>
                </a:rPr>
                <a:t>参考文献</a:t>
              </a:r>
              <a:endParaRPr lang="zh-CN" altLang="en-US" sz="2400" b="1">
                <a:solidFill>
                  <a:srgbClr val="F39C12"/>
                </a:solidFill>
                <a:latin typeface="微软雅黑" panose="020B0503020204020204" charset="-122"/>
                <a:ea typeface="微软雅黑" panose="020B0503020204020204" charset="-122"/>
              </a:endParaRPr>
            </a:p>
          </p:txBody>
        </p:sp>
      </p:grpSp>
      <p:grpSp>
        <p:nvGrpSpPr>
          <p:cNvPr id="64" name="组合 63"/>
          <p:cNvGrpSpPr/>
          <p:nvPr/>
        </p:nvGrpSpPr>
        <p:grpSpPr>
          <a:xfrm>
            <a:off x="7658735" y="1517650"/>
            <a:ext cx="4456430" cy="2099310"/>
            <a:chOff x="11959" y="1438"/>
            <a:chExt cx="7018" cy="3306"/>
          </a:xfrm>
          <a:solidFill>
            <a:srgbClr val="16A085"/>
          </a:solidFill>
        </p:grpSpPr>
        <p:sp>
          <p:nvSpPr>
            <p:cNvPr id="56" name="椭圆 55"/>
            <p:cNvSpPr/>
            <p:nvPr/>
          </p:nvSpPr>
          <p:spPr>
            <a:xfrm>
              <a:off x="13632" y="1701"/>
              <a:ext cx="1272" cy="1271"/>
            </a:xfrm>
            <a:prstGeom prst="ellipse">
              <a:avLst/>
            </a:prstGeom>
            <a:grpFill/>
            <a:ln>
              <a:solidFill>
                <a:srgbClr val="16A08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sz="1400">
                  <a:latin typeface="微软雅黑" panose="020B0503020204020204" charset="-122"/>
                  <a:ea typeface="微软雅黑" panose="020B0503020204020204" charset="-122"/>
                  <a:cs typeface="微软雅黑" panose="020B0503020204020204" charset="-122"/>
                  <a:sym typeface="+mn-ea"/>
                </a:rPr>
                <a:t>引证文献</a:t>
              </a:r>
              <a:r>
                <a:rPr lang="en-US" sz="1400">
                  <a:latin typeface="微软雅黑" panose="020B0503020204020204" charset="-122"/>
                  <a:ea typeface="微软雅黑" panose="020B0503020204020204" charset="-122"/>
                  <a:cs typeface="微软雅黑" panose="020B0503020204020204" charset="-122"/>
                  <a:sym typeface="+mn-ea"/>
                </a:rPr>
                <a:t>2</a:t>
              </a:r>
              <a:endParaRPr lang="en-US" sz="1400">
                <a:latin typeface="微软雅黑" panose="020B0503020204020204" charset="-122"/>
                <a:ea typeface="微软雅黑" panose="020B0503020204020204" charset="-122"/>
                <a:cs typeface="微软雅黑" panose="020B0503020204020204" charset="-122"/>
                <a:sym typeface="+mn-ea"/>
              </a:endParaRPr>
            </a:p>
          </p:txBody>
        </p:sp>
        <p:sp>
          <p:nvSpPr>
            <p:cNvPr id="57" name="椭圆 56"/>
            <p:cNvSpPr/>
            <p:nvPr/>
          </p:nvSpPr>
          <p:spPr>
            <a:xfrm>
              <a:off x="12624" y="2860"/>
              <a:ext cx="1272" cy="1271"/>
            </a:xfrm>
            <a:prstGeom prst="ellipse">
              <a:avLst/>
            </a:prstGeom>
            <a:grpFill/>
            <a:ln>
              <a:solidFill>
                <a:srgbClr val="16A08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sz="1400">
                  <a:latin typeface="微软雅黑" panose="020B0503020204020204" charset="-122"/>
                  <a:ea typeface="微软雅黑" panose="020B0503020204020204" charset="-122"/>
                  <a:cs typeface="微软雅黑" panose="020B0503020204020204" charset="-122"/>
                </a:rPr>
                <a:t>引证文献</a:t>
              </a:r>
              <a:r>
                <a:rPr lang="en-US" sz="1400">
                  <a:latin typeface="微软雅黑" panose="020B0503020204020204" charset="-122"/>
                  <a:ea typeface="微软雅黑" panose="020B0503020204020204" charset="-122"/>
                  <a:cs typeface="微软雅黑" panose="020B0503020204020204" charset="-122"/>
                </a:rPr>
                <a:t>1</a:t>
              </a:r>
              <a:endParaRPr lang="en-US" sz="1400">
                <a:latin typeface="微软雅黑" panose="020B0503020204020204" charset="-122"/>
                <a:ea typeface="微软雅黑" panose="020B0503020204020204" charset="-122"/>
                <a:cs typeface="微软雅黑" panose="020B0503020204020204" charset="-122"/>
              </a:endParaRPr>
            </a:p>
          </p:txBody>
        </p:sp>
        <p:sp>
          <p:nvSpPr>
            <p:cNvPr id="58" name="椭圆 57"/>
            <p:cNvSpPr/>
            <p:nvPr/>
          </p:nvSpPr>
          <p:spPr>
            <a:xfrm>
              <a:off x="17333" y="2673"/>
              <a:ext cx="1272" cy="1271"/>
            </a:xfrm>
            <a:prstGeom prst="ellipse">
              <a:avLst/>
            </a:prstGeom>
            <a:grpFill/>
            <a:ln>
              <a:solidFill>
                <a:srgbClr val="16A08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sz="1400">
                  <a:latin typeface="微软雅黑" panose="020B0503020204020204" charset="-122"/>
                  <a:ea typeface="微软雅黑" panose="020B0503020204020204" charset="-122"/>
                  <a:cs typeface="微软雅黑" panose="020B0503020204020204" charset="-122"/>
                  <a:sym typeface="+mn-ea"/>
                </a:rPr>
                <a:t>引证文献</a:t>
              </a:r>
              <a:r>
                <a:rPr lang="en-US" sz="1400">
                  <a:latin typeface="微软雅黑" panose="020B0503020204020204" charset="-122"/>
                  <a:ea typeface="微软雅黑" panose="020B0503020204020204" charset="-122"/>
                  <a:cs typeface="微软雅黑" panose="020B0503020204020204" charset="-122"/>
                  <a:sym typeface="+mn-ea"/>
                </a:rPr>
                <a:t>n</a:t>
              </a:r>
              <a:endParaRPr lang="en-US" sz="1400">
                <a:latin typeface="微软雅黑" panose="020B0503020204020204" charset="-122"/>
                <a:ea typeface="微软雅黑" panose="020B0503020204020204" charset="-122"/>
                <a:cs typeface="微软雅黑" panose="020B0503020204020204" charset="-122"/>
                <a:sym typeface="+mn-ea"/>
              </a:endParaRPr>
            </a:p>
          </p:txBody>
        </p:sp>
        <p:sp>
          <p:nvSpPr>
            <p:cNvPr id="59" name="椭圆 58"/>
            <p:cNvSpPr/>
            <p:nvPr/>
          </p:nvSpPr>
          <p:spPr>
            <a:xfrm>
              <a:off x="16176" y="1789"/>
              <a:ext cx="1272" cy="1271"/>
            </a:xfrm>
            <a:prstGeom prst="ellipse">
              <a:avLst/>
            </a:prstGeom>
            <a:grpFill/>
            <a:ln>
              <a:solidFill>
                <a:srgbClr val="16A08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p:txBody>
        </p:sp>
        <p:sp>
          <p:nvSpPr>
            <p:cNvPr id="60" name="椭圆 59"/>
            <p:cNvSpPr/>
            <p:nvPr/>
          </p:nvSpPr>
          <p:spPr>
            <a:xfrm>
              <a:off x="14904" y="2256"/>
              <a:ext cx="1272" cy="1271"/>
            </a:xfrm>
            <a:prstGeom prst="ellipse">
              <a:avLst/>
            </a:prstGeom>
            <a:grpFill/>
            <a:ln>
              <a:solidFill>
                <a:srgbClr val="16A08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sz="1400">
                  <a:latin typeface="微软雅黑" panose="020B0503020204020204" charset="-122"/>
                  <a:ea typeface="微软雅黑" panose="020B0503020204020204" charset="-122"/>
                  <a:cs typeface="微软雅黑" panose="020B0503020204020204" charset="-122"/>
                  <a:sym typeface="+mn-ea"/>
                </a:rPr>
                <a:t>引证文献</a:t>
              </a:r>
              <a:r>
                <a:rPr lang="en-US" sz="1400">
                  <a:latin typeface="微软雅黑" panose="020B0503020204020204" charset="-122"/>
                  <a:ea typeface="微软雅黑" panose="020B0503020204020204" charset="-122"/>
                  <a:cs typeface="微软雅黑" panose="020B0503020204020204" charset="-122"/>
                  <a:sym typeface="+mn-ea"/>
                </a:rPr>
                <a:t>3</a:t>
              </a:r>
              <a:endParaRPr lang="en-US" sz="1400">
                <a:latin typeface="微软雅黑" panose="020B0503020204020204" charset="-122"/>
                <a:ea typeface="微软雅黑" panose="020B0503020204020204" charset="-122"/>
                <a:cs typeface="微软雅黑" panose="020B0503020204020204" charset="-122"/>
                <a:sym typeface="+mn-ea"/>
              </a:endParaRPr>
            </a:p>
          </p:txBody>
        </p:sp>
        <p:sp>
          <p:nvSpPr>
            <p:cNvPr id="61" name="椭圆 60"/>
            <p:cNvSpPr/>
            <p:nvPr/>
          </p:nvSpPr>
          <p:spPr>
            <a:xfrm>
              <a:off x="11959" y="1438"/>
              <a:ext cx="7018" cy="3307"/>
            </a:xfrm>
            <a:prstGeom prst="ellipse">
              <a:avLst/>
            </a:prstGeom>
            <a:noFill/>
            <a:ln w="28575">
              <a:solidFill>
                <a:srgbClr val="16A085"/>
              </a:solidFill>
              <a:prstDash val="sysDash"/>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zh-CN" altLang="en-US" sz="2400" b="1">
                  <a:solidFill>
                    <a:srgbClr val="16A085"/>
                  </a:solidFill>
                  <a:latin typeface="微软雅黑" panose="020B0503020204020204" charset="-122"/>
                  <a:ea typeface="微软雅黑" panose="020B0503020204020204" charset="-122"/>
                  <a:sym typeface="+mn-ea"/>
                </a:rPr>
                <a:t>引证文献</a:t>
              </a:r>
              <a:endParaRPr lang="zh-CN" altLang="en-US" sz="2400" b="1">
                <a:solidFill>
                  <a:srgbClr val="16A085"/>
                </a:solidFill>
                <a:latin typeface="微软雅黑" panose="020B0503020204020204" charset="-122"/>
                <a:ea typeface="微软雅黑" panose="020B0503020204020204" charset="-122"/>
                <a:sym typeface="+mn-ea"/>
              </a:endParaRPr>
            </a:p>
          </p:txBody>
        </p:sp>
      </p:grpSp>
      <p:sp>
        <p:nvSpPr>
          <p:cNvPr id="3" name="圆角矩形 2"/>
          <p:cNvSpPr/>
          <p:nvPr/>
        </p:nvSpPr>
        <p:spPr>
          <a:xfrm>
            <a:off x="5039360" y="2037080"/>
            <a:ext cx="2139315" cy="807085"/>
          </a:xfrm>
          <a:prstGeom prst="roundRect">
            <a:avLst/>
          </a:prstGeom>
          <a:solidFill>
            <a:srgbClr val="C0392B"/>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一篇具有启发意义的优秀论文</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left)">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p:tgtEl>
                                          <p:spTgt spid="64"/>
                                        </p:tgtEl>
                                        <p:attrNameLst>
                                          <p:attrName>ppt_x</p:attrName>
                                        </p:attrNameLst>
                                      </p:cBhvr>
                                      <p:tavLst>
                                        <p:tav tm="0">
                                          <p:val>
                                            <p:strVal val="#ppt_x+#ppt_w*1.125000"/>
                                          </p:val>
                                        </p:tav>
                                        <p:tav tm="100000">
                                          <p:val>
                                            <p:strVal val="#ppt_x"/>
                                          </p:val>
                                        </p:tav>
                                      </p:tavLst>
                                    </p:anim>
                                    <p:animEffect transition="in" filter="wipe(left)">
                                      <p:cBhvr>
                                        <p:cTn id="19" dur="500"/>
                                        <p:tgtEl>
                                          <p:spTgt spid="64"/>
                                        </p:tgtEl>
                                      </p:cBhvr>
                                    </p:animEffect>
                                  </p:childTnLst>
                                </p:cTn>
                              </p:par>
                            </p:childTnLst>
                          </p:cTn>
                        </p:par>
                        <p:par>
                          <p:cTn id="20" fill="hold">
                            <p:stCondLst>
                              <p:cond delay="500"/>
                            </p:stCondLst>
                            <p:childTnLst>
                              <p:par>
                                <p:cTn id="21" presetID="1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ppt_x</p:attrName>
                                        </p:attrNameLst>
                                      </p:cBhvr>
                                      <p:tavLst>
                                        <p:tav tm="0">
                                          <p:val>
                                            <p:strVal val="#ppt_x+#ppt_w*1.125000"/>
                                          </p:val>
                                        </p:tav>
                                        <p:tav tm="100000">
                                          <p:val>
                                            <p:strVal val="#ppt_x"/>
                                          </p:val>
                                        </p:tav>
                                      </p:tavLst>
                                    </p:anim>
                                    <p:animEffect transition="in" filter="wipe(left)">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3"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0 0 L 0.00046875 0.359815 " pathEditMode="relative" rAng="0" ptsTypes="">
                                      <p:cBhvr>
                                        <p:cTn id="33" dur="1000" fill="hold"/>
                                        <p:tgtEl>
                                          <p:spTgt spid="3"/>
                                        </p:tgtEl>
                                        <p:attrNameLst>
                                          <p:attrName>ppt_x</p:attrName>
                                          <p:attrName>ppt_y</p:attrName>
                                        </p:attrNameLst>
                                      </p:cBhvr>
                                      <p:rCtr x="0" y="125"/>
                                    </p:animMotion>
                                  </p:childTnLst>
                                </p:cTn>
                              </p:par>
                            </p:childTnLst>
                          </p:cTn>
                        </p:par>
                      </p:childTnLst>
                    </p:cTn>
                  </p:par>
                  <p:par>
                    <p:cTn id="34" fill="hold">
                      <p:stCondLst>
                        <p:cond delay="indefinite"/>
                      </p:stCondLst>
                      <p:childTnLst>
                        <p:par>
                          <p:cTn id="35" fill="hold">
                            <p:stCondLst>
                              <p:cond delay="0"/>
                            </p:stCondLst>
                            <p:childTnLst>
                              <p:par>
                                <p:cTn id="36" presetID="56" presetClass="path" presetSubtype="0" accel="50000" decel="50000" fill="hold" grpId="1" nodeType="clickEffect">
                                  <p:stCondLst>
                                    <p:cond delay="0"/>
                                  </p:stCondLst>
                                  <p:childTnLst>
                                    <p:animMotion origin="layout" path="M -0.0021875 0.356667 L 0.244583 0.00425926 " pathEditMode="relative" rAng="0" ptsTypes="">
                                      <p:cBhvr>
                                        <p:cTn id="37" dur="1000" fill="hold"/>
                                        <p:tgtEl>
                                          <p:spTgt spid="3"/>
                                        </p:tgtEl>
                                        <p:attrNameLst>
                                          <p:attrName>ppt_x</p:attrName>
                                          <p:attrName>ppt_y</p:attrName>
                                        </p:attrNameLst>
                                      </p:cBhvr>
                                      <p:rCtr x="122" y="-227"/>
                                    </p:animMotion>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grpId="2" nodeType="clickEffect">
                                  <p:stCondLst>
                                    <p:cond delay="0"/>
                                  </p:stCondLst>
                                  <p:childTnLst>
                                    <p:animMotion origin="layout" path="M 0.24349 -0.00157407 L -0.256354 -0.00509259 " pathEditMode="relative" rAng="0" ptsTypes="">
                                      <p:cBhvr>
                                        <p:cTn id="41" dur="1000" fill="hold"/>
                                        <p:tgtEl>
                                          <p:spTgt spid="3"/>
                                        </p:tgtEl>
                                        <p:attrNameLst>
                                          <p:attrName>ppt_x</p:attrName>
                                          <p:attrName>ppt_y</p:attrName>
                                        </p:attrNameLst>
                                      </p:cBhvr>
                                      <p:rCtr x="-278"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6" grpId="0" bldLvl="0" animBg="1"/>
      <p:bldP spid="3" grpId="0" bldLvl="0" animBg="1"/>
      <p:bldP spid="3" grpId="1" bldLvl="0" animBg="1"/>
      <p:bldP spid="3" grpId="2" bldLvl="0" animBg="1"/>
      <p:bldP spid="3" grpId="3"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endParaRPr lang="zh-CN" altLang="en-US" sz="2400" b="1" dirty="0">
                <a:solidFill>
                  <a:schemeClr val="tx1">
                    <a:lumMod val="85000"/>
                    <a:lumOff val="15000"/>
                  </a:schemeClr>
                </a:solidFill>
                <a:latin typeface="+mn-ea"/>
              </a:endParaRPr>
            </a:p>
          </p:txBody>
        </p:sp>
      </p:grpSp>
      <p:pic>
        <p:nvPicPr>
          <p:cNvPr id="12" name="图片 1"/>
          <p:cNvPicPr>
            <a:picLocks noChangeAspect="1"/>
          </p:cNvPicPr>
          <p:nvPr/>
        </p:nvPicPr>
        <p:blipFill>
          <a:blip r:embed="rId2"/>
          <a:srcRect l="31644"/>
          <a:stretch>
            <a:fillRect/>
          </a:stretch>
        </p:blipFill>
        <p:spPr>
          <a:xfrm>
            <a:off x="457835" y="1713230"/>
            <a:ext cx="5914390" cy="4288790"/>
          </a:xfrm>
          <a:prstGeom prst="rect">
            <a:avLst/>
          </a:prstGeom>
          <a:noFill/>
          <a:ln w="28575" cmpd="thickThin">
            <a:solidFill>
              <a:schemeClr val="accent1">
                <a:shade val="50000"/>
              </a:schemeClr>
            </a:solidFill>
            <a:prstDash val="lgDashDotDot"/>
          </a:ln>
        </p:spPr>
      </p:pic>
      <p:sp>
        <p:nvSpPr>
          <p:cNvPr id="13" name="椭圆 12"/>
          <p:cNvSpPr/>
          <p:nvPr/>
        </p:nvSpPr>
        <p:spPr>
          <a:xfrm>
            <a:off x="3845560" y="4284345"/>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flipV="1">
            <a:off x="4359275" y="4923790"/>
            <a:ext cx="682625" cy="89979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3"/>
            </p:custDataLst>
          </p:nvPr>
        </p:nvSpPr>
        <p:spPr>
          <a:xfrm>
            <a:off x="6910705" y="2170430"/>
            <a:ext cx="4580890" cy="20408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indent="-342900" algn="l" fontAlgn="auto">
              <a:lnSpc>
                <a:spcPct val="120000"/>
              </a:lnSpc>
              <a:spcAft>
                <a:spcPts val="800"/>
              </a:spcAft>
              <a:buFont typeface="Arial" panose="020B0604020202020204" pitchFamily="34" charset="0"/>
              <a:buChar char="•"/>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相关基金</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从一篇颇具启发意义的优秀论文出发，用户可以通过寻知找到与该论文相关的科研项目，对相关基金进行可视化分析，进而从基金项目的角度了解课题的基础、趋势和热点，为基金申请提供参考信息。</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60057" y="2680138"/>
            <a:ext cx="2040255" cy="2001400"/>
          </a:xfrm>
          <a:prstGeom prst="rect">
            <a:avLst/>
          </a:prstGeom>
        </p:spPr>
      </p:pic>
      <p:pic>
        <p:nvPicPr>
          <p:cNvPr id="7" name="图片 6"/>
          <p:cNvPicPr>
            <a:picLocks noChangeAspect="1"/>
          </p:cNvPicPr>
          <p:nvPr/>
        </p:nvPicPr>
        <p:blipFill>
          <a:blip r:embed="rId2" cstate="screen"/>
          <a:stretch>
            <a:fillRect/>
          </a:stretch>
        </p:blipFill>
        <p:spPr>
          <a:xfrm>
            <a:off x="6228912" y="2680138"/>
            <a:ext cx="2040255" cy="2001400"/>
          </a:xfrm>
          <a:prstGeom prst="rect">
            <a:avLst/>
          </a:prstGeom>
        </p:spPr>
      </p:pic>
      <p:pic>
        <p:nvPicPr>
          <p:cNvPr id="8" name="图片 7"/>
          <p:cNvPicPr>
            <a:picLocks noChangeAspect="1"/>
          </p:cNvPicPr>
          <p:nvPr/>
        </p:nvPicPr>
        <p:blipFill>
          <a:blip r:embed="rId3" cstate="screen"/>
          <a:stretch>
            <a:fillRect/>
          </a:stretch>
        </p:blipFill>
        <p:spPr>
          <a:xfrm>
            <a:off x="8497767" y="2680138"/>
            <a:ext cx="2018030" cy="2001400"/>
          </a:xfrm>
          <a:prstGeom prst="rect">
            <a:avLst/>
          </a:prstGeom>
        </p:spPr>
      </p:pic>
      <p:pic>
        <p:nvPicPr>
          <p:cNvPr id="9" name="图片 8"/>
          <p:cNvPicPr>
            <a:picLocks noChangeAspect="1"/>
          </p:cNvPicPr>
          <p:nvPr/>
        </p:nvPicPr>
        <p:blipFill>
          <a:blip r:embed="rId4" cstate="screen"/>
          <a:stretch>
            <a:fillRect/>
          </a:stretch>
        </p:blipFill>
        <p:spPr>
          <a:xfrm>
            <a:off x="1711854" y="2680138"/>
            <a:ext cx="2019603" cy="2001400"/>
          </a:xfrm>
          <a:prstGeom prst="rect">
            <a:avLst/>
          </a:prstGeom>
        </p:spPr>
      </p:pic>
      <p:sp>
        <p:nvSpPr>
          <p:cNvPr id="10" name="文本框 9"/>
          <p:cNvSpPr txBox="1"/>
          <p:nvPr/>
        </p:nvSpPr>
        <p:spPr>
          <a:xfrm>
            <a:off x="4875152" y="705153"/>
            <a:ext cx="2441694"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gradFill>
                  <a:gsLst>
                    <a:gs pos="0">
                      <a:srgbClr val="00C8AF"/>
                    </a:gs>
                    <a:gs pos="100000">
                      <a:srgbClr val="006FBB"/>
                    </a:gs>
                  </a:gsLst>
                  <a:lin ang="8100000" scaled="1"/>
                </a:gradFill>
              </a:rPr>
              <a:t>CONTENTS</a:t>
            </a:r>
            <a:endParaRPr lang="zh-CN" altLang="en-US" sz="3200" b="1" dirty="0">
              <a:gradFill>
                <a:gsLst>
                  <a:gs pos="0">
                    <a:srgbClr val="00C8AF"/>
                  </a:gs>
                  <a:gs pos="100000">
                    <a:srgbClr val="006FBB"/>
                  </a:gs>
                </a:gsLst>
                <a:lin ang="8100000" scaled="1"/>
              </a:gradFill>
            </a:endParaRPr>
          </a:p>
        </p:txBody>
      </p:sp>
      <p:grpSp>
        <p:nvGrpSpPr>
          <p:cNvPr id="16" name="组合 15"/>
          <p:cNvGrpSpPr/>
          <p:nvPr/>
        </p:nvGrpSpPr>
        <p:grpSpPr>
          <a:xfrm>
            <a:off x="5657056" y="1355581"/>
            <a:ext cx="877888" cy="128231"/>
            <a:chOff x="1670731" y="2023448"/>
            <a:chExt cx="8576128" cy="1252698"/>
          </a:xfrm>
        </p:grpSpPr>
        <p:sp>
          <p:nvSpPr>
            <p:cNvPr id="1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745064" y="4732338"/>
            <a:ext cx="1763952"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产品简介</a:t>
            </a:r>
            <a:endParaRPr lang="zh-CN" altLang="en-US" b="1" dirty="0">
              <a:solidFill>
                <a:schemeClr val="tx1">
                  <a:lumMod val="85000"/>
                  <a:lumOff val="15000"/>
                </a:schemeClr>
              </a:solidFill>
              <a:latin typeface="+mn-ea"/>
            </a:endParaRPr>
          </a:p>
        </p:txBody>
      </p:sp>
      <p:sp>
        <p:nvSpPr>
          <p:cNvPr id="23" name="文本框 22"/>
          <p:cNvSpPr txBox="1"/>
          <p:nvPr/>
        </p:nvSpPr>
        <p:spPr>
          <a:xfrm>
            <a:off x="3977011" y="4732655"/>
            <a:ext cx="1939290"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检索与分析范围</a:t>
            </a:r>
            <a:endParaRPr lang="zh-CN" altLang="en-US" b="1" dirty="0">
              <a:solidFill>
                <a:schemeClr val="tx1">
                  <a:lumMod val="85000"/>
                  <a:lumOff val="15000"/>
                </a:schemeClr>
              </a:solidFill>
              <a:latin typeface="+mn-ea"/>
            </a:endParaRPr>
          </a:p>
        </p:txBody>
      </p:sp>
      <p:sp>
        <p:nvSpPr>
          <p:cNvPr id="24" name="文本框 23"/>
          <p:cNvSpPr txBox="1"/>
          <p:nvPr/>
        </p:nvSpPr>
        <p:spPr>
          <a:xfrm>
            <a:off x="6384296" y="4732338"/>
            <a:ext cx="1763395"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特色功能</a:t>
            </a:r>
            <a:endParaRPr lang="zh-CN" altLang="en-US" b="1" dirty="0">
              <a:solidFill>
                <a:schemeClr val="tx1">
                  <a:lumMod val="85000"/>
                  <a:lumOff val="15000"/>
                </a:schemeClr>
              </a:solidFill>
              <a:latin typeface="+mn-ea"/>
            </a:endParaRPr>
          </a:p>
        </p:txBody>
      </p:sp>
      <p:sp>
        <p:nvSpPr>
          <p:cNvPr id="25" name="文本框 24"/>
          <p:cNvSpPr txBox="1"/>
          <p:nvPr/>
        </p:nvSpPr>
        <p:spPr>
          <a:xfrm>
            <a:off x="8615686" y="4732338"/>
            <a:ext cx="1763395" cy="368300"/>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85000"/>
                    <a:lumOff val="15000"/>
                  </a:schemeClr>
                </a:solidFill>
                <a:latin typeface="+mn-ea"/>
              </a:rPr>
              <a:t>增值服务</a:t>
            </a:r>
            <a:endParaRPr lang="zh-CN" altLang="en-US" b="1" dirty="0">
              <a:solidFill>
                <a:schemeClr val="tx1">
                  <a:lumMod val="85000"/>
                  <a:lumOff val="15000"/>
                </a:schemeClr>
              </a:solidFill>
              <a:latin typeface="+mn-ea"/>
            </a:endParaRPr>
          </a:p>
        </p:txBody>
      </p:sp>
      <p:sp>
        <p:nvSpPr>
          <p:cNvPr id="26" name="文本框 25"/>
          <p:cNvSpPr txBox="1"/>
          <p:nvPr/>
        </p:nvSpPr>
        <p:spPr>
          <a:xfrm>
            <a:off x="2220630" y="3125800"/>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01</a:t>
            </a:r>
            <a:endParaRPr lang="zh-CN" altLang="en-US" sz="4400" b="1" dirty="0">
              <a:gradFill>
                <a:gsLst>
                  <a:gs pos="0">
                    <a:srgbClr val="595959"/>
                  </a:gs>
                  <a:gs pos="100000">
                    <a:srgbClr val="333435"/>
                  </a:gs>
                </a:gsLst>
                <a:lin ang="8100000" scaled="1"/>
              </a:gradFill>
            </a:endParaRPr>
          </a:p>
        </p:txBody>
      </p:sp>
      <p:sp>
        <p:nvSpPr>
          <p:cNvPr id="27" name="文本框 26"/>
          <p:cNvSpPr txBox="1"/>
          <p:nvPr/>
        </p:nvSpPr>
        <p:spPr>
          <a:xfrm>
            <a:off x="4455930" y="3125800"/>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02</a:t>
            </a:r>
            <a:endParaRPr lang="zh-CN" altLang="en-US" sz="4400" b="1" dirty="0">
              <a:gradFill>
                <a:gsLst>
                  <a:gs pos="0">
                    <a:srgbClr val="595959"/>
                  </a:gs>
                  <a:gs pos="100000">
                    <a:srgbClr val="333435"/>
                  </a:gs>
                </a:gsLst>
                <a:lin ang="8100000" scaled="1"/>
              </a:gradFill>
            </a:endParaRPr>
          </a:p>
        </p:txBody>
      </p:sp>
      <p:sp>
        <p:nvSpPr>
          <p:cNvPr id="28" name="文本框 27"/>
          <p:cNvSpPr txBox="1"/>
          <p:nvPr/>
        </p:nvSpPr>
        <p:spPr>
          <a:xfrm>
            <a:off x="6742865" y="3125800"/>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03</a:t>
            </a:r>
            <a:endParaRPr lang="zh-CN" altLang="en-US" sz="4400" b="1" dirty="0">
              <a:gradFill>
                <a:gsLst>
                  <a:gs pos="0">
                    <a:srgbClr val="595959"/>
                  </a:gs>
                  <a:gs pos="100000">
                    <a:srgbClr val="333435"/>
                  </a:gs>
                </a:gsLst>
                <a:lin ang="8100000" scaled="1"/>
              </a:gradFill>
            </a:endParaRPr>
          </a:p>
        </p:txBody>
      </p:sp>
      <p:sp>
        <p:nvSpPr>
          <p:cNvPr id="29" name="文本框 28"/>
          <p:cNvSpPr txBox="1"/>
          <p:nvPr/>
        </p:nvSpPr>
        <p:spPr>
          <a:xfrm>
            <a:off x="9026581" y="3125800"/>
            <a:ext cx="813043"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gradFill>
                  <a:gsLst>
                    <a:gs pos="0">
                      <a:srgbClr val="595959"/>
                    </a:gs>
                    <a:gs pos="100000">
                      <a:srgbClr val="333435"/>
                    </a:gs>
                  </a:gsLst>
                  <a:lin ang="8100000" scaled="1"/>
                </a:gradFill>
              </a:rPr>
              <a:t>04</a:t>
            </a:r>
            <a:endParaRPr lang="zh-CN" altLang="en-US" sz="4400" b="1" dirty="0">
              <a:gradFill>
                <a:gsLst>
                  <a:gs pos="0">
                    <a:srgbClr val="595959"/>
                  </a:gs>
                  <a:gs pos="100000">
                    <a:srgbClr val="333435"/>
                  </a:gs>
                </a:gsLst>
                <a:lin ang="81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1500"/>
                            </p:stCondLst>
                            <p:childTnLst>
                              <p:par>
                                <p:cTn id="56" presetID="1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p:tgtEl>
                                          <p:spTgt spid="22"/>
                                        </p:tgtEl>
                                        <p:attrNameLst>
                                          <p:attrName>ppt_y</p:attrName>
                                        </p:attrNameLst>
                                      </p:cBhvr>
                                      <p:tavLst>
                                        <p:tav tm="0">
                                          <p:val>
                                            <p:strVal val="#ppt_y+#ppt_h*1.125000"/>
                                          </p:val>
                                        </p:tav>
                                        <p:tav tm="100000">
                                          <p:val>
                                            <p:strVal val="#ppt_y"/>
                                          </p:val>
                                        </p:tav>
                                      </p:tavLst>
                                    </p:anim>
                                    <p:animEffect transition="in" filter="wipe(up)">
                                      <p:cBhvr>
                                        <p:cTn id="59" dur="500"/>
                                        <p:tgtEl>
                                          <p:spTgt spid="22"/>
                                        </p:tgtEl>
                                      </p:cBhvr>
                                    </p:animEffect>
                                  </p:childTnLst>
                                </p:cTn>
                              </p:par>
                            </p:childTnLst>
                          </p:cTn>
                        </p:par>
                        <p:par>
                          <p:cTn id="60" fill="hold">
                            <p:stCondLst>
                              <p:cond delay="2000"/>
                            </p:stCondLst>
                            <p:childTnLst>
                              <p:par>
                                <p:cTn id="61" presetID="1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up)">
                                      <p:cBhvr>
                                        <p:cTn id="64" dur="500"/>
                                        <p:tgtEl>
                                          <p:spTgt spid="23"/>
                                        </p:tgtEl>
                                      </p:cBhvr>
                                    </p:animEffect>
                                  </p:childTnLst>
                                </p:cTn>
                              </p:par>
                            </p:childTnLst>
                          </p:cTn>
                        </p:par>
                        <p:par>
                          <p:cTn id="65" fill="hold">
                            <p:stCondLst>
                              <p:cond delay="2500"/>
                            </p:stCondLst>
                            <p:childTnLst>
                              <p:par>
                                <p:cTn id="66" presetID="12" presetClass="entr" presetSubtype="4"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p:tgtEl>
                                          <p:spTgt spid="24"/>
                                        </p:tgtEl>
                                        <p:attrNameLst>
                                          <p:attrName>ppt_y</p:attrName>
                                        </p:attrNameLst>
                                      </p:cBhvr>
                                      <p:tavLst>
                                        <p:tav tm="0">
                                          <p:val>
                                            <p:strVal val="#ppt_y+#ppt_h*1.125000"/>
                                          </p:val>
                                        </p:tav>
                                        <p:tav tm="100000">
                                          <p:val>
                                            <p:strVal val="#ppt_y"/>
                                          </p:val>
                                        </p:tav>
                                      </p:tavLst>
                                    </p:anim>
                                    <p:animEffect transition="in" filter="wipe(up)">
                                      <p:cBhvr>
                                        <p:cTn id="69" dur="500"/>
                                        <p:tgtEl>
                                          <p:spTgt spid="24"/>
                                        </p:tgtEl>
                                      </p:cBhvr>
                                    </p:animEffect>
                                  </p:childTnLst>
                                </p:cTn>
                              </p:par>
                            </p:childTnLst>
                          </p:cTn>
                        </p:par>
                        <p:par>
                          <p:cTn id="70" fill="hold">
                            <p:stCondLst>
                              <p:cond delay="3000"/>
                            </p:stCondLst>
                            <p:childTnLst>
                              <p:par>
                                <p:cTn id="71" presetID="1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ppt_y</p:attrName>
                                        </p:attrNameLst>
                                      </p:cBhvr>
                                      <p:tavLst>
                                        <p:tav tm="0">
                                          <p:val>
                                            <p:strVal val="#ppt_y+#ppt_h*1.125000"/>
                                          </p:val>
                                        </p:tav>
                                        <p:tav tm="100000">
                                          <p:val>
                                            <p:strVal val="#ppt_y"/>
                                          </p:val>
                                        </p:tav>
                                      </p:tavLst>
                                    </p:anim>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endParaRPr lang="zh-CN" altLang="en-US" sz="2400" b="1" dirty="0">
                <a:solidFill>
                  <a:schemeClr val="tx1">
                    <a:lumMod val="85000"/>
                    <a:lumOff val="15000"/>
                  </a:schemeClr>
                </a:solidFill>
                <a:latin typeface="+mn-ea"/>
              </a:endParaRPr>
            </a:p>
          </p:txBody>
        </p:sp>
      </p:grpSp>
      <p:grpSp>
        <p:nvGrpSpPr>
          <p:cNvPr id="14" name="组合 13"/>
          <p:cNvGrpSpPr/>
          <p:nvPr/>
        </p:nvGrpSpPr>
        <p:grpSpPr>
          <a:xfrm>
            <a:off x="1096645" y="1332865"/>
            <a:ext cx="9998710" cy="5273040"/>
            <a:chOff x="883" y="2180"/>
            <a:chExt cx="15746" cy="8304"/>
          </a:xfrm>
        </p:grpSpPr>
        <p:grpSp>
          <p:nvGrpSpPr>
            <p:cNvPr id="10" name="组合 9"/>
            <p:cNvGrpSpPr/>
            <p:nvPr/>
          </p:nvGrpSpPr>
          <p:grpSpPr>
            <a:xfrm>
              <a:off x="883" y="2180"/>
              <a:ext cx="12194" cy="8305"/>
              <a:chOff x="900" y="2180"/>
              <a:chExt cx="12194" cy="8305"/>
            </a:xfrm>
          </p:grpSpPr>
          <p:pic>
            <p:nvPicPr>
              <p:cNvPr id="9" name="图片 8"/>
              <p:cNvPicPr>
                <a:picLocks noChangeAspect="1"/>
              </p:cNvPicPr>
              <p:nvPr/>
            </p:nvPicPr>
            <p:blipFill>
              <a:blip r:embed="rId2"/>
              <a:srcRect t="5695"/>
              <a:stretch>
                <a:fillRect/>
              </a:stretch>
            </p:blipFill>
            <p:spPr>
              <a:xfrm>
                <a:off x="900" y="2845"/>
                <a:ext cx="12194" cy="7640"/>
              </a:xfrm>
              <a:prstGeom prst="rect">
                <a:avLst/>
              </a:prstGeom>
            </p:spPr>
          </p:pic>
          <p:pic>
            <p:nvPicPr>
              <p:cNvPr id="4" name="图片 3"/>
              <p:cNvPicPr>
                <a:picLocks noChangeAspect="1"/>
              </p:cNvPicPr>
              <p:nvPr/>
            </p:nvPicPr>
            <p:blipFill>
              <a:blip r:embed="rId3"/>
              <a:stretch>
                <a:fillRect/>
              </a:stretch>
            </p:blipFill>
            <p:spPr>
              <a:xfrm>
                <a:off x="900" y="2180"/>
                <a:ext cx="12194" cy="617"/>
              </a:xfrm>
              <a:prstGeom prst="rect">
                <a:avLst/>
              </a:prstGeom>
            </p:spPr>
          </p:pic>
        </p:grpSp>
        <p:pic>
          <p:nvPicPr>
            <p:cNvPr id="11" name="图片 10"/>
            <p:cNvPicPr>
              <a:picLocks noChangeAspect="1"/>
            </p:cNvPicPr>
            <p:nvPr/>
          </p:nvPicPr>
          <p:blipFill>
            <a:blip r:embed="rId4"/>
            <a:srcRect b="22083"/>
            <a:stretch>
              <a:fillRect/>
            </a:stretch>
          </p:blipFill>
          <p:spPr>
            <a:xfrm>
              <a:off x="12859" y="2180"/>
              <a:ext cx="3770" cy="8267"/>
            </a:xfrm>
            <a:prstGeom prst="rect">
              <a:avLst/>
            </a:prstGeom>
          </p:spPr>
        </p:pic>
      </p:grpSp>
      <p:sp>
        <p:nvSpPr>
          <p:cNvPr id="16" name="椭圆 15"/>
          <p:cNvSpPr/>
          <p:nvPr/>
        </p:nvSpPr>
        <p:spPr>
          <a:xfrm>
            <a:off x="4528185" y="4705985"/>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61330" y="4705985"/>
            <a:ext cx="513715" cy="6394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470150" y="2713355"/>
            <a:ext cx="2315210" cy="737235"/>
          </a:xfrm>
          <a:prstGeom prst="roundRect">
            <a:avLst/>
          </a:prstGeom>
          <a:ln w="28575">
            <a:solidFill>
              <a:srgbClr val="F2667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微软雅黑" panose="020B0503020204020204" charset="-122"/>
                <a:ea typeface="微软雅黑" panose="020B0503020204020204" charset="-122"/>
              </a:rPr>
              <a:t>可重点关注图中的高被引项目</a:t>
            </a:r>
            <a:endParaRPr lang="zh-CN" altLang="en-US">
              <a:latin typeface="微软雅黑" panose="020B0503020204020204" charset="-122"/>
              <a:ea typeface="微软雅黑" panose="020B0503020204020204" charset="-122"/>
            </a:endParaRPr>
          </a:p>
        </p:txBody>
      </p:sp>
      <p:cxnSp>
        <p:nvCxnSpPr>
          <p:cNvPr id="20" name="直接箭头连接符 19"/>
          <p:cNvCxnSpPr>
            <a:stCxn id="16" idx="0"/>
            <a:endCxn id="19" idx="2"/>
          </p:cNvCxnSpPr>
          <p:nvPr/>
        </p:nvCxnSpPr>
        <p:spPr>
          <a:xfrm flipH="1" flipV="1">
            <a:off x="3627755" y="3450590"/>
            <a:ext cx="1157605" cy="125539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8" idx="0"/>
            <a:endCxn id="19" idx="2"/>
          </p:cNvCxnSpPr>
          <p:nvPr/>
        </p:nvCxnSpPr>
        <p:spPr>
          <a:xfrm flipH="1" flipV="1">
            <a:off x="3627755" y="3450590"/>
            <a:ext cx="2190750" cy="125539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10194925" y="1316990"/>
            <a:ext cx="817245" cy="477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stCxn id="26" idx="3"/>
            <a:endCxn id="22" idx="1"/>
          </p:cNvCxnSpPr>
          <p:nvPr/>
        </p:nvCxnSpPr>
        <p:spPr>
          <a:xfrm>
            <a:off x="8701405" y="1128395"/>
            <a:ext cx="1493520" cy="42735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6711315" y="647065"/>
            <a:ext cx="1990090" cy="962660"/>
          </a:xfrm>
          <a:prstGeom prst="roundRect">
            <a:avLst/>
          </a:prstGeom>
          <a:ln w="28575">
            <a:solidFill>
              <a:srgbClr val="F2667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微软雅黑" panose="020B0503020204020204" charset="-122"/>
                <a:ea typeface="微软雅黑" panose="020B0503020204020204" charset="-122"/>
              </a:rPr>
              <a:t>可针对某文献的相关基金项目进行更多的分析</a:t>
            </a:r>
            <a:endParaRPr lang="zh-CN" altLang="en-US">
              <a:latin typeface="微软雅黑" panose="020B0503020204020204" charset="-122"/>
              <a:ea typeface="微软雅黑" panose="020B0503020204020204" charset="-122"/>
            </a:endParaRPr>
          </a:p>
        </p:txBody>
      </p:sp>
      <p:sp>
        <p:nvSpPr>
          <p:cNvPr id="27" name="圆角矩形 26"/>
          <p:cNvSpPr/>
          <p:nvPr/>
        </p:nvSpPr>
        <p:spPr>
          <a:xfrm>
            <a:off x="8745220" y="1848485"/>
            <a:ext cx="1618615" cy="6508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a:stCxn id="29" idx="3"/>
            <a:endCxn id="27" idx="2"/>
          </p:cNvCxnSpPr>
          <p:nvPr/>
        </p:nvCxnSpPr>
        <p:spPr>
          <a:xfrm flipV="1">
            <a:off x="8701405" y="2499360"/>
            <a:ext cx="853440" cy="100901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6711315" y="3027045"/>
            <a:ext cx="1990090" cy="962660"/>
          </a:xfrm>
          <a:prstGeom prst="roundRect">
            <a:avLst/>
          </a:prstGeom>
          <a:ln w="28575">
            <a:solidFill>
              <a:srgbClr val="F2667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latin typeface="微软雅黑" panose="020B0503020204020204" charset="-122"/>
                <a:ea typeface="微软雅黑" panose="020B0503020204020204" charset="-122"/>
              </a:rPr>
              <a:t>点击项目名称可以查看该项目的具体信息</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ppt_x</p:attrName>
                                        </p:attrNameLst>
                                      </p:cBhvr>
                                      <p:tavLst>
                                        <p:tav tm="0">
                                          <p:val>
                                            <p:strVal val="#ppt_x-#ppt_w*1.125000"/>
                                          </p:val>
                                        </p:tav>
                                        <p:tav tm="100000">
                                          <p:val>
                                            <p:strVal val="#ppt_x"/>
                                          </p:val>
                                        </p:tav>
                                      </p:tavLst>
                                    </p:anim>
                                    <p:animEffect transition="in" filter="wipe(right)">
                                      <p:cBhvr>
                                        <p:cTn id="17" dur="500"/>
                                        <p:tgtEl>
                                          <p:spTgt spid="19"/>
                                        </p:tgtEl>
                                      </p:cBhvr>
                                    </p:animEffect>
                                  </p:childTnLst>
                                </p:cTn>
                              </p:par>
                              <p:par>
                                <p:cTn id="18" presetID="1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ppt_y</p:attrName>
                                        </p:attrNameLst>
                                      </p:cBhvr>
                                      <p:tavLst>
                                        <p:tav tm="0">
                                          <p:val>
                                            <p:strVal val="#ppt_y+#ppt_h*1.125000"/>
                                          </p:val>
                                        </p:tav>
                                        <p:tav tm="100000">
                                          <p:val>
                                            <p:strVal val="#ppt_y"/>
                                          </p:val>
                                        </p:tav>
                                      </p:tavLst>
                                    </p:anim>
                                    <p:animEffect transition="in" filter="wipe(up)">
                                      <p:cBhvr>
                                        <p:cTn id="21" dur="500"/>
                                        <p:tgtEl>
                                          <p:spTgt spid="20"/>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par>
                                <p:cTn id="30" presetID="1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up)">
                                      <p:cBhvr>
                                        <p:cTn id="33" dur="500"/>
                                        <p:tgtEl>
                                          <p:spTgt spid="25"/>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ppt_x</p:attrName>
                                        </p:attrNameLst>
                                      </p:cBhvr>
                                      <p:tavLst>
                                        <p:tav tm="0">
                                          <p:val>
                                            <p:strVal val="#ppt_x-#ppt_w*1.125000"/>
                                          </p:val>
                                        </p:tav>
                                        <p:tav tm="100000">
                                          <p:val>
                                            <p:strVal val="#ppt_x"/>
                                          </p:val>
                                        </p:tav>
                                      </p:tavLst>
                                    </p:anim>
                                    <p:animEffect transition="in" filter="wipe(right)">
                                      <p:cBhvr>
                                        <p:cTn id="38" dur="500"/>
                                        <p:tgtEl>
                                          <p:spTgt spid="26"/>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right)">
                                      <p:cBhvr>
                                        <p:cTn id="42" dur="500"/>
                                        <p:tgtEl>
                                          <p:spTgt spid="27"/>
                                        </p:tgtEl>
                                      </p:cBhvr>
                                    </p:animEffect>
                                  </p:childTnLst>
                                </p:cTn>
                              </p:par>
                              <p:par>
                                <p:cTn id="43" presetID="1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up)">
                                      <p:cBhvr>
                                        <p:cTn id="46" dur="500"/>
                                        <p:tgtEl>
                                          <p:spTgt spid="28"/>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p:tgtEl>
                                          <p:spTgt spid="29"/>
                                        </p:tgtEl>
                                        <p:attrNameLst>
                                          <p:attrName>ppt_x</p:attrName>
                                        </p:attrNameLst>
                                      </p:cBhvr>
                                      <p:tavLst>
                                        <p:tav tm="0">
                                          <p:val>
                                            <p:strVal val="#ppt_x-#ppt_w*1.125000"/>
                                          </p:val>
                                        </p:tav>
                                        <p:tav tm="100000">
                                          <p:val>
                                            <p:strVal val="#ppt_x"/>
                                          </p:val>
                                        </p:tav>
                                      </p:tavLst>
                                    </p:anim>
                                    <p:animEffect transition="in" filter="wipe(righ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22" grpId="0" bldLvl="0" animBg="1"/>
      <p:bldP spid="26" grpId="0" bldLvl="0" animBg="1"/>
      <p:bldP spid="27" grpId="0" bldLvl="0" animBg="1"/>
      <p:bldP spid="2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endParaRPr lang="zh-CN" altLang="en-US" sz="2400" b="1" dirty="0">
                <a:solidFill>
                  <a:schemeClr val="tx1">
                    <a:lumMod val="85000"/>
                    <a:lumOff val="15000"/>
                  </a:schemeClr>
                </a:solidFill>
                <a:latin typeface="+mn-ea"/>
              </a:endParaRPr>
            </a:p>
          </p:txBody>
        </p:sp>
      </p:grpSp>
      <p:pic>
        <p:nvPicPr>
          <p:cNvPr id="2" name="图片 1"/>
          <p:cNvPicPr>
            <a:picLocks noChangeAspect="1"/>
          </p:cNvPicPr>
          <p:nvPr/>
        </p:nvPicPr>
        <p:blipFill>
          <a:blip r:embed="rId2"/>
          <a:stretch>
            <a:fillRect/>
          </a:stretch>
        </p:blipFill>
        <p:spPr>
          <a:xfrm>
            <a:off x="1382713" y="1233805"/>
            <a:ext cx="9426575" cy="5343525"/>
          </a:xfrm>
          <a:prstGeom prst="rect">
            <a:avLst/>
          </a:prstGeom>
          <a:ln w="28575">
            <a:solidFill>
              <a:srgbClr val="5470C6"/>
            </a:solidFill>
            <a:prstDash val="lgDashDotDot"/>
          </a:ln>
        </p:spPr>
      </p:pic>
      <p:sp>
        <p:nvSpPr>
          <p:cNvPr id="3" name="圆角矩形 2"/>
          <p:cNvSpPr/>
          <p:nvPr/>
        </p:nvSpPr>
        <p:spPr>
          <a:xfrm>
            <a:off x="4917440" y="4008755"/>
            <a:ext cx="1618615" cy="6508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85000"/>
                    <a:lumOff val="15000"/>
                  </a:schemeClr>
                </a:solidFill>
              </a:rPr>
              <a:t>点击查看项目详细信息</a:t>
            </a:r>
            <a:endParaRPr lang="zh-CN" altLang="en-US">
              <a:solidFill>
                <a:schemeClr val="tx1">
                  <a:lumMod val="85000"/>
                  <a:lumOff val="15000"/>
                </a:schemeClr>
              </a:solidFill>
            </a:endParaRPr>
          </a:p>
        </p:txBody>
      </p:sp>
      <p:cxnSp>
        <p:nvCxnSpPr>
          <p:cNvPr id="12" name="直接箭头连接符 11"/>
          <p:cNvCxnSpPr>
            <a:stCxn id="13" idx="0"/>
            <a:endCxn id="3" idx="2"/>
          </p:cNvCxnSpPr>
          <p:nvPr/>
        </p:nvCxnSpPr>
        <p:spPr>
          <a:xfrm flipV="1">
            <a:off x="4888230" y="4659630"/>
            <a:ext cx="838835" cy="94297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3910965" y="5602605"/>
            <a:ext cx="1953895" cy="3790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stretch>
            <a:fillRect/>
          </a:stretch>
        </p:blipFill>
        <p:spPr>
          <a:xfrm>
            <a:off x="1271270" y="1233170"/>
            <a:ext cx="9649460" cy="5500370"/>
          </a:xfrm>
          <a:prstGeom prst="rect">
            <a:avLst/>
          </a:prstGeom>
          <a:ln w="28575">
            <a:solidFill>
              <a:srgbClr val="5470C6"/>
            </a:solidFill>
            <a:prstDash val="lgDashDotDot"/>
          </a:ln>
        </p:spPr>
      </p:pic>
      <p:sp>
        <p:nvSpPr>
          <p:cNvPr id="21" name="圆角矩形 20"/>
          <p:cNvSpPr/>
          <p:nvPr/>
        </p:nvSpPr>
        <p:spPr>
          <a:xfrm>
            <a:off x="1382395" y="5999480"/>
            <a:ext cx="2611755" cy="395605"/>
          </a:xfrm>
          <a:prstGeom prst="round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17" name="直接箭头连接符 16"/>
          <p:cNvCxnSpPr/>
          <p:nvPr/>
        </p:nvCxnSpPr>
        <p:spPr>
          <a:xfrm flipV="1">
            <a:off x="3994150" y="5379720"/>
            <a:ext cx="1082040" cy="619760"/>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5076190" y="4859020"/>
            <a:ext cx="3784600" cy="9194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85000"/>
                    <a:lumOff val="15000"/>
                  </a:schemeClr>
                </a:solidFill>
              </a:rPr>
              <a:t>点击选项卡，可查看该基金项目的摘要、成果、相似项目，以及针对该项目及其成果的可视化分析</a:t>
            </a:r>
            <a:endParaRPr lang="zh-CN" altLang="en-US">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par>
                                <p:cTn id="23" presetID="12" presetClass="entr" presetSubtype="8" fill="hold" grpId="2"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right)">
                                      <p:cBhvr>
                                        <p:cTn id="26" dur="500"/>
                                        <p:tgtEl>
                                          <p:spTgt spid="21"/>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ppt_x</p:attrName>
                                        </p:attrNameLst>
                                      </p:cBhvr>
                                      <p:tavLst>
                                        <p:tav tm="0">
                                          <p:val>
                                            <p:strVal val="#ppt_x-#ppt_w*1.125000"/>
                                          </p:val>
                                        </p:tav>
                                        <p:tav tm="100000">
                                          <p:val>
                                            <p:strVal val="#ppt_x"/>
                                          </p:val>
                                        </p:tav>
                                      </p:tavLst>
                                    </p:anim>
                                    <p:animEffect transition="in" filter="wipe(righ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P spid="21" grpId="2" animBg="1"/>
      <p:bldP spid="2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4963160" cy="1159989"/>
            <a:chOff x="347913" y="224310"/>
            <a:chExt cx="4963160"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379285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特色功能：以论文查基金</a:t>
              </a:r>
              <a:endParaRPr lang="zh-CN" altLang="en-US" sz="2400" b="1" dirty="0">
                <a:solidFill>
                  <a:schemeClr val="tx1">
                    <a:lumMod val="85000"/>
                    <a:lumOff val="15000"/>
                  </a:schemeClr>
                </a:solidFill>
                <a:latin typeface="+mn-ea"/>
              </a:endParaRPr>
            </a:p>
          </p:txBody>
        </p:sp>
      </p:grpSp>
      <p:pic>
        <p:nvPicPr>
          <p:cNvPr id="2" name="图片 1"/>
          <p:cNvPicPr>
            <a:picLocks noChangeAspect="1"/>
          </p:cNvPicPr>
          <p:nvPr/>
        </p:nvPicPr>
        <p:blipFill>
          <a:blip r:embed="rId2"/>
          <a:stretch>
            <a:fillRect/>
          </a:stretch>
        </p:blipFill>
        <p:spPr>
          <a:xfrm>
            <a:off x="1382713" y="1233805"/>
            <a:ext cx="9426575" cy="5343525"/>
          </a:xfrm>
          <a:prstGeom prst="rect">
            <a:avLst/>
          </a:prstGeom>
          <a:ln w="28575">
            <a:solidFill>
              <a:srgbClr val="5470C6"/>
            </a:solidFill>
            <a:prstDash val="lgDashDotDot"/>
          </a:ln>
        </p:spPr>
      </p:pic>
      <p:sp>
        <p:nvSpPr>
          <p:cNvPr id="3" name="圆角矩形 2"/>
          <p:cNvSpPr/>
          <p:nvPr/>
        </p:nvSpPr>
        <p:spPr>
          <a:xfrm>
            <a:off x="6254115" y="3243580"/>
            <a:ext cx="2310765" cy="6508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85000"/>
                    <a:lumOff val="15000"/>
                  </a:schemeClr>
                </a:solidFill>
              </a:rPr>
              <a:t>点击查看针对该组项目的可视化分析</a:t>
            </a:r>
            <a:endParaRPr lang="zh-CN" altLang="en-US">
              <a:solidFill>
                <a:schemeClr val="tx1">
                  <a:lumMod val="85000"/>
                  <a:lumOff val="15000"/>
                </a:schemeClr>
              </a:solidFill>
            </a:endParaRPr>
          </a:p>
        </p:txBody>
      </p:sp>
      <p:cxnSp>
        <p:nvCxnSpPr>
          <p:cNvPr id="12" name="直接箭头连接符 11"/>
          <p:cNvCxnSpPr>
            <a:stCxn id="13" idx="2"/>
            <a:endCxn id="3" idx="0"/>
          </p:cNvCxnSpPr>
          <p:nvPr/>
        </p:nvCxnSpPr>
        <p:spPr>
          <a:xfrm flipH="1">
            <a:off x="7409815" y="2521585"/>
            <a:ext cx="842010" cy="721995"/>
          </a:xfrm>
          <a:prstGeom prst="straightConnector1">
            <a:avLst/>
          </a:prstGeom>
          <a:ln w="28575">
            <a:solidFill>
              <a:srgbClr val="F26679"/>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7274560" y="2142490"/>
            <a:ext cx="1953895" cy="3790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custDataLst>
              <p:tags r:id="rId3"/>
            </p:custDataLst>
          </p:nvPr>
        </p:nvPicPr>
        <p:blipFill>
          <a:blip r:embed="rId4"/>
          <a:stretch>
            <a:fillRect/>
          </a:stretch>
        </p:blipFill>
        <p:spPr>
          <a:xfrm>
            <a:off x="1049655" y="1104265"/>
            <a:ext cx="10093325" cy="5602605"/>
          </a:xfrm>
          <a:prstGeom prst="rect">
            <a:avLst/>
          </a:prstGeom>
          <a:ln w="28575">
            <a:solidFill>
              <a:srgbClr val="5470C6"/>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9134475" cy="1159989"/>
            <a:chOff x="347913" y="224310"/>
            <a:chExt cx="913447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796417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特色功能：科研态势感知</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基金项目可视化分析</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8" name="图片 9"/>
          <p:cNvPicPr>
            <a:picLocks noChangeAspect="1"/>
          </p:cNvPicPr>
          <p:nvPr/>
        </p:nvPicPr>
        <p:blipFill>
          <a:blip r:embed="rId3"/>
          <a:stretch>
            <a:fillRect/>
          </a:stretch>
        </p:blipFill>
        <p:spPr>
          <a:xfrm>
            <a:off x="6485890" y="2282190"/>
            <a:ext cx="4439920" cy="3484245"/>
          </a:xfrm>
          <a:prstGeom prst="rect">
            <a:avLst/>
          </a:prstGeom>
          <a:noFill/>
          <a:ln w="28575" cmpd="thickThin">
            <a:solidFill>
              <a:schemeClr val="accent1">
                <a:shade val="50000"/>
              </a:schemeClr>
            </a:solidFill>
            <a:prstDash val="lgDashDotDot"/>
          </a:ln>
        </p:spPr>
      </p:pic>
      <p:sp>
        <p:nvSpPr>
          <p:cNvPr id="4" name="Title 6"/>
          <p:cNvSpPr txBox="1"/>
          <p:nvPr>
            <p:custDataLst>
              <p:tags r:id="rId4"/>
            </p:custDataLst>
          </p:nvPr>
        </p:nvSpPr>
        <p:spPr>
          <a:xfrm>
            <a:off x="6288405" y="5983605"/>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关键词共现关系图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5"/>
          <a:stretch>
            <a:fillRect/>
          </a:stretch>
        </p:blipFill>
        <p:spPr>
          <a:xfrm>
            <a:off x="1518285" y="2260313"/>
            <a:ext cx="3998400" cy="3528000"/>
          </a:xfrm>
          <a:prstGeom prst="rect">
            <a:avLst/>
          </a:prstGeom>
          <a:ln w="28575" cmpd="thickThin">
            <a:solidFill>
              <a:schemeClr val="accent1">
                <a:shade val="50000"/>
              </a:schemeClr>
            </a:solidFill>
            <a:prstDash val="lgDashDotDot"/>
          </a:ln>
        </p:spPr>
      </p:pic>
      <p:sp>
        <p:nvSpPr>
          <p:cNvPr id="12" name="Title 6"/>
          <p:cNvSpPr txBox="1"/>
          <p:nvPr>
            <p:custDataLst>
              <p:tags r:id="rId6"/>
            </p:custDataLst>
          </p:nvPr>
        </p:nvSpPr>
        <p:spPr>
          <a:xfrm>
            <a:off x="1100455" y="5983605"/>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热门关键词气泡图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9134475" cy="1159989"/>
            <a:chOff x="347913" y="224310"/>
            <a:chExt cx="913447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796417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特色功能：科研态势感知</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基金项目可视化分析</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4" name="Title 6"/>
          <p:cNvSpPr txBox="1"/>
          <p:nvPr>
            <p:custDataLst>
              <p:tags r:id="rId3"/>
            </p:custDataLst>
          </p:nvPr>
        </p:nvSpPr>
        <p:spPr>
          <a:xfrm>
            <a:off x="6597650" y="5838825"/>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单位合作关系图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2" name="图片 11"/>
          <p:cNvPicPr>
            <a:picLocks noChangeAspect="1"/>
          </p:cNvPicPr>
          <p:nvPr/>
        </p:nvPicPr>
        <p:blipFill>
          <a:blip r:embed="rId4"/>
          <a:stretch>
            <a:fillRect/>
          </a:stretch>
        </p:blipFill>
        <p:spPr>
          <a:xfrm>
            <a:off x="6882765" y="2140585"/>
            <a:ext cx="4263496" cy="3528000"/>
          </a:xfrm>
          <a:prstGeom prst="rect">
            <a:avLst/>
          </a:prstGeom>
          <a:ln w="28575" cmpd="thickThin">
            <a:solidFill>
              <a:schemeClr val="accent1">
                <a:shade val="50000"/>
              </a:schemeClr>
            </a:solidFill>
            <a:prstDash val="lgDashDotDot"/>
          </a:ln>
        </p:spPr>
      </p:pic>
      <p:pic>
        <p:nvPicPr>
          <p:cNvPr id="2" name="图片 1"/>
          <p:cNvPicPr>
            <a:picLocks noChangeAspect="1"/>
          </p:cNvPicPr>
          <p:nvPr/>
        </p:nvPicPr>
        <p:blipFill>
          <a:blip r:embed="rId5"/>
          <a:stretch>
            <a:fillRect/>
          </a:stretch>
        </p:blipFill>
        <p:spPr>
          <a:xfrm>
            <a:off x="1038225" y="2140872"/>
            <a:ext cx="5298440" cy="3527425"/>
          </a:xfrm>
          <a:prstGeom prst="rect">
            <a:avLst/>
          </a:prstGeom>
          <a:ln w="28575" cmpd="thickThin">
            <a:solidFill>
              <a:schemeClr val="accent1">
                <a:shade val="50000"/>
              </a:schemeClr>
            </a:solidFill>
            <a:prstDash val="lgDashDotDot"/>
          </a:ln>
        </p:spPr>
      </p:pic>
      <p:sp>
        <p:nvSpPr>
          <p:cNvPr id="13" name="Title 6"/>
          <p:cNvSpPr txBox="1"/>
          <p:nvPr>
            <p:custDataLst>
              <p:tags r:id="rId6"/>
            </p:custDataLst>
          </p:nvPr>
        </p:nvSpPr>
        <p:spPr>
          <a:xfrm>
            <a:off x="1270000" y="5838825"/>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基金项目引证关系图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8051165" cy="1159989"/>
            <a:chOff x="347913" y="224310"/>
            <a:chExt cx="805116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688086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特色功能：科研态势感知</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2</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科研成果统计分析</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寻知可针对高校进行科研成果产出的统计和分析。科研产出数据包括外文学术期刊论文、外文会议论文、国自然基金项目、和国内外专利，分别统计核心期刊的发文情况，包括SCIE、SSCI、AHCI、CPCI-S、CPCI-SSH和EI，并生成分析图表。</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0" name="图片 2"/>
          <p:cNvPicPr>
            <a:picLocks noChangeAspect="1"/>
          </p:cNvPicPr>
          <p:nvPr/>
        </p:nvPicPr>
        <p:blipFill>
          <a:blip r:embed="rId3"/>
          <a:stretch>
            <a:fillRect/>
          </a:stretch>
        </p:blipFill>
        <p:spPr>
          <a:xfrm>
            <a:off x="2607945" y="3267075"/>
            <a:ext cx="6976745" cy="3408045"/>
          </a:xfrm>
          <a:prstGeom prst="rect">
            <a:avLst/>
          </a:prstGeom>
          <a:noFill/>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7844155" cy="1159989"/>
            <a:chOff x="347913" y="224310"/>
            <a:chExt cx="784415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03</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667385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特色功能：科研态势感知</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3</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）论文</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可视化分析</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3"/>
          <a:stretch>
            <a:fillRect/>
          </a:stretch>
        </p:blipFill>
        <p:spPr>
          <a:xfrm>
            <a:off x="660400" y="2745740"/>
            <a:ext cx="4438650" cy="2686050"/>
          </a:xfrm>
          <a:prstGeom prst="rect">
            <a:avLst/>
          </a:prstGeom>
          <a:ln w="28575" cmpd="thickThin">
            <a:solidFill>
              <a:schemeClr val="accent1">
                <a:shade val="50000"/>
              </a:schemeClr>
            </a:solidFill>
            <a:prstDash val="lgDashDotDot"/>
          </a:ln>
        </p:spPr>
      </p:pic>
      <p:pic>
        <p:nvPicPr>
          <p:cNvPr id="12" name="图片 11"/>
          <p:cNvPicPr>
            <a:picLocks noChangeAspect="1"/>
          </p:cNvPicPr>
          <p:nvPr/>
        </p:nvPicPr>
        <p:blipFill>
          <a:blip r:embed="rId4"/>
          <a:stretch>
            <a:fillRect/>
          </a:stretch>
        </p:blipFill>
        <p:spPr>
          <a:xfrm>
            <a:off x="5783580" y="4107815"/>
            <a:ext cx="5745600" cy="1961753"/>
          </a:xfrm>
          <a:prstGeom prst="rect">
            <a:avLst/>
          </a:prstGeom>
          <a:ln w="28575" cmpd="thickThin">
            <a:solidFill>
              <a:schemeClr val="accent1">
                <a:shade val="50000"/>
              </a:schemeClr>
            </a:solidFill>
            <a:prstDash val="lgDashDotDot"/>
          </a:ln>
        </p:spPr>
      </p:pic>
      <p:sp>
        <p:nvSpPr>
          <p:cNvPr id="13" name="Title 6"/>
          <p:cNvSpPr txBox="1"/>
          <p:nvPr>
            <p:custDataLst>
              <p:tags r:id="rId5"/>
            </p:custDataLst>
          </p:nvPr>
        </p:nvSpPr>
        <p:spPr>
          <a:xfrm>
            <a:off x="462915" y="5655310"/>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中科院期刊分区分布图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14" name="Title 6"/>
          <p:cNvSpPr txBox="1"/>
          <p:nvPr>
            <p:custDataLst>
              <p:tags r:id="rId6"/>
            </p:custDataLst>
          </p:nvPr>
        </p:nvSpPr>
        <p:spPr>
          <a:xfrm>
            <a:off x="6239253" y="3270885"/>
            <a:ext cx="4834255" cy="676275"/>
          </a:xfrm>
          <a:prstGeom prst="rect">
            <a:avLst/>
          </a:prstGeom>
          <a:noFill/>
          <a:ln w="28575" cmpd="thickThin">
            <a:noFill/>
            <a:prstDash val="lgDashDotDot"/>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年份趋势分布图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15" name="Title 6"/>
          <p:cNvSpPr txBox="1"/>
          <p:nvPr>
            <p:custDataLst>
              <p:tags r:id="rId7"/>
            </p:custDataLst>
          </p:nvPr>
        </p:nvSpPr>
        <p:spPr>
          <a:xfrm>
            <a:off x="6239253" y="6181725"/>
            <a:ext cx="4834255"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学科分布图</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6" name="图片 15"/>
          <p:cNvPicPr>
            <a:picLocks noChangeAspect="1"/>
          </p:cNvPicPr>
          <p:nvPr/>
        </p:nvPicPr>
        <p:blipFill>
          <a:blip r:embed="rId8"/>
          <a:stretch>
            <a:fillRect/>
          </a:stretch>
        </p:blipFill>
        <p:spPr>
          <a:xfrm>
            <a:off x="5783580" y="1442720"/>
            <a:ext cx="5745600" cy="1710934"/>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781036" y="1524000"/>
            <a:ext cx="3905528" cy="3870326"/>
          </a:xfrm>
          <a:prstGeom prst="rect">
            <a:avLst/>
          </a:prstGeom>
        </p:spPr>
      </p:pic>
      <p:sp>
        <p:nvSpPr>
          <p:cNvPr id="7" name="文本框 6"/>
          <p:cNvSpPr txBox="1"/>
          <p:nvPr/>
        </p:nvSpPr>
        <p:spPr>
          <a:xfrm>
            <a:off x="2954023" y="2583483"/>
            <a:ext cx="1115060" cy="110680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04</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pic>
        <p:nvPicPr>
          <p:cNvPr id="4" name="图片 3" descr="logo"/>
          <p:cNvPicPr>
            <a:picLocks noChangeAspect="1"/>
          </p:cNvPicPr>
          <p:nvPr/>
        </p:nvPicPr>
        <p:blipFill>
          <a:blip r:embed="rId2"/>
          <a:stretch>
            <a:fillRect/>
          </a:stretch>
        </p:blipFill>
        <p:spPr>
          <a:xfrm>
            <a:off x="10163810" y="327660"/>
            <a:ext cx="1680210" cy="560070"/>
          </a:xfrm>
          <a:prstGeom prst="rect">
            <a:avLst/>
          </a:prstGeom>
        </p:spPr>
      </p:pic>
      <p:grpSp>
        <p:nvGrpSpPr>
          <p:cNvPr id="5" name="组合 4"/>
          <p:cNvGrpSpPr/>
          <p:nvPr/>
        </p:nvGrpSpPr>
        <p:grpSpPr>
          <a:xfrm>
            <a:off x="5544353" y="2813524"/>
            <a:ext cx="4885993" cy="1566753"/>
            <a:chOff x="1456842" y="306332"/>
            <a:chExt cx="4885993" cy="1566753"/>
          </a:xfrm>
        </p:grpSpPr>
        <p:sp>
          <p:nvSpPr>
            <p:cNvPr id="6" name="文本框 5"/>
            <p:cNvSpPr txBox="1"/>
            <p:nvPr/>
          </p:nvSpPr>
          <p:spPr>
            <a:xfrm>
              <a:off x="1456842" y="306332"/>
              <a:ext cx="4653747" cy="64516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增值服务</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2" name="文本框 11"/>
            <p:cNvSpPr txBox="1"/>
            <p:nvPr/>
          </p:nvSpPr>
          <p:spPr>
            <a:xfrm>
              <a:off x="1456843" y="1006945"/>
              <a:ext cx="4885992" cy="866140"/>
            </a:xfrm>
            <a:prstGeom prst="rect">
              <a:avLst/>
            </a:prstGeom>
            <a:noFill/>
          </p:spPr>
          <p:txBody>
            <a:bodyPr wrap="square" rtlCol="0">
              <a:spAutoFit/>
              <a:scene3d>
                <a:camera prst="orthographicFront"/>
                <a:lightRig rig="threePt" dir="t"/>
              </a:scene3d>
              <a:sp3d contourW="12700"/>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相关学科科研动态简报</a:t>
              </a:r>
              <a:endPar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科研分析报告</a:t>
              </a:r>
              <a:endPar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文献信使</a:t>
              </a:r>
              <a:endPar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7844155" cy="1159989"/>
            <a:chOff x="347913" y="224310"/>
            <a:chExt cx="784415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04</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667385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增值服务</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相关学科科研动态简报</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寻知定期提供针对本校重点学科研究主题的科研分析简报。</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tretch>
            <a:fillRect/>
          </a:stretch>
        </p:blipFill>
        <p:spPr>
          <a:xfrm>
            <a:off x="1491615" y="2517775"/>
            <a:ext cx="9185910" cy="4070350"/>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7844155" cy="1159989"/>
            <a:chOff x="347913" y="224310"/>
            <a:chExt cx="784415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04</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667385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增值服务</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2</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科研分析报告</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寻知可根据用户的需求个性化定制科研分析报告，如针对某科研机构的科研成果分析，针对某研究主题的研究态势分析，或针对某一具体学科的学科分析等。</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12" name="圆角矩形 11"/>
          <p:cNvSpPr/>
          <p:nvPr/>
        </p:nvSpPr>
        <p:spPr>
          <a:xfrm>
            <a:off x="1845310" y="4331335"/>
            <a:ext cx="2664460" cy="2188845"/>
          </a:xfrm>
          <a:prstGeom prst="roundRect">
            <a:avLst/>
          </a:prstGeom>
          <a:noFill/>
          <a:ln w="12700">
            <a:solidFill>
              <a:srgbClr val="007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384681" y="3123337"/>
            <a:ext cx="1585543" cy="1585543"/>
            <a:chOff x="1705099" y="2564904"/>
            <a:chExt cx="1800200" cy="1800200"/>
          </a:xfrm>
        </p:grpSpPr>
        <p:sp>
          <p:nvSpPr>
            <p:cNvPr id="4" name="椭圆 3"/>
            <p:cNvSpPr/>
            <p:nvPr/>
          </p:nvSpPr>
          <p:spPr>
            <a:xfrm>
              <a:off x="1705099" y="2564904"/>
              <a:ext cx="1800200" cy="1800200"/>
            </a:xfrm>
            <a:prstGeom prst="ellipse">
              <a:avLst/>
            </a:prstGeom>
            <a:solidFill>
              <a:srgbClr val="0072BA"/>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2424124" y="3500610"/>
            <a:ext cx="1443297" cy="829945"/>
          </a:xfrm>
          <a:prstGeom prst="rect">
            <a:avLst/>
          </a:prstGeom>
          <a:noFill/>
        </p:spPr>
        <p:txBody>
          <a:bodyPr wrap="square" rtlCol="0">
            <a:spAutoFit/>
          </a:bodyPr>
          <a:lstStyle/>
          <a:p>
            <a:pPr algn="ctr"/>
            <a:r>
              <a:rPr lang="zh-CN" altLang="en-US" sz="2400" b="1" dirty="0">
                <a:solidFill>
                  <a:srgbClr val="0072BA"/>
                </a:solidFill>
                <a:latin typeface="微软雅黑" panose="020B0503020204020204" charset="-122"/>
                <a:ea typeface="微软雅黑" panose="020B0503020204020204" charset="-122"/>
              </a:rPr>
              <a:t>成果</a:t>
            </a:r>
            <a:endParaRPr lang="zh-CN" altLang="en-US" sz="2400" b="1" dirty="0">
              <a:solidFill>
                <a:srgbClr val="0072BA"/>
              </a:solidFill>
              <a:latin typeface="微软雅黑" panose="020B0503020204020204" charset="-122"/>
              <a:ea typeface="微软雅黑" panose="020B0503020204020204" charset="-122"/>
            </a:endParaRPr>
          </a:p>
          <a:p>
            <a:pPr algn="ctr"/>
            <a:r>
              <a:rPr lang="zh-CN" altLang="en-US" sz="2400" b="1" dirty="0">
                <a:solidFill>
                  <a:srgbClr val="0072BA"/>
                </a:solidFill>
                <a:latin typeface="微软雅黑" panose="020B0503020204020204" charset="-122"/>
                <a:ea typeface="微软雅黑" panose="020B0503020204020204" charset="-122"/>
              </a:rPr>
              <a:t>分析</a:t>
            </a:r>
            <a:endParaRPr lang="zh-CN" altLang="en-US" sz="2400" b="1" dirty="0">
              <a:solidFill>
                <a:srgbClr val="0072BA"/>
              </a:solidFill>
              <a:latin typeface="微软雅黑" panose="020B0503020204020204" charset="-122"/>
              <a:ea typeface="微软雅黑" panose="020B0503020204020204" charset="-122"/>
            </a:endParaRPr>
          </a:p>
        </p:txBody>
      </p:sp>
      <p:grpSp>
        <p:nvGrpSpPr>
          <p:cNvPr id="17" name="组合 16"/>
          <p:cNvGrpSpPr/>
          <p:nvPr/>
        </p:nvGrpSpPr>
        <p:grpSpPr>
          <a:xfrm>
            <a:off x="3491789" y="4000913"/>
            <a:ext cx="711242" cy="701976"/>
            <a:chOff x="6217935" y="1158425"/>
            <a:chExt cx="527724" cy="520849"/>
          </a:xfrm>
        </p:grpSpPr>
        <p:grpSp>
          <p:nvGrpSpPr>
            <p:cNvPr id="18" name="组合 17"/>
            <p:cNvGrpSpPr/>
            <p:nvPr/>
          </p:nvGrpSpPr>
          <p:grpSpPr>
            <a:xfrm>
              <a:off x="6219351" y="1158425"/>
              <a:ext cx="520849" cy="520849"/>
              <a:chOff x="1705099" y="2564904"/>
              <a:chExt cx="1800200" cy="1800200"/>
            </a:xfrm>
          </p:grpSpPr>
          <p:sp>
            <p:nvSpPr>
              <p:cNvPr id="20" name="椭圆 19"/>
              <p:cNvSpPr/>
              <p:nvPr/>
            </p:nvSpPr>
            <p:spPr>
              <a:xfrm>
                <a:off x="1705099" y="2564904"/>
                <a:ext cx="1800200" cy="1800200"/>
              </a:xfrm>
              <a:prstGeom prst="ellipse">
                <a:avLst/>
              </a:prstGeom>
              <a:solidFill>
                <a:srgbClr val="0072BA"/>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47C"/>
                  </a:solidFill>
                </a:endParaRPr>
              </a:p>
            </p:txBody>
          </p:sp>
          <p:sp>
            <p:nvSpPr>
              <p:cNvPr id="21" name="椭圆 20"/>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47C"/>
                  </a:solidFill>
                </a:endParaRPr>
              </a:p>
            </p:txBody>
          </p:sp>
        </p:grpSp>
        <p:sp>
          <p:nvSpPr>
            <p:cNvPr id="19"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0072BA"/>
                  </a:solidFill>
                  <a:latin typeface="Impact MT Std" pitchFamily="34" charset="0"/>
                  <a:ea typeface="微软雅黑" panose="020B0503020204020204" charset="-122"/>
                </a:rPr>
                <a:t>01</a:t>
              </a:r>
              <a:endParaRPr lang="en-US" altLang="zh-CN" sz="2000" b="1" dirty="0">
                <a:solidFill>
                  <a:srgbClr val="0072BA"/>
                </a:solidFill>
                <a:latin typeface="Impact MT Std" pitchFamily="34" charset="0"/>
                <a:ea typeface="微软雅黑" panose="020B0503020204020204" charset="-122"/>
              </a:endParaRPr>
            </a:p>
          </p:txBody>
        </p:sp>
      </p:grpSp>
      <p:sp>
        <p:nvSpPr>
          <p:cNvPr id="22" name="矩形 47"/>
          <p:cNvSpPr>
            <a:spLocks noChangeArrowheads="1"/>
          </p:cNvSpPr>
          <p:nvPr/>
        </p:nvSpPr>
        <p:spPr bwMode="auto">
          <a:xfrm>
            <a:off x="1970783" y="4945005"/>
            <a:ext cx="2466810"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sz="1400" dirty="0">
                <a:solidFill>
                  <a:schemeClr val="tx1">
                    <a:lumMod val="50000"/>
                    <a:lumOff val="50000"/>
                  </a:schemeClr>
                </a:solidFill>
                <a:latin typeface="微软雅黑" panose="020B0503020204020204" charset="-122"/>
                <a:ea typeface="微软雅黑" panose="020B0503020204020204" charset="-122"/>
              </a:rPr>
              <a:t>针对院校近五年发表论文进行分析，从发文量、技术主题、学科、期刊、作者等维度，分析了发文趋势、技术热点、重要学科、主要发文期刊、高产作者、合著关系等产出概况。</a:t>
            </a:r>
            <a:endParaRPr sz="1400" dirty="0">
              <a:solidFill>
                <a:schemeClr val="tx1">
                  <a:lumMod val="50000"/>
                  <a:lumOff val="50000"/>
                </a:schemeClr>
              </a:solidFill>
              <a:latin typeface="微软雅黑" panose="020B0503020204020204" charset="-122"/>
              <a:ea typeface="微软雅黑" panose="020B0503020204020204" charset="-122"/>
            </a:endParaRPr>
          </a:p>
        </p:txBody>
      </p:sp>
      <p:sp>
        <p:nvSpPr>
          <p:cNvPr id="23" name="圆角矩形 22"/>
          <p:cNvSpPr/>
          <p:nvPr/>
        </p:nvSpPr>
        <p:spPr>
          <a:xfrm>
            <a:off x="4725670" y="4331335"/>
            <a:ext cx="2664460" cy="2189480"/>
          </a:xfrm>
          <a:prstGeom prst="roundRect">
            <a:avLst/>
          </a:prstGeom>
          <a:noFill/>
          <a:ln w="12700">
            <a:solidFill>
              <a:srgbClr val="009E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265001" y="3123337"/>
            <a:ext cx="1585543" cy="1585543"/>
            <a:chOff x="1705099" y="2564904"/>
            <a:chExt cx="1800200" cy="1800200"/>
          </a:xfrm>
        </p:grpSpPr>
        <p:sp>
          <p:nvSpPr>
            <p:cNvPr id="25" name="椭圆 24"/>
            <p:cNvSpPr/>
            <p:nvPr/>
          </p:nvSpPr>
          <p:spPr>
            <a:xfrm>
              <a:off x="1705099" y="2564904"/>
              <a:ext cx="1800200" cy="1800200"/>
            </a:xfrm>
            <a:prstGeom prst="ellipse">
              <a:avLst/>
            </a:prstGeom>
            <a:solidFill>
              <a:srgbClr val="009EB5"/>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26"/>
          <p:cNvSpPr txBox="1"/>
          <p:nvPr/>
        </p:nvSpPr>
        <p:spPr>
          <a:xfrm>
            <a:off x="5304444" y="3500610"/>
            <a:ext cx="1443297" cy="829945"/>
          </a:xfrm>
          <a:prstGeom prst="rect">
            <a:avLst/>
          </a:prstGeom>
          <a:noFill/>
        </p:spPr>
        <p:txBody>
          <a:bodyPr wrap="square" rtlCol="0">
            <a:spAutoFit/>
          </a:bodyPr>
          <a:lstStyle/>
          <a:p>
            <a:pPr algn="ctr"/>
            <a:r>
              <a:rPr lang="zh-CN" sz="2400" b="1" dirty="0">
                <a:solidFill>
                  <a:srgbClr val="009EB5"/>
                </a:solidFill>
                <a:latin typeface="微软雅黑" panose="020B0503020204020204" charset="-122"/>
                <a:ea typeface="微软雅黑" panose="020B0503020204020204" charset="-122"/>
              </a:rPr>
              <a:t>主题</a:t>
            </a:r>
            <a:endParaRPr lang="zh-CN" sz="2400" b="1" dirty="0">
              <a:solidFill>
                <a:srgbClr val="009EB5"/>
              </a:solidFill>
              <a:latin typeface="微软雅黑" panose="020B0503020204020204" charset="-122"/>
              <a:ea typeface="微软雅黑" panose="020B0503020204020204" charset="-122"/>
            </a:endParaRPr>
          </a:p>
          <a:p>
            <a:pPr algn="ctr"/>
            <a:r>
              <a:rPr lang="zh-CN" sz="2400" b="1" dirty="0">
                <a:solidFill>
                  <a:srgbClr val="009EB5"/>
                </a:solidFill>
                <a:latin typeface="微软雅黑" panose="020B0503020204020204" charset="-122"/>
                <a:ea typeface="微软雅黑" panose="020B0503020204020204" charset="-122"/>
              </a:rPr>
              <a:t>分析</a:t>
            </a:r>
            <a:endParaRPr lang="zh-CN" sz="2400" b="1" dirty="0">
              <a:solidFill>
                <a:srgbClr val="009EB5"/>
              </a:solidFill>
              <a:latin typeface="微软雅黑" panose="020B0503020204020204" charset="-122"/>
              <a:ea typeface="微软雅黑" panose="020B0503020204020204" charset="-122"/>
            </a:endParaRPr>
          </a:p>
        </p:txBody>
      </p:sp>
      <p:grpSp>
        <p:nvGrpSpPr>
          <p:cNvPr id="13" name="组合 12"/>
          <p:cNvGrpSpPr/>
          <p:nvPr/>
        </p:nvGrpSpPr>
        <p:grpSpPr>
          <a:xfrm>
            <a:off x="6372109" y="4000913"/>
            <a:ext cx="711242" cy="701976"/>
            <a:chOff x="6217935" y="1158425"/>
            <a:chExt cx="527724" cy="520849"/>
          </a:xfrm>
        </p:grpSpPr>
        <p:grpSp>
          <p:nvGrpSpPr>
            <p:cNvPr id="29" name="组合 28"/>
            <p:cNvGrpSpPr/>
            <p:nvPr/>
          </p:nvGrpSpPr>
          <p:grpSpPr>
            <a:xfrm>
              <a:off x="6219351" y="1158425"/>
              <a:ext cx="520849" cy="520849"/>
              <a:chOff x="1705099" y="2564904"/>
              <a:chExt cx="1800200" cy="1800200"/>
            </a:xfrm>
          </p:grpSpPr>
          <p:sp>
            <p:nvSpPr>
              <p:cNvPr id="31" name="椭圆 30"/>
              <p:cNvSpPr/>
              <p:nvPr/>
            </p:nvSpPr>
            <p:spPr>
              <a:xfrm>
                <a:off x="1705099" y="2564904"/>
                <a:ext cx="1800200" cy="1800200"/>
              </a:xfrm>
              <a:prstGeom prst="ellipse">
                <a:avLst/>
              </a:prstGeom>
              <a:solidFill>
                <a:srgbClr val="009EB5"/>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B2A4"/>
                  </a:solidFill>
                </a:endParaRPr>
              </a:p>
            </p:txBody>
          </p:sp>
          <p:sp>
            <p:nvSpPr>
              <p:cNvPr id="32" name="椭圆 31"/>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B2A4"/>
                  </a:solidFill>
                </a:endParaRPr>
              </a:p>
            </p:txBody>
          </p:sp>
        </p:grpSp>
        <p:sp>
          <p:nvSpPr>
            <p:cNvPr id="30" name="TextBox 29"/>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009EB5"/>
                  </a:solidFill>
                  <a:latin typeface="Impact MT Std" pitchFamily="34" charset="0"/>
                  <a:ea typeface="微软雅黑" panose="020B0503020204020204" charset="-122"/>
                </a:rPr>
                <a:t>02</a:t>
              </a:r>
              <a:endParaRPr lang="en-US" altLang="zh-CN" sz="2000" b="1" dirty="0">
                <a:solidFill>
                  <a:srgbClr val="009EB5"/>
                </a:solidFill>
                <a:latin typeface="Impact MT Std" pitchFamily="34" charset="0"/>
                <a:ea typeface="微软雅黑" panose="020B0503020204020204" charset="-122"/>
              </a:endParaRPr>
            </a:p>
          </p:txBody>
        </p:sp>
      </p:grpSp>
      <p:sp>
        <p:nvSpPr>
          <p:cNvPr id="33" name="矩形 47"/>
          <p:cNvSpPr>
            <a:spLocks noChangeArrowheads="1"/>
          </p:cNvSpPr>
          <p:nvPr/>
        </p:nvSpPr>
        <p:spPr bwMode="auto">
          <a:xfrm>
            <a:off x="4851103" y="4945005"/>
            <a:ext cx="2466810"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sz="1400" dirty="0">
                <a:solidFill>
                  <a:schemeClr val="tx1">
                    <a:lumMod val="50000"/>
                    <a:lumOff val="50000"/>
                  </a:schemeClr>
                </a:solidFill>
                <a:latin typeface="微软雅黑" panose="020B0503020204020204" charset="-122"/>
                <a:ea typeface="微软雅黑" panose="020B0503020204020204" charset="-122"/>
              </a:rPr>
              <a:t>针对某主题近十年相关研究进行检索分析，从发文量、机构、作者之间的合著、竞争、技术侧重点等，剖析该主题的发展现状，以及领域内专家的发文情况。</a:t>
            </a:r>
            <a:endParaRPr sz="1400" dirty="0">
              <a:solidFill>
                <a:schemeClr val="tx1">
                  <a:lumMod val="50000"/>
                  <a:lumOff val="50000"/>
                </a:schemeClr>
              </a:solidFill>
              <a:latin typeface="微软雅黑" panose="020B0503020204020204" charset="-122"/>
              <a:ea typeface="微软雅黑" panose="020B0503020204020204" charset="-122"/>
            </a:endParaRPr>
          </a:p>
        </p:txBody>
      </p:sp>
      <p:sp>
        <p:nvSpPr>
          <p:cNvPr id="34" name="圆角矩形 33"/>
          <p:cNvSpPr/>
          <p:nvPr/>
        </p:nvSpPr>
        <p:spPr>
          <a:xfrm>
            <a:off x="7606030" y="4331335"/>
            <a:ext cx="2664460" cy="2189480"/>
          </a:xfrm>
          <a:prstGeom prst="roundRect">
            <a:avLst/>
          </a:prstGeom>
          <a:noFill/>
          <a:ln w="12700">
            <a:solidFill>
              <a:srgbClr val="00C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145321" y="3123337"/>
            <a:ext cx="1585543" cy="1585543"/>
            <a:chOff x="1705099" y="2564904"/>
            <a:chExt cx="1800200" cy="1800200"/>
          </a:xfrm>
        </p:grpSpPr>
        <p:sp>
          <p:nvSpPr>
            <p:cNvPr id="36" name="椭圆 35"/>
            <p:cNvSpPr/>
            <p:nvPr/>
          </p:nvSpPr>
          <p:spPr>
            <a:xfrm>
              <a:off x="1705099" y="2564904"/>
              <a:ext cx="1800200" cy="1800200"/>
            </a:xfrm>
            <a:prstGeom prst="ellipse">
              <a:avLst/>
            </a:prstGeom>
            <a:solidFill>
              <a:srgbClr val="00C7A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8184764" y="3500610"/>
            <a:ext cx="1443297" cy="829945"/>
          </a:xfrm>
          <a:prstGeom prst="rect">
            <a:avLst/>
          </a:prstGeom>
          <a:noFill/>
        </p:spPr>
        <p:txBody>
          <a:bodyPr wrap="square" rtlCol="0">
            <a:spAutoFit/>
          </a:bodyPr>
          <a:lstStyle/>
          <a:p>
            <a:pPr algn="ctr"/>
            <a:r>
              <a:rPr lang="zh-CN" sz="2400" b="1" dirty="0">
                <a:solidFill>
                  <a:srgbClr val="00C7AF"/>
                </a:solidFill>
                <a:latin typeface="微软雅黑" panose="020B0503020204020204" charset="-122"/>
                <a:ea typeface="微软雅黑" panose="020B0503020204020204" charset="-122"/>
              </a:rPr>
              <a:t>学科</a:t>
            </a:r>
            <a:endParaRPr lang="zh-CN" sz="2400" b="1" dirty="0">
              <a:solidFill>
                <a:srgbClr val="00C7AF"/>
              </a:solidFill>
              <a:latin typeface="微软雅黑" panose="020B0503020204020204" charset="-122"/>
              <a:ea typeface="微软雅黑" panose="020B0503020204020204" charset="-122"/>
            </a:endParaRPr>
          </a:p>
          <a:p>
            <a:pPr algn="ctr"/>
            <a:r>
              <a:rPr lang="zh-CN" sz="2400" b="1" dirty="0">
                <a:solidFill>
                  <a:srgbClr val="00C7AF"/>
                </a:solidFill>
                <a:latin typeface="微软雅黑" panose="020B0503020204020204" charset="-122"/>
                <a:ea typeface="微软雅黑" panose="020B0503020204020204" charset="-122"/>
              </a:rPr>
              <a:t>分析</a:t>
            </a:r>
            <a:endParaRPr lang="zh-CN" sz="2400" b="1" dirty="0">
              <a:solidFill>
                <a:srgbClr val="00C7AF"/>
              </a:solidFill>
              <a:latin typeface="微软雅黑" panose="020B0503020204020204" charset="-122"/>
              <a:ea typeface="微软雅黑" panose="020B0503020204020204" charset="-122"/>
            </a:endParaRPr>
          </a:p>
        </p:txBody>
      </p:sp>
      <p:grpSp>
        <p:nvGrpSpPr>
          <p:cNvPr id="39" name="组合 38"/>
          <p:cNvGrpSpPr/>
          <p:nvPr/>
        </p:nvGrpSpPr>
        <p:grpSpPr>
          <a:xfrm>
            <a:off x="9252429" y="4000913"/>
            <a:ext cx="711242" cy="701976"/>
            <a:chOff x="6217935" y="1158425"/>
            <a:chExt cx="527724" cy="520849"/>
          </a:xfrm>
        </p:grpSpPr>
        <p:grpSp>
          <p:nvGrpSpPr>
            <p:cNvPr id="40" name="组合 39"/>
            <p:cNvGrpSpPr/>
            <p:nvPr/>
          </p:nvGrpSpPr>
          <p:grpSpPr>
            <a:xfrm>
              <a:off x="6219351" y="1158425"/>
              <a:ext cx="520849" cy="520849"/>
              <a:chOff x="1705099" y="2564904"/>
              <a:chExt cx="1800200" cy="1800200"/>
            </a:xfrm>
          </p:grpSpPr>
          <p:sp>
            <p:nvSpPr>
              <p:cNvPr id="42" name="椭圆 41"/>
              <p:cNvSpPr/>
              <p:nvPr/>
            </p:nvSpPr>
            <p:spPr>
              <a:xfrm>
                <a:off x="1705099" y="2564904"/>
                <a:ext cx="1800200" cy="1800200"/>
              </a:xfrm>
              <a:prstGeom prst="ellipse">
                <a:avLst/>
              </a:prstGeom>
              <a:solidFill>
                <a:srgbClr val="00C7AF"/>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77A08"/>
                  </a:solidFill>
                </a:endParaRPr>
              </a:p>
            </p:txBody>
          </p:sp>
          <p:sp>
            <p:nvSpPr>
              <p:cNvPr id="43" name="椭圆 42"/>
              <p:cNvSpPr/>
              <p:nvPr/>
            </p:nvSpPr>
            <p:spPr>
              <a:xfrm>
                <a:off x="1853307" y="2713112"/>
                <a:ext cx="1503784" cy="1503784"/>
              </a:xfrm>
              <a:prstGeom prst="ellipse">
                <a:avLst/>
              </a:prstGeom>
              <a:blipFill>
                <a:blip r:embed="rId3" cstate="screen"/>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77A08"/>
                  </a:solidFill>
                </a:endParaRPr>
              </a:p>
            </p:txBody>
          </p:sp>
        </p:grpSp>
        <p:sp>
          <p:nvSpPr>
            <p:cNvPr id="41" name="TextBox 40"/>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00C7AF"/>
                  </a:solidFill>
                  <a:latin typeface="Impact MT Std" pitchFamily="34" charset="0"/>
                  <a:ea typeface="微软雅黑" panose="020B0503020204020204" charset="-122"/>
                </a:rPr>
                <a:t>03</a:t>
              </a:r>
              <a:endParaRPr lang="en-US" altLang="zh-CN" sz="2000" b="1" dirty="0">
                <a:solidFill>
                  <a:srgbClr val="00C7AF"/>
                </a:solidFill>
                <a:latin typeface="Impact MT Std" pitchFamily="34" charset="0"/>
                <a:ea typeface="微软雅黑" panose="020B0503020204020204" charset="-122"/>
              </a:endParaRPr>
            </a:p>
          </p:txBody>
        </p:sp>
      </p:grpSp>
      <p:sp>
        <p:nvSpPr>
          <p:cNvPr id="44" name="矩形 47"/>
          <p:cNvSpPr>
            <a:spLocks noChangeArrowheads="1"/>
          </p:cNvSpPr>
          <p:nvPr/>
        </p:nvSpPr>
        <p:spPr bwMode="auto">
          <a:xfrm>
            <a:off x="7731423" y="4945005"/>
            <a:ext cx="2466810" cy="1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sz="1400" dirty="0">
                <a:solidFill>
                  <a:schemeClr val="tx1">
                    <a:lumMod val="50000"/>
                    <a:lumOff val="50000"/>
                  </a:schemeClr>
                </a:solidFill>
                <a:latin typeface="微软雅黑" panose="020B0503020204020204" charset="-122"/>
                <a:ea typeface="微软雅黑" panose="020B0503020204020204" charset="-122"/>
              </a:rPr>
              <a:t>针对某学科近十年相关研究进行主题分析，从而剖析该科学发展历程、技术热点、领域分布、关联学科等，并推测未来发展趋势。</a:t>
            </a:r>
            <a:endParaRPr sz="14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par>
                                <p:cTn id="10" presetID="41" presetClass="entr" presetSubtype="0" fill="hold" grpId="0" nodeType="withEffect">
                                  <p:stCondLst>
                                    <p:cond delay="100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 calcmode="lin" valueType="num">
                                      <p:cBhvr>
                                        <p:cTn id="14"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16"/>
                                        </p:tgtEl>
                                      </p:cBhvr>
                                    </p:animEffect>
                                  </p:childTnLst>
                                </p:cTn>
                              </p:par>
                              <p:par>
                                <p:cTn id="17" presetID="4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ppt_w</p:attrName>
                                        </p:attrNameLst>
                                      </p:cBhvr>
                                      <p:tavLst>
                                        <p:tav tm="0" fmla="#ppt_w*sin(2.5*pi*$)">
                                          <p:val>
                                            <p:fltVal val="0"/>
                                          </p:val>
                                        </p:tav>
                                        <p:tav tm="100000">
                                          <p:val>
                                            <p:fltVal val="1"/>
                                          </p:val>
                                        </p:tav>
                                      </p:tavLst>
                                    </p:anim>
                                    <p:anim calcmode="lin" valueType="num">
                                      <p:cBhvr>
                                        <p:cTn id="21" dur="750" fill="hold"/>
                                        <p:tgtEl>
                                          <p:spTgt spid="17"/>
                                        </p:tgtEl>
                                        <p:attrNameLst>
                                          <p:attrName>ppt_h</p:attrName>
                                        </p:attrNameLst>
                                      </p:cBhvr>
                                      <p:tavLst>
                                        <p:tav tm="0">
                                          <p:val>
                                            <p:strVal val="#ppt_h"/>
                                          </p:val>
                                        </p:tav>
                                        <p:tav tm="100000">
                                          <p:val>
                                            <p:strVal val="#ppt_h"/>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45" presetClass="entr" presetSubtype="0"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anim calcmode="lin" valueType="num">
                                      <p:cBhvr>
                                        <p:cTn id="33" dur="750" fill="hold"/>
                                        <p:tgtEl>
                                          <p:spTgt spid="24"/>
                                        </p:tgtEl>
                                        <p:attrNameLst>
                                          <p:attrName>ppt_w</p:attrName>
                                        </p:attrNameLst>
                                      </p:cBhvr>
                                      <p:tavLst>
                                        <p:tav tm="0" fmla="#ppt_w*sin(2.5*pi*$)">
                                          <p:val>
                                            <p:fltVal val="0"/>
                                          </p:val>
                                        </p:tav>
                                        <p:tav tm="100000">
                                          <p:val>
                                            <p:fltVal val="1"/>
                                          </p:val>
                                        </p:tav>
                                      </p:tavLst>
                                    </p:anim>
                                    <p:anim calcmode="lin" valueType="num">
                                      <p:cBhvr>
                                        <p:cTn id="34" dur="750" fill="hold"/>
                                        <p:tgtEl>
                                          <p:spTgt spid="24"/>
                                        </p:tgtEl>
                                        <p:attrNameLst>
                                          <p:attrName>ppt_h</p:attrName>
                                        </p:attrNameLst>
                                      </p:cBhvr>
                                      <p:tavLst>
                                        <p:tav tm="0">
                                          <p:val>
                                            <p:strVal val="#ppt_h"/>
                                          </p:val>
                                        </p:tav>
                                        <p:tav tm="100000">
                                          <p:val>
                                            <p:strVal val="#ppt_h"/>
                                          </p:val>
                                        </p:tav>
                                      </p:tavLst>
                                    </p:anim>
                                  </p:childTnLst>
                                </p:cTn>
                              </p:par>
                              <p:par>
                                <p:cTn id="35" presetID="41" presetClass="entr" presetSubtype="0" fill="hold" grpId="0" nodeType="withEffect">
                                  <p:stCondLst>
                                    <p:cond delay="100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anim calcmode="lin" valueType="num">
                                      <p:cBhvr>
                                        <p:cTn id="39"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10"/>
                                        </p:tgtEl>
                                      </p:cBhvr>
                                    </p:animEffect>
                                  </p:childTnLst>
                                </p:cTn>
                              </p:par>
                              <p:par>
                                <p:cTn id="42" presetID="45"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50"/>
                                        <p:tgtEl>
                                          <p:spTgt spid="13"/>
                                        </p:tgtEl>
                                      </p:cBhvr>
                                    </p:animEffect>
                                    <p:anim calcmode="lin" valueType="num">
                                      <p:cBhvr>
                                        <p:cTn id="45" dur="750" fill="hold"/>
                                        <p:tgtEl>
                                          <p:spTgt spid="13"/>
                                        </p:tgtEl>
                                        <p:attrNameLst>
                                          <p:attrName>ppt_w</p:attrName>
                                        </p:attrNameLst>
                                      </p:cBhvr>
                                      <p:tavLst>
                                        <p:tav tm="0" fmla="#ppt_w*sin(2.5*pi*$)">
                                          <p:val>
                                            <p:fltVal val="0"/>
                                          </p:val>
                                        </p:tav>
                                        <p:tav tm="100000">
                                          <p:val>
                                            <p:fltVal val="1"/>
                                          </p:val>
                                        </p:tav>
                                      </p:tavLst>
                                    </p:anim>
                                    <p:anim calcmode="lin" valueType="num">
                                      <p:cBhvr>
                                        <p:cTn id="46" dur="750" fill="hold"/>
                                        <p:tgtEl>
                                          <p:spTgt spid="13"/>
                                        </p:tgtEl>
                                        <p:attrNameLst>
                                          <p:attrName>ppt_h</p:attrName>
                                        </p:attrNameLst>
                                      </p:cBhvr>
                                      <p:tavLst>
                                        <p:tav tm="0">
                                          <p:val>
                                            <p:strVal val="#ppt_h"/>
                                          </p:val>
                                        </p:tav>
                                        <p:tav tm="100000">
                                          <p:val>
                                            <p:strVal val="#ppt_h"/>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45" presetClass="entr" presetSubtype="0" fill="hold"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750"/>
                                        <p:tgtEl>
                                          <p:spTgt spid="35"/>
                                        </p:tgtEl>
                                      </p:cBhvr>
                                    </p:animEffect>
                                    <p:anim calcmode="lin" valueType="num">
                                      <p:cBhvr>
                                        <p:cTn id="58" dur="750" fill="hold"/>
                                        <p:tgtEl>
                                          <p:spTgt spid="35"/>
                                        </p:tgtEl>
                                        <p:attrNameLst>
                                          <p:attrName>ppt_w</p:attrName>
                                        </p:attrNameLst>
                                      </p:cBhvr>
                                      <p:tavLst>
                                        <p:tav tm="0" fmla="#ppt_w*sin(2.5*pi*$)">
                                          <p:val>
                                            <p:fltVal val="0"/>
                                          </p:val>
                                        </p:tav>
                                        <p:tav tm="100000">
                                          <p:val>
                                            <p:fltVal val="1"/>
                                          </p:val>
                                        </p:tav>
                                      </p:tavLst>
                                    </p:anim>
                                    <p:anim calcmode="lin" valueType="num">
                                      <p:cBhvr>
                                        <p:cTn id="59" dur="750" fill="hold"/>
                                        <p:tgtEl>
                                          <p:spTgt spid="35"/>
                                        </p:tgtEl>
                                        <p:attrNameLst>
                                          <p:attrName>ppt_h</p:attrName>
                                        </p:attrNameLst>
                                      </p:cBhvr>
                                      <p:tavLst>
                                        <p:tav tm="0">
                                          <p:val>
                                            <p:strVal val="#ppt_h"/>
                                          </p:val>
                                        </p:tav>
                                        <p:tav tm="100000">
                                          <p:val>
                                            <p:strVal val="#ppt_h"/>
                                          </p:val>
                                        </p:tav>
                                      </p:tavLst>
                                    </p:anim>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38"/>
                                        </p:tgtEl>
                                        <p:attrNameLst>
                                          <p:attrName>style.visibility</p:attrName>
                                        </p:attrNameLst>
                                      </p:cBhvr>
                                      <p:to>
                                        <p:strVal val="visible"/>
                                      </p:to>
                                    </p:set>
                                    <p:anim calcmode="lin" valueType="num">
                                      <p:cBhvr>
                                        <p:cTn id="62" dur="10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38"/>
                                        </p:tgtEl>
                                        <p:attrNameLst>
                                          <p:attrName>ppt_y</p:attrName>
                                        </p:attrNameLst>
                                      </p:cBhvr>
                                      <p:tavLst>
                                        <p:tav tm="0">
                                          <p:val>
                                            <p:strVal val="#ppt_y"/>
                                          </p:val>
                                        </p:tav>
                                        <p:tav tm="100000">
                                          <p:val>
                                            <p:strVal val="#ppt_y"/>
                                          </p:val>
                                        </p:tav>
                                      </p:tavLst>
                                    </p:anim>
                                    <p:anim calcmode="lin" valueType="num">
                                      <p:cBhvr>
                                        <p:cTn id="64" dur="10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38"/>
                                        </p:tgtEl>
                                      </p:cBhvr>
                                    </p:animEffect>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750"/>
                                        <p:tgtEl>
                                          <p:spTgt spid="39"/>
                                        </p:tgtEl>
                                      </p:cBhvr>
                                    </p:animEffect>
                                    <p:anim calcmode="lin" valueType="num">
                                      <p:cBhvr>
                                        <p:cTn id="70" dur="750" fill="hold"/>
                                        <p:tgtEl>
                                          <p:spTgt spid="39"/>
                                        </p:tgtEl>
                                        <p:attrNameLst>
                                          <p:attrName>ppt_w</p:attrName>
                                        </p:attrNameLst>
                                      </p:cBhvr>
                                      <p:tavLst>
                                        <p:tav tm="0" fmla="#ppt_w*sin(2.5*pi*$)">
                                          <p:val>
                                            <p:fltVal val="0"/>
                                          </p:val>
                                        </p:tav>
                                        <p:tav tm="100000">
                                          <p:val>
                                            <p:fltVal val="1"/>
                                          </p:val>
                                        </p:tav>
                                      </p:tavLst>
                                    </p:anim>
                                    <p:anim calcmode="lin" valueType="num">
                                      <p:cBhvr>
                                        <p:cTn id="71" dur="750" fill="hold"/>
                                        <p:tgtEl>
                                          <p:spTgt spid="39"/>
                                        </p:tgtEl>
                                        <p:attrNameLst>
                                          <p:attrName>ppt_h</p:attrName>
                                        </p:attrNameLst>
                                      </p:cBhvr>
                                      <p:tavLst>
                                        <p:tav tm="0">
                                          <p:val>
                                            <p:strVal val="#ppt_h"/>
                                          </p:val>
                                        </p:tav>
                                        <p:tav tm="100000">
                                          <p:val>
                                            <p:strVal val="#ppt_h"/>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P spid="22" grpId="0"/>
      <p:bldP spid="23" grpId="0" bldLvl="0" animBg="1"/>
      <p:bldP spid="10" grpId="0"/>
      <p:bldP spid="33" grpId="0"/>
      <p:bldP spid="34" grpId="0" bldLvl="0" animBg="1"/>
      <p:bldP spid="38"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gradFill>
                  <a:gsLst>
                    <a:gs pos="0">
                      <a:srgbClr val="00C8AF"/>
                    </a:gs>
                    <a:gs pos="100000">
                      <a:srgbClr val="006FBB"/>
                    </a:gs>
                  </a:gsLst>
                  <a:lin ang="8100000" scaled="1"/>
                </a:gradFill>
              </a:rPr>
              <a:t>01</a:t>
            </a:r>
            <a:endParaRPr lang="zh-CN" altLang="en-US" sz="6600" b="1" dirty="0">
              <a:gradFill>
                <a:gsLst>
                  <a:gs pos="0">
                    <a:srgbClr val="00C8AF"/>
                  </a:gs>
                  <a:gs pos="100000">
                    <a:srgbClr val="006FBB"/>
                  </a:gs>
                </a:gsLst>
                <a:lin ang="8100000" scaled="1"/>
              </a:gradFill>
            </a:endParaRPr>
          </a:p>
        </p:txBody>
      </p:sp>
      <p:sp>
        <p:nvSpPr>
          <p:cNvPr id="9" name="文本框 8"/>
          <p:cNvSpPr txBox="1"/>
          <p:nvPr/>
        </p:nvSpPr>
        <p:spPr>
          <a:xfrm>
            <a:off x="5544185" y="2813685"/>
            <a:ext cx="4653915" cy="645160"/>
          </a:xfrm>
          <a:prstGeom prst="rect">
            <a:avLst/>
          </a:prstGeom>
          <a:noFill/>
        </p:spPr>
        <p:txBody>
          <a:bodyPr wrap="square" rtlCol="0">
            <a:spAutoFit/>
            <a:scene3d>
              <a:camera prst="orthographicFront"/>
              <a:lightRig rig="threePt" dir="t"/>
            </a:scene3d>
            <a:sp3d contourW="12700"/>
          </a:bodyPr>
          <a:lstStyle/>
          <a:p>
            <a:r>
              <a:rPr lang="zh-CN" altLang="en-US" sz="3600" b="1" dirty="0">
                <a:solidFill>
                  <a:schemeClr val="tx1">
                    <a:lumMod val="85000"/>
                    <a:lumOff val="15000"/>
                  </a:schemeClr>
                </a:solidFill>
                <a:latin typeface="+mn-ea"/>
              </a:rPr>
              <a:t>产品简介</a:t>
            </a:r>
            <a:endParaRPr lang="zh-CN" altLang="en-US" sz="3600" b="1" dirty="0">
              <a:solidFill>
                <a:schemeClr val="tx1">
                  <a:lumMod val="85000"/>
                  <a:lumOff val="15000"/>
                </a:schemeClr>
              </a:solidFill>
              <a:latin typeface="+mn-ea"/>
            </a:endParaRPr>
          </a:p>
        </p:txBody>
      </p:sp>
      <p:pic>
        <p:nvPicPr>
          <p:cNvPr id="4" name="图片 3" descr="logo"/>
          <p:cNvPicPr>
            <a:picLocks noChangeAspect="1"/>
          </p:cNvPicPr>
          <p:nvPr/>
        </p:nvPicPr>
        <p:blipFill>
          <a:blip r:embed="rId2"/>
          <a:stretch>
            <a:fillRect/>
          </a:stretch>
        </p:blipFill>
        <p:spPr>
          <a:xfrm>
            <a:off x="10163810" y="327660"/>
            <a:ext cx="1680210"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47913" y="224310"/>
            <a:ext cx="7844155" cy="1159989"/>
            <a:chOff x="347913" y="224310"/>
            <a:chExt cx="7844155" cy="1159989"/>
          </a:xfrm>
        </p:grpSpPr>
        <p:pic>
          <p:nvPicPr>
            <p:cNvPr id="6" name="图片 5"/>
            <p:cNvPicPr>
              <a:picLocks noChangeAspect="1"/>
            </p:cNvPicPr>
            <p:nvPr/>
          </p:nvPicPr>
          <p:blipFill>
            <a:blip r:embed="rId1" cstate="screen"/>
            <a:stretch>
              <a:fillRect/>
            </a:stretch>
          </p:blipFill>
          <p:spPr>
            <a:xfrm>
              <a:off x="347913" y="224310"/>
              <a:ext cx="1170540" cy="1159989"/>
            </a:xfrm>
            <a:prstGeom prst="rect">
              <a:avLst/>
            </a:prstGeom>
          </p:spPr>
        </p:pic>
        <p:sp>
          <p:nvSpPr>
            <p:cNvPr id="7" name="文本框 6"/>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04</a:t>
              </a:r>
              <a:endParaRPr lang="zh-CN" altLang="en-US" sz="2000" dirty="0">
                <a:gradFill>
                  <a:gsLst>
                    <a:gs pos="0">
                      <a:srgbClr val="00C8AF"/>
                    </a:gs>
                    <a:gs pos="100000">
                      <a:srgbClr val="006FBB"/>
                    </a:gs>
                  </a:gsLst>
                  <a:lin ang="8100000" scaled="1"/>
                </a:gradFill>
              </a:endParaRPr>
            </a:p>
          </p:txBody>
        </p:sp>
        <p:sp>
          <p:nvSpPr>
            <p:cNvPr id="8" name="文本框 7"/>
            <p:cNvSpPr txBox="1"/>
            <p:nvPr/>
          </p:nvSpPr>
          <p:spPr>
            <a:xfrm>
              <a:off x="1518218" y="442750"/>
              <a:ext cx="6673850"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增值服务</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44272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3</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文献信使</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用户使用关键词、推送频率等选项，即可通过订阅邮箱接收到寻知自动推送的最新相关学术文献信息，从而节省用户追踪文献的时间。</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3"/>
          <a:srcRect b="21900"/>
          <a:stretch>
            <a:fillRect/>
          </a:stretch>
        </p:blipFill>
        <p:spPr>
          <a:xfrm>
            <a:off x="1289050" y="2982595"/>
            <a:ext cx="9613900" cy="3367405"/>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tileRect/>
            </a:gradFill>
            <a:ln w="1270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44" name="组合 43"/>
          <p:cNvGrpSpPr/>
          <p:nvPr/>
        </p:nvGrpSpPr>
        <p:grpSpPr>
          <a:xfrm>
            <a:off x="874712" y="2143847"/>
            <a:ext cx="2376191" cy="3291032"/>
            <a:chOff x="874712" y="2143847"/>
            <a:chExt cx="2376191" cy="3291032"/>
          </a:xfrm>
        </p:grpSpPr>
        <p:sp>
          <p:nvSpPr>
            <p:cNvPr id="13" name="圆角矩形 12"/>
            <p:cNvSpPr/>
            <p:nvPr/>
          </p:nvSpPr>
          <p:spPr>
            <a:xfrm>
              <a:off x="874712" y="2143847"/>
              <a:ext cx="2376191" cy="3291032"/>
            </a:xfrm>
            <a:prstGeom prst="roundRect">
              <a:avLst>
                <a:gd name="adj" fmla="val 9557"/>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9191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25"/>
            <p:cNvSpPr/>
            <p:nvPr/>
          </p:nvSpPr>
          <p:spPr>
            <a:xfrm>
              <a:off x="1783760" y="2486025"/>
              <a:ext cx="558095" cy="57746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p:nvSpPr>
          <p:spPr>
            <a:xfrm>
              <a:off x="1191914" y="4770245"/>
              <a:ext cx="1741786"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寻知简介</a:t>
              </a:r>
              <a:endParaRPr lang="zh-CN" altLang="en-US" b="1" dirty="0">
                <a:latin typeface="+mn-ea"/>
              </a:endParaRPr>
            </a:p>
          </p:txBody>
        </p:sp>
        <p:sp>
          <p:nvSpPr>
            <p:cNvPr id="34" name="矩形 33"/>
            <p:cNvSpPr/>
            <p:nvPr/>
          </p:nvSpPr>
          <p:spPr>
            <a:xfrm>
              <a:off x="970597" y="3563072"/>
              <a:ext cx="2039620" cy="70675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600" dirty="0">
                  <a:solidFill>
                    <a:schemeClr val="bg1"/>
                  </a:solidFill>
                  <a:latin typeface="+mn-ea"/>
                </a:rPr>
                <a:t>学术文献检索和学术文献信息分析平台</a:t>
              </a:r>
              <a:endParaRPr lang="zh-CN" altLang="en-US" sz="1600" dirty="0">
                <a:solidFill>
                  <a:schemeClr val="bg1"/>
                </a:solidFill>
                <a:latin typeface="+mn-ea"/>
              </a:endParaRPr>
            </a:p>
          </p:txBody>
        </p:sp>
      </p:grpSp>
      <p:grpSp>
        <p:nvGrpSpPr>
          <p:cNvPr id="45" name="组合 44"/>
          <p:cNvGrpSpPr/>
          <p:nvPr/>
        </p:nvGrpSpPr>
        <p:grpSpPr>
          <a:xfrm>
            <a:off x="3563507" y="2143847"/>
            <a:ext cx="2376191" cy="3291032"/>
            <a:chOff x="3563507" y="2143847"/>
            <a:chExt cx="2376191" cy="3291032"/>
          </a:xfrm>
        </p:grpSpPr>
        <p:sp>
          <p:nvSpPr>
            <p:cNvPr id="14" name="圆角矩形 13"/>
            <p:cNvSpPr/>
            <p:nvPr/>
          </p:nvSpPr>
          <p:spPr>
            <a:xfrm>
              <a:off x="3563507" y="2143847"/>
              <a:ext cx="2376191" cy="3291032"/>
            </a:xfrm>
            <a:prstGeom prst="roundRect">
              <a:avLst>
                <a:gd name="adj" fmla="val 9557"/>
              </a:avLst>
            </a:prstGeom>
            <a:gradFill flip="none" rotWithShape="1">
              <a:gsLst>
                <a:gs pos="0">
                  <a:srgbClr val="00C8AF"/>
                </a:gs>
                <a:gs pos="100000">
                  <a:srgbClr val="006FBB"/>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88070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26"/>
            <p:cNvSpPr/>
            <p:nvPr/>
          </p:nvSpPr>
          <p:spPr>
            <a:xfrm>
              <a:off x="4462871" y="2486025"/>
              <a:ext cx="577462" cy="57746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3799727" y="4780367"/>
              <a:ext cx="1907540"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检索与分析范围</a:t>
              </a:r>
              <a:endParaRPr lang="zh-CN" altLang="en-US" b="1" dirty="0">
                <a:latin typeface="+mn-ea"/>
              </a:endParaRPr>
            </a:p>
          </p:txBody>
        </p:sp>
        <p:sp>
          <p:nvSpPr>
            <p:cNvPr id="37" name="矩形 36"/>
            <p:cNvSpPr/>
            <p:nvPr/>
          </p:nvSpPr>
          <p:spPr>
            <a:xfrm>
              <a:off x="3804509" y="3362028"/>
              <a:ext cx="1894186" cy="132207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600" dirty="0">
                  <a:solidFill>
                    <a:schemeClr val="bg1"/>
                  </a:solidFill>
                  <a:latin typeface="+mn-ea"/>
                </a:rPr>
                <a:t>期刊/会议/论文</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基金项目</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专利</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科研素养平台</a:t>
              </a:r>
              <a:endParaRPr lang="zh-CN" altLang="en-US" sz="1600" dirty="0">
                <a:solidFill>
                  <a:schemeClr val="bg1"/>
                </a:solidFill>
                <a:latin typeface="+mn-ea"/>
              </a:endParaRPr>
            </a:p>
          </p:txBody>
        </p:sp>
      </p:grpSp>
      <p:grpSp>
        <p:nvGrpSpPr>
          <p:cNvPr id="46" name="组合 45"/>
          <p:cNvGrpSpPr/>
          <p:nvPr/>
        </p:nvGrpSpPr>
        <p:grpSpPr>
          <a:xfrm>
            <a:off x="6252302" y="2143847"/>
            <a:ext cx="2376191" cy="3291032"/>
            <a:chOff x="6252302" y="2143847"/>
            <a:chExt cx="2376191" cy="3291032"/>
          </a:xfrm>
        </p:grpSpPr>
        <p:sp>
          <p:nvSpPr>
            <p:cNvPr id="15" name="圆角矩形 14"/>
            <p:cNvSpPr/>
            <p:nvPr/>
          </p:nvSpPr>
          <p:spPr>
            <a:xfrm>
              <a:off x="6252302" y="2143847"/>
              <a:ext cx="2376191" cy="3291032"/>
            </a:xfrm>
            <a:prstGeom prst="roundRect">
              <a:avLst>
                <a:gd name="adj" fmla="val 9557"/>
              </a:avLst>
            </a:prstGeom>
            <a:gradFill flip="none" rotWithShape="1">
              <a:gsLst>
                <a:gs pos="0">
                  <a:srgbClr val="595959"/>
                </a:gs>
                <a:gs pos="100000">
                  <a:srgbClr val="333435"/>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569504"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27"/>
            <p:cNvSpPr/>
            <p:nvPr/>
          </p:nvSpPr>
          <p:spPr>
            <a:xfrm>
              <a:off x="7151666" y="2494975"/>
              <a:ext cx="577462" cy="55956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矩形 31"/>
            <p:cNvSpPr/>
            <p:nvPr/>
          </p:nvSpPr>
          <p:spPr>
            <a:xfrm>
              <a:off x="6569504" y="4770245"/>
              <a:ext cx="1741786"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特色功能</a:t>
              </a:r>
              <a:endParaRPr lang="zh-CN" altLang="en-US" b="1" dirty="0">
                <a:latin typeface="+mn-ea"/>
              </a:endParaRPr>
            </a:p>
          </p:txBody>
        </p:sp>
        <p:sp>
          <p:nvSpPr>
            <p:cNvPr id="38" name="矩形 37"/>
            <p:cNvSpPr/>
            <p:nvPr/>
          </p:nvSpPr>
          <p:spPr>
            <a:xfrm>
              <a:off x="6492669" y="3404573"/>
              <a:ext cx="1894186" cy="101473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600" dirty="0">
                  <a:solidFill>
                    <a:schemeClr val="bg1"/>
                  </a:solidFill>
                  <a:latin typeface="+mn-ea"/>
                </a:rPr>
                <a:t>以论文查论文</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以论文查基金</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科研态势感知</a:t>
              </a:r>
              <a:endParaRPr lang="zh-CN" altLang="en-US" sz="1600" dirty="0">
                <a:solidFill>
                  <a:schemeClr val="bg1"/>
                </a:solidFill>
                <a:latin typeface="+mn-ea"/>
              </a:endParaRPr>
            </a:p>
          </p:txBody>
        </p:sp>
      </p:grpSp>
      <p:grpSp>
        <p:nvGrpSpPr>
          <p:cNvPr id="47" name="组合 46"/>
          <p:cNvGrpSpPr/>
          <p:nvPr/>
        </p:nvGrpSpPr>
        <p:grpSpPr>
          <a:xfrm>
            <a:off x="8941097" y="2143847"/>
            <a:ext cx="2376191" cy="3291032"/>
            <a:chOff x="8941097" y="2143847"/>
            <a:chExt cx="2376191" cy="3291032"/>
          </a:xfrm>
        </p:grpSpPr>
        <p:sp>
          <p:nvSpPr>
            <p:cNvPr id="16" name="圆角矩形 15"/>
            <p:cNvSpPr/>
            <p:nvPr/>
          </p:nvSpPr>
          <p:spPr>
            <a:xfrm>
              <a:off x="8941097" y="2143847"/>
              <a:ext cx="2376191" cy="3291032"/>
            </a:xfrm>
            <a:prstGeom prst="roundRect">
              <a:avLst>
                <a:gd name="adj" fmla="val 9557"/>
              </a:avLst>
            </a:prstGeom>
            <a:gradFill flip="none" rotWithShape="1">
              <a:gsLst>
                <a:gs pos="0">
                  <a:srgbClr val="FFA11E"/>
                </a:gs>
                <a:gs pos="100000">
                  <a:srgbClr val="F54B36"/>
                </a:gs>
              </a:gsLst>
              <a:lin ang="8100000" scaled="1"/>
              <a:tileRect/>
            </a:gradFill>
            <a:ln w="57150">
              <a:gradFill flip="none" rotWithShape="1">
                <a:gsLst>
                  <a:gs pos="0">
                    <a:srgbClr val="E8EAED"/>
                  </a:gs>
                  <a:gs pos="100000">
                    <a:srgbClr val="B7BDC7"/>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258299" y="4832350"/>
              <a:ext cx="1741786" cy="33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28"/>
            <p:cNvSpPr/>
            <p:nvPr/>
          </p:nvSpPr>
          <p:spPr>
            <a:xfrm>
              <a:off x="9878450" y="2486025"/>
              <a:ext cx="501485" cy="57746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矩形 32"/>
            <p:cNvSpPr/>
            <p:nvPr/>
          </p:nvSpPr>
          <p:spPr>
            <a:xfrm>
              <a:off x="9258299" y="4770245"/>
              <a:ext cx="1741786"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增值服务</a:t>
              </a:r>
              <a:endParaRPr lang="zh-CN" altLang="en-US" b="1" dirty="0">
                <a:latin typeface="+mn-ea"/>
              </a:endParaRPr>
            </a:p>
          </p:txBody>
        </p:sp>
        <p:sp>
          <p:nvSpPr>
            <p:cNvPr id="39" name="矩形 38"/>
            <p:cNvSpPr/>
            <p:nvPr/>
          </p:nvSpPr>
          <p:spPr>
            <a:xfrm>
              <a:off x="9134772" y="3409402"/>
              <a:ext cx="2009140" cy="101473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600" dirty="0">
                  <a:solidFill>
                    <a:schemeClr val="bg1"/>
                  </a:solidFill>
                  <a:latin typeface="+mn-ea"/>
                </a:rPr>
                <a:t>科研动态简报</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科研分析报告</a:t>
              </a:r>
              <a:endParaRPr lang="zh-CN" altLang="en-US" sz="1600" dirty="0">
                <a:solidFill>
                  <a:schemeClr val="bg1"/>
                </a:solidFill>
                <a:latin typeface="+mn-ea"/>
              </a:endParaRPr>
            </a:p>
            <a:p>
              <a:pPr algn="ctr">
                <a:lnSpc>
                  <a:spcPct val="125000"/>
                </a:lnSpc>
              </a:pPr>
              <a:r>
                <a:rPr lang="zh-CN" altLang="en-US" sz="1600" dirty="0">
                  <a:solidFill>
                    <a:schemeClr val="bg1"/>
                  </a:solidFill>
                  <a:latin typeface="+mn-ea"/>
                </a:rPr>
                <a:t>文献信使</a:t>
              </a:r>
              <a:endParaRPr lang="zh-CN" altLang="en-US" sz="1600" dirty="0">
                <a:solidFill>
                  <a:schemeClr val="bg1"/>
                </a:solidFill>
                <a:latin typeface="+mn-ea"/>
              </a:endParaRPr>
            </a:p>
          </p:txBody>
        </p:sp>
      </p:grpSp>
      <p:sp>
        <p:nvSpPr>
          <p:cNvPr id="17" name="文本框 16"/>
          <p:cNvSpPr txBox="1"/>
          <p:nvPr/>
        </p:nvSpPr>
        <p:spPr>
          <a:xfrm>
            <a:off x="5163189" y="432738"/>
            <a:ext cx="1339850" cy="70675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总</a:t>
            </a:r>
            <a:r>
              <a:rPr kumimoji="0" lang="en-US" altLang="zh-CN" sz="40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 </a:t>
            </a:r>
            <a:r>
              <a:rPr kumimoji="0" lang="zh-CN" altLang="en-US" sz="40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结</a:t>
            </a:r>
            <a:endParaRPr kumimoji="0" lang="zh-CN" altLang="en-US" sz="40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anim calcmode="lin" valueType="num">
                                      <p:cBhvr>
                                        <p:cTn id="34" dur="1000" fill="hold"/>
                                        <p:tgtEl>
                                          <p:spTgt spid="47"/>
                                        </p:tgtEl>
                                        <p:attrNameLst>
                                          <p:attrName>ppt_x</p:attrName>
                                        </p:attrNameLst>
                                      </p:cBhvr>
                                      <p:tavLst>
                                        <p:tav tm="0">
                                          <p:val>
                                            <p:strVal val="#ppt_x"/>
                                          </p:val>
                                        </p:tav>
                                        <p:tav tm="100000">
                                          <p:val>
                                            <p:strVal val="#ppt_x"/>
                                          </p:val>
                                        </p:tav>
                                      </p:tavLst>
                                    </p:anim>
                                    <p:anim calcmode="lin" valueType="num">
                                      <p:cBhvr>
                                        <p:cTn id="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2503985" y="327538"/>
            <a:ext cx="7184030" cy="6098662"/>
          </a:xfrm>
          <a:prstGeom prst="rect">
            <a:avLst/>
          </a:prstGeom>
        </p:spPr>
      </p:pic>
      <p:sp>
        <p:nvSpPr>
          <p:cNvPr id="9" name="文本框 8"/>
          <p:cNvSpPr txBox="1"/>
          <p:nvPr/>
        </p:nvSpPr>
        <p:spPr>
          <a:xfrm>
            <a:off x="3830246" y="2830143"/>
            <a:ext cx="3840480" cy="1076325"/>
          </a:xfrm>
          <a:prstGeom prst="rect">
            <a:avLst/>
          </a:prstGeom>
          <a:noFill/>
        </p:spPr>
        <p:txBody>
          <a:bodyPr wrap="none" rtlCol="0">
            <a:spAutoFit/>
            <a:scene3d>
              <a:camera prst="orthographicFront"/>
              <a:lightRig rig="threePt" dir="t"/>
            </a:scene3d>
            <a:sp3d contourW="12700"/>
          </a:bodyPr>
          <a:lstStyle/>
          <a:p>
            <a:pPr lvl="0" algn="ctr"/>
            <a:r>
              <a:rPr lang="zh-CN" altLang="en-US" sz="3200" dirty="0">
                <a:gradFill>
                  <a:gsLst>
                    <a:gs pos="0">
                      <a:srgbClr val="595959"/>
                    </a:gs>
                    <a:gs pos="100000">
                      <a:srgbClr val="333435"/>
                    </a:gs>
                  </a:gsLst>
                  <a:lin ang="8100000" scaled="1"/>
                </a:gradFill>
              </a:rPr>
              <a:t>快速发现科研新思路</a:t>
            </a:r>
            <a:endParaRPr lang="zh-CN" altLang="en-US" sz="3200" dirty="0">
              <a:gradFill>
                <a:gsLst>
                  <a:gs pos="0">
                    <a:srgbClr val="595959"/>
                  </a:gs>
                  <a:gs pos="100000">
                    <a:srgbClr val="333435"/>
                  </a:gs>
                </a:gsLst>
                <a:lin ang="8100000" scaled="1"/>
              </a:gradFill>
            </a:endParaRPr>
          </a:p>
          <a:p>
            <a:pPr lvl="0" algn="ctr"/>
            <a:r>
              <a:rPr lang="zh-CN" altLang="en-US" sz="3200" dirty="0">
                <a:gradFill>
                  <a:gsLst>
                    <a:gs pos="0">
                      <a:srgbClr val="595959"/>
                    </a:gs>
                    <a:gs pos="100000">
                      <a:srgbClr val="333435"/>
                    </a:gs>
                  </a:gsLst>
                  <a:lin ang="8100000" scaled="1"/>
                </a:gradFill>
              </a:rPr>
              <a:t>全面把握课题总态势</a:t>
            </a:r>
            <a:endParaRPr lang="zh-CN" altLang="en-US" sz="3200" dirty="0">
              <a:gradFill>
                <a:gsLst>
                  <a:gs pos="0">
                    <a:srgbClr val="595959"/>
                  </a:gs>
                  <a:gs pos="100000">
                    <a:srgbClr val="333435"/>
                  </a:gs>
                </a:gsLst>
                <a:lin ang="8100000" scaled="1"/>
              </a:gradFill>
            </a:endParaRPr>
          </a:p>
        </p:txBody>
      </p:sp>
      <p:sp>
        <p:nvSpPr>
          <p:cNvPr id="11" name="文本框 10"/>
          <p:cNvSpPr txBox="1"/>
          <p:nvPr/>
        </p:nvSpPr>
        <p:spPr>
          <a:xfrm>
            <a:off x="4643049" y="2147947"/>
            <a:ext cx="2214880" cy="70675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寻知平台</a:t>
            </a:r>
            <a:endParaRPr kumimoji="0" lang="zh-CN" altLang="en-US" sz="4000"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sp>
        <p:nvSpPr>
          <p:cNvPr id="12" name="文本框 11"/>
          <p:cNvSpPr txBox="1"/>
          <p:nvPr/>
        </p:nvSpPr>
        <p:spPr>
          <a:xfrm>
            <a:off x="4048684" y="3870292"/>
            <a:ext cx="3403602" cy="38608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https://xunzhi.kingbooks.com.cn</a:t>
            </a:r>
            <a:endPar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52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fltVal val="0.5"/>
                                          </p:val>
                                        </p:tav>
                                        <p:tav tm="100000">
                                          <p:val>
                                            <p:strVal val="#ppt_x"/>
                                          </p:val>
                                        </p:tav>
                                      </p:tavLst>
                                    </p:anim>
                                    <p:anim calcmode="lin" valueType="num">
                                      <p:cBhvr>
                                        <p:cTn id="18" dur="500" fill="hold"/>
                                        <p:tgtEl>
                                          <p:spTgt spid="11"/>
                                        </p:tgtEl>
                                        <p:attrNameLst>
                                          <p:attrName>ppt_y</p:attrName>
                                        </p:attrNameLst>
                                      </p:cBhvr>
                                      <p:tavLst>
                                        <p:tav tm="0">
                                          <p:val>
                                            <p:fltVal val="0.5"/>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60425" y="1299209"/>
            <a:ext cx="10816590" cy="1996575"/>
            <a:chOff x="7727479" y="3372424"/>
            <a:chExt cx="10471277" cy="1997124"/>
          </a:xfrm>
        </p:grpSpPr>
        <p:sp>
          <p:nvSpPr>
            <p:cNvPr id="33" name="矩形 32"/>
            <p:cNvSpPr/>
            <p:nvPr/>
          </p:nvSpPr>
          <p:spPr>
            <a:xfrm>
              <a:off x="7727479" y="3839412"/>
              <a:ext cx="10471277" cy="1530136"/>
            </a:xfrm>
            <a:prstGeom prst="rect">
              <a:avLst/>
            </a:prstGeom>
          </p:spPr>
          <p:txBody>
            <a:bodyPr wrap="square">
              <a:spAutoFit/>
              <a:scene3d>
                <a:camera prst="orthographicFront"/>
                <a:lightRig rig="threePt" dir="t"/>
              </a:scene3d>
              <a:sp3d contourW="12700"/>
            </a:bodyPr>
            <a:lstStyle/>
            <a:p>
              <a:pPr>
                <a:lnSpc>
                  <a:spcPct val="130000"/>
                </a:lnSpc>
              </a:pPr>
              <a:r>
                <a:rPr lang="zh-CN" altLang="en-US" dirty="0">
                  <a:solidFill>
                    <a:schemeClr val="tx1">
                      <a:lumMod val="75000"/>
                      <a:lumOff val="25000"/>
                    </a:schemeClr>
                  </a:solidFill>
                  <a:latin typeface="+mn-ea"/>
                </a:rPr>
                <a:t>是一个整合了全球3000余所知名机构知识库、学科知识库、政府知识库资源、全球基金单位知识库及其他网络可寻到资源的学术文献检索和学术文献信息分析平台，以学术共享新理念为基础，汇集了各个学科的海量优质文献，以外文期刊论文、国际学术会议文献、国家级基金项目数据、国内外专利数据、国际知名科研教育机构大学学位论文、外文图书资源和标准文献为主。</a:t>
              </a:r>
              <a:endParaRPr lang="zh-CN" altLang="en-US" dirty="0">
                <a:solidFill>
                  <a:schemeClr val="tx1">
                    <a:lumMod val="75000"/>
                    <a:lumOff val="25000"/>
                  </a:schemeClr>
                </a:solidFill>
                <a:latin typeface="+mn-ea"/>
              </a:endParaRPr>
            </a:p>
          </p:txBody>
        </p:sp>
        <p:sp>
          <p:nvSpPr>
            <p:cNvPr id="34" name="矩形 33"/>
            <p:cNvSpPr/>
            <p:nvPr/>
          </p:nvSpPr>
          <p:spPr>
            <a:xfrm>
              <a:off x="7727479" y="3372424"/>
              <a:ext cx="4104640" cy="534182"/>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mn-ea"/>
                </a:rPr>
                <a:t>寻知学术文献数据检索平台</a:t>
              </a:r>
              <a:endParaRPr lang="zh-CN" altLang="en-US" sz="2400" b="1" dirty="0">
                <a:latin typeface="+mn-ea"/>
              </a:endParaRPr>
            </a:p>
          </p:txBody>
        </p:sp>
      </p:grpSp>
      <p:grpSp>
        <p:nvGrpSpPr>
          <p:cNvPr id="2" name="组合 1"/>
          <p:cNvGrpSpPr/>
          <p:nvPr/>
        </p:nvGrpSpPr>
        <p:grpSpPr>
          <a:xfrm>
            <a:off x="347913" y="224310"/>
            <a:ext cx="4465857" cy="1159989"/>
            <a:chOff x="347913" y="224310"/>
            <a:chExt cx="4465857" cy="1159989"/>
          </a:xfrm>
        </p:grpSpPr>
        <p:pic>
          <p:nvPicPr>
            <p:cNvPr id="3" name="图片 2"/>
            <p:cNvPicPr>
              <a:picLocks noChangeAspect="1"/>
            </p:cNvPicPr>
            <p:nvPr/>
          </p:nvPicPr>
          <p:blipFill>
            <a:blip r:embed="rId1" cstate="screen"/>
            <a:stretch>
              <a:fillRect/>
            </a:stretch>
          </p:blipFill>
          <p:spPr>
            <a:xfrm>
              <a:off x="347913" y="224310"/>
              <a:ext cx="1170540" cy="1159989"/>
            </a:xfrm>
            <a:prstGeom prst="rect">
              <a:avLst/>
            </a:prstGeom>
          </p:spPr>
        </p:pic>
        <p:sp>
          <p:nvSpPr>
            <p:cNvPr id="4" name="文本框 3"/>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sp>
          <p:nvSpPr>
            <p:cNvPr id="9" name="文本框 8"/>
            <p:cNvSpPr txBox="1"/>
            <p:nvPr/>
          </p:nvSpPr>
          <p:spPr>
            <a:xfrm>
              <a:off x="1518453" y="442643"/>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产品简介</a:t>
              </a:r>
              <a:endParaRPr lang="zh-CN" altLang="en-US" sz="2400" b="1" dirty="0">
                <a:solidFill>
                  <a:schemeClr val="tx1">
                    <a:lumMod val="85000"/>
                    <a:lumOff val="15000"/>
                  </a:schemeClr>
                </a:solidFill>
                <a:latin typeface="+mn-ea"/>
              </a:endParaRPr>
            </a:p>
          </p:txBody>
        </p:sp>
      </p:grpSp>
      <p:pic>
        <p:nvPicPr>
          <p:cNvPr id="11" name="图片 10"/>
          <p:cNvPicPr>
            <a:picLocks noChangeAspect="1"/>
          </p:cNvPicPr>
          <p:nvPr/>
        </p:nvPicPr>
        <p:blipFill>
          <a:blip r:embed="rId2"/>
          <a:stretch>
            <a:fillRect/>
          </a:stretch>
        </p:blipFill>
        <p:spPr>
          <a:xfrm>
            <a:off x="1244600" y="3453765"/>
            <a:ext cx="9702165" cy="3159760"/>
          </a:xfrm>
          <a:prstGeom prst="rect">
            <a:avLst/>
          </a:pr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4465857" cy="1159989"/>
            <a:chOff x="347913" y="224310"/>
            <a:chExt cx="4465857"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30" name="文本框 29"/>
            <p:cNvSpPr txBox="1"/>
            <p:nvPr/>
          </p:nvSpPr>
          <p:spPr>
            <a:xfrm>
              <a:off x="657699" y="512876"/>
              <a:ext cx="470000"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01</a:t>
              </a:r>
              <a:endParaRPr lang="zh-CN" altLang="en-US" sz="2000" dirty="0">
                <a:gradFill>
                  <a:gsLst>
                    <a:gs pos="0">
                      <a:srgbClr val="00C8AF"/>
                    </a:gs>
                    <a:gs pos="100000">
                      <a:srgbClr val="006FBB"/>
                    </a:gs>
                  </a:gsLst>
                  <a:lin ang="8100000" scaled="1"/>
                </a:gradFill>
              </a:endParaRPr>
            </a:p>
          </p:txBody>
        </p:sp>
        <p:sp>
          <p:nvSpPr>
            <p:cNvPr id="32" name="文本框 31"/>
            <p:cNvSpPr txBox="1"/>
            <p:nvPr/>
          </p:nvSpPr>
          <p:spPr>
            <a:xfrm>
              <a:off x="1518453" y="442643"/>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产品简介</a:t>
              </a:r>
              <a:endParaRPr lang="zh-CN" altLang="en-US" sz="2400" b="1" dirty="0">
                <a:solidFill>
                  <a:schemeClr val="tx1">
                    <a:lumMod val="85000"/>
                    <a:lumOff val="15000"/>
                  </a:schemeClr>
                </a:solidFill>
                <a:latin typeface="+mn-ea"/>
              </a:endParaRPr>
            </a:p>
          </p:txBody>
        </p:sp>
      </p:grpSp>
      <p:pic>
        <p:nvPicPr>
          <p:cNvPr id="18" name="图片 17"/>
          <p:cNvPicPr>
            <a:picLocks noChangeAspect="1"/>
          </p:cNvPicPr>
          <p:nvPr/>
        </p:nvPicPr>
        <p:blipFill>
          <a:blip r:embed="rId2"/>
          <a:srcRect l="13704" t="157" r="13560"/>
          <a:stretch>
            <a:fillRect/>
          </a:stretch>
        </p:blipFill>
        <p:spPr>
          <a:xfrm>
            <a:off x="5692140" y="1384300"/>
            <a:ext cx="5935980" cy="4708525"/>
          </a:xfrm>
          <a:prstGeom prst="rect">
            <a:avLst/>
          </a:prstGeom>
          <a:ln w="28575" cmpd="thickThin">
            <a:solidFill>
              <a:schemeClr val="accent1">
                <a:shade val="50000"/>
              </a:schemeClr>
            </a:solidFill>
            <a:prstDash val="lgDashDotDot"/>
          </a:ln>
        </p:spPr>
      </p:pic>
      <p:grpSp>
        <p:nvGrpSpPr>
          <p:cNvPr id="22" name="组合 21"/>
          <p:cNvGrpSpPr/>
          <p:nvPr/>
        </p:nvGrpSpPr>
        <p:grpSpPr>
          <a:xfrm>
            <a:off x="510540" y="1833880"/>
            <a:ext cx="4780280" cy="3810000"/>
            <a:chOff x="7727479" y="3372424"/>
            <a:chExt cx="4104640" cy="3811047"/>
          </a:xfrm>
        </p:grpSpPr>
        <p:sp>
          <p:nvSpPr>
            <p:cNvPr id="23" name="矩形 22"/>
            <p:cNvSpPr/>
            <p:nvPr/>
          </p:nvSpPr>
          <p:spPr>
            <a:xfrm>
              <a:off x="7727479" y="3413075"/>
              <a:ext cx="3989585" cy="3770396"/>
            </a:xfrm>
            <a:prstGeom prst="rect">
              <a:avLst/>
            </a:prstGeom>
          </p:spPr>
          <p:txBody>
            <a:bodyPr wrap="square">
              <a:spAutoFit/>
              <a:scene3d>
                <a:camera prst="orthographicFront"/>
                <a:lightRig rig="threePt" dir="t"/>
              </a:scene3d>
              <a:sp3d contourW="12700"/>
            </a:bodyPr>
            <a:lstStyle/>
            <a:p>
              <a:pPr>
                <a:lnSpc>
                  <a:spcPct val="130000"/>
                </a:lnSpc>
              </a:pPr>
              <a:r>
                <a:rPr lang="en-US" altLang="zh-CN" dirty="0">
                  <a:solidFill>
                    <a:schemeClr val="tx1">
                      <a:lumMod val="75000"/>
                      <a:lumOff val="25000"/>
                    </a:schemeClr>
                  </a:solidFill>
                  <a:latin typeface="+mn-ea"/>
                </a:rPr>
                <a:t>      </a:t>
              </a:r>
              <a:r>
                <a:rPr lang="zh-CN" altLang="en-US" dirty="0">
                  <a:solidFill>
                    <a:schemeClr val="tx1">
                      <a:lumMod val="75000"/>
                      <a:lumOff val="25000"/>
                    </a:schemeClr>
                  </a:solidFill>
                  <a:latin typeface="+mn-ea"/>
                </a:rPr>
                <a:t>在海量优质文献资源的基础上，寻知以文献之间的引用关系为主要媒介，在不同的科研数据之间建立多层次的对应关联关系，对不同类型的文献资源进行深度关联和知识挖掘，可以实现</a:t>
              </a:r>
              <a:r>
                <a:rPr lang="zh-CN" altLang="en-US" sz="2000" b="1" dirty="0">
                  <a:solidFill>
                    <a:schemeClr val="tx1">
                      <a:lumMod val="75000"/>
                      <a:lumOff val="25000"/>
                    </a:schemeClr>
                  </a:solidFill>
                  <a:latin typeface="+mn-ea"/>
                </a:rPr>
                <a:t>以论文查论文，以论文查基金</a:t>
              </a:r>
              <a:r>
                <a:rPr lang="zh-CN" altLang="en-US" dirty="0">
                  <a:solidFill>
                    <a:schemeClr val="tx1">
                      <a:lumMod val="75000"/>
                      <a:lumOff val="25000"/>
                    </a:schemeClr>
                  </a:solidFill>
                  <a:latin typeface="+mn-ea"/>
                </a:rPr>
                <a:t>，以基金查论文，以基金查基金的功能，从而帮助用户方便、快捷查找所需知识和文献情报信息，多角度发现科研思路，全面把握课题发展态势，助力科研项目的申请和论文写作。</a:t>
              </a:r>
              <a:endParaRPr lang="zh-CN" altLang="en-US" dirty="0">
                <a:solidFill>
                  <a:schemeClr val="tx1">
                    <a:lumMod val="75000"/>
                    <a:lumOff val="25000"/>
                  </a:schemeClr>
                </a:solidFill>
                <a:latin typeface="+mn-ea"/>
              </a:endParaRPr>
            </a:p>
          </p:txBody>
        </p:sp>
        <p:sp>
          <p:nvSpPr>
            <p:cNvPr id="34" name="矩形 33"/>
            <p:cNvSpPr/>
            <p:nvPr/>
          </p:nvSpPr>
          <p:spPr>
            <a:xfrm>
              <a:off x="7727479" y="3372424"/>
              <a:ext cx="4104640" cy="534182"/>
            </a:xfrm>
            <a:prstGeom prst="rect">
              <a:avLst/>
            </a:prstGeom>
          </p:spPr>
          <p:txBody>
            <a:bodyPr wrap="square">
              <a:spAutoFit/>
              <a:scene3d>
                <a:camera prst="orthographicFront"/>
                <a:lightRig rig="threePt" dir="t"/>
              </a:scene3d>
              <a:sp3d contourW="12700"/>
            </a:bodyPr>
            <a:lstStyle/>
            <a:p>
              <a:pPr>
                <a:lnSpc>
                  <a:spcPct val="120000"/>
                </a:lnSpc>
              </a:pPr>
              <a:endParaRPr lang="zh-CN" altLang="en-US" sz="2400" b="1" dirty="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ppt_x</p:attrName>
                                        </p:attrNameLst>
                                      </p:cBhvr>
                                      <p:tavLst>
                                        <p:tav tm="0">
                                          <p:val>
                                            <p:strVal val="#ppt_x-#ppt_w*1.125000"/>
                                          </p:val>
                                        </p:tav>
                                        <p:tav tm="100000">
                                          <p:val>
                                            <p:strVal val="#ppt_x"/>
                                          </p:val>
                                        </p:tav>
                                      </p:tavLst>
                                    </p:anim>
                                    <p:animEffect transition="in" filter="wipe(righ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781036" y="1524000"/>
            <a:ext cx="3905528" cy="3870326"/>
          </a:xfrm>
          <a:prstGeom prst="rect">
            <a:avLst/>
          </a:prstGeom>
        </p:spPr>
      </p:pic>
      <p:sp>
        <p:nvSpPr>
          <p:cNvPr id="7" name="文本框 6"/>
          <p:cNvSpPr txBox="1"/>
          <p:nvPr/>
        </p:nvSpPr>
        <p:spPr>
          <a:xfrm>
            <a:off x="2947937" y="2583483"/>
            <a:ext cx="1127233" cy="110799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rPr>
              <a:t>02</a:t>
            </a:r>
            <a:endParaRPr kumimoji="0" lang="zh-CN" altLang="en-US" sz="6600" b="1" i="0" u="none" strike="noStrike" kern="1200" cap="none" spc="0" normalizeH="0" baseline="0" noProof="0" dirty="0">
              <a:ln>
                <a:noFill/>
              </a:ln>
              <a:gradFill>
                <a:gsLst>
                  <a:gs pos="0">
                    <a:srgbClr val="00C8AF"/>
                  </a:gs>
                  <a:gs pos="100000">
                    <a:srgbClr val="006FBB"/>
                  </a:gs>
                </a:gsLst>
                <a:lin ang="8100000" scaled="1"/>
              </a:gradFill>
              <a:effectLst/>
              <a:uLnTx/>
              <a:uFillTx/>
              <a:latin typeface="Arial" panose="020B0604020202020204"/>
              <a:ea typeface="微软雅黑" panose="020B0503020204020204" charset="-122"/>
              <a:cs typeface="+mn-cs"/>
            </a:endParaRPr>
          </a:p>
        </p:txBody>
      </p:sp>
      <p:pic>
        <p:nvPicPr>
          <p:cNvPr id="4" name="图片 3" descr="logo"/>
          <p:cNvPicPr>
            <a:picLocks noChangeAspect="1"/>
          </p:cNvPicPr>
          <p:nvPr/>
        </p:nvPicPr>
        <p:blipFill>
          <a:blip r:embed="rId2"/>
          <a:stretch>
            <a:fillRect/>
          </a:stretch>
        </p:blipFill>
        <p:spPr>
          <a:xfrm>
            <a:off x="10163810" y="327660"/>
            <a:ext cx="1680210" cy="560070"/>
          </a:xfrm>
          <a:prstGeom prst="rect">
            <a:avLst/>
          </a:prstGeom>
        </p:spPr>
      </p:pic>
      <p:grpSp>
        <p:nvGrpSpPr>
          <p:cNvPr id="5" name="组合 4"/>
          <p:cNvGrpSpPr/>
          <p:nvPr/>
        </p:nvGrpSpPr>
        <p:grpSpPr>
          <a:xfrm>
            <a:off x="5544353" y="2813524"/>
            <a:ext cx="4885993" cy="1825198"/>
            <a:chOff x="1456842" y="306332"/>
            <a:chExt cx="4885993" cy="1825198"/>
          </a:xfrm>
        </p:grpSpPr>
        <p:sp>
          <p:nvSpPr>
            <p:cNvPr id="6" name="文本框 5"/>
            <p:cNvSpPr txBox="1"/>
            <p:nvPr/>
          </p:nvSpPr>
          <p:spPr>
            <a:xfrm>
              <a:off x="1456842" y="306332"/>
              <a:ext cx="4653747" cy="64516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检索与分析范围</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2" name="文本框 11"/>
            <p:cNvSpPr txBox="1"/>
            <p:nvPr/>
          </p:nvSpPr>
          <p:spPr>
            <a:xfrm>
              <a:off x="1456843" y="1006945"/>
              <a:ext cx="4885992" cy="1124585"/>
            </a:xfrm>
            <a:prstGeom prst="rect">
              <a:avLst/>
            </a:prstGeom>
            <a:noFill/>
          </p:spPr>
          <p:txBody>
            <a:bodyPr wrap="square" rtlCol="0">
              <a:spAutoFit/>
              <a:scene3d>
                <a:camera prst="orthographicFront"/>
                <a:lightRig rig="threePt" dir="t"/>
              </a:scene3d>
              <a:sp3d contourW="12700"/>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期刊/会议/论文</a:t>
              </a:r>
              <a:endParaRPr kumimoji="0" lang="en-US" altLang="zh-CN"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基金项目</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专利</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科研素养平台</a:t>
              </a:r>
              <a:endParaRPr kumimoji="0" lang="zh-CN" altLang="en-US" sz="1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7421880" cy="1159989"/>
            <a:chOff x="347913" y="224310"/>
            <a:chExt cx="7421880"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218" y="442750"/>
              <a:ext cx="625157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检索与分析范围：期刊/会议/论文</a:t>
              </a:r>
              <a:endParaRPr lang="zh-CN" altLang="en-US" sz="2400" b="1" dirty="0">
                <a:solidFill>
                  <a:schemeClr val="tx1">
                    <a:lumMod val="85000"/>
                    <a:lumOff val="15000"/>
                  </a:schemeClr>
                </a:solidFill>
                <a:latin typeface="+mn-ea"/>
              </a:endParaRPr>
            </a:p>
          </p:txBody>
        </p:sp>
      </p:grpSp>
      <p:pic>
        <p:nvPicPr>
          <p:cNvPr id="5" name="图片 4" descr="/data/download/20220927/5c36067ba10c39458aabf3f5bf791aeb.jpg5c36067ba10c39458aabf3f5bf791aeb"/>
          <p:cNvPicPr>
            <a:picLocks noChangeAspect="1"/>
          </p:cNvPicPr>
          <p:nvPr>
            <p:custDataLst>
              <p:tags r:id="rId2"/>
            </p:custDataLst>
          </p:nvPr>
        </p:nvPicPr>
        <p:blipFill rotWithShape="1">
          <a:blip r:embed="rId3"/>
          <a:srcRect/>
          <a:stretch>
            <a:fillRect/>
          </a:stretch>
        </p:blipFill>
        <p:spPr>
          <a:xfrm>
            <a:off x="468528" y="2800188"/>
            <a:ext cx="11232084" cy="2752200"/>
          </a:xfrm>
          <a:custGeom>
            <a:avLst/>
            <a:gdLst/>
            <a:ahLst/>
            <a:cxnLst>
              <a:cxn ang="3">
                <a:pos x="hc" y="t"/>
              </a:cxn>
              <a:cxn ang="cd2">
                <a:pos x="l" y="vc"/>
              </a:cxn>
              <a:cxn ang="cd4">
                <a:pos x="hc" y="b"/>
              </a:cxn>
              <a:cxn ang="0">
                <a:pos x="r" y="vc"/>
              </a:cxn>
            </a:cxnLst>
            <a:rect l="l" t="t" r="r" b="b"/>
            <a:pathLst>
              <a:path w="18720" h="6480">
                <a:moveTo>
                  <a:pt x="0" y="0"/>
                </a:moveTo>
                <a:lnTo>
                  <a:pt x="18720" y="0"/>
                </a:lnTo>
                <a:lnTo>
                  <a:pt x="18720" y="6480"/>
                </a:lnTo>
                <a:lnTo>
                  <a:pt x="0" y="6480"/>
                </a:lnTo>
                <a:lnTo>
                  <a:pt x="0" y="0"/>
                </a:lnTo>
                <a:close/>
              </a:path>
            </a:pathLst>
          </a:custGeom>
        </p:spPr>
      </p:pic>
      <p:sp>
        <p:nvSpPr>
          <p:cNvPr id="11" name="Title 6"/>
          <p:cNvSpPr txBox="1"/>
          <p:nvPr>
            <p:custDataLst>
              <p:tags r:id="rId4"/>
            </p:custDataLst>
          </p:nvPr>
        </p:nvSpPr>
        <p:spPr>
          <a:xfrm>
            <a:off x="457200" y="178816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altLang="zh-CN"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 </a:t>
            </a:r>
            <a:r>
              <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通过寻知可检索到5万多种期刊的上亿篇论文，内容涉及27个学科大类和300多个子类。</a:t>
            </a:r>
            <a:endParaRPr lang="zh-CN" altLang="en-US"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7913" y="224310"/>
            <a:ext cx="7421880" cy="1159989"/>
            <a:chOff x="347913" y="224310"/>
            <a:chExt cx="7421880" cy="1159989"/>
          </a:xfrm>
        </p:grpSpPr>
        <p:pic>
          <p:nvPicPr>
            <p:cNvPr id="5" name="图片 4"/>
            <p:cNvPicPr>
              <a:picLocks noChangeAspect="1"/>
            </p:cNvPicPr>
            <p:nvPr/>
          </p:nvPicPr>
          <p:blipFill>
            <a:blip r:embed="rId1" cstate="screen"/>
            <a:stretch>
              <a:fillRect/>
            </a:stretch>
          </p:blipFill>
          <p:spPr>
            <a:xfrm>
              <a:off x="347913" y="224310"/>
              <a:ext cx="1170540" cy="1159989"/>
            </a:xfrm>
            <a:prstGeom prst="rect">
              <a:avLst/>
            </a:prstGeom>
          </p:spPr>
        </p:pic>
        <p:sp>
          <p:nvSpPr>
            <p:cNvPr id="6" name="文本框 5"/>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7" name="文本框 6"/>
            <p:cNvSpPr txBox="1"/>
            <p:nvPr/>
          </p:nvSpPr>
          <p:spPr>
            <a:xfrm>
              <a:off x="1518218" y="442750"/>
              <a:ext cx="625157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检索与分析范围：期刊/会议/论文</a:t>
              </a:r>
              <a:endParaRPr lang="zh-CN" altLang="en-US" sz="2400" b="1" dirty="0">
                <a:solidFill>
                  <a:schemeClr val="tx1">
                    <a:lumMod val="85000"/>
                    <a:lumOff val="15000"/>
                  </a:schemeClr>
                </a:solidFill>
                <a:latin typeface="+mn-ea"/>
              </a:endParaRPr>
            </a:p>
          </p:txBody>
        </p:sp>
      </p:grpSp>
      <p:sp>
        <p:nvSpPr>
          <p:cNvPr id="8" name="Title 6"/>
          <p:cNvSpPr txBox="1"/>
          <p:nvPr>
            <p:custDataLst>
              <p:tags r:id="rId2"/>
            </p:custDataLst>
          </p:nvPr>
        </p:nvSpPr>
        <p:spPr>
          <a:xfrm>
            <a:off x="457200" y="178816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(2) 寻知可检索到的5万多种期刊中，包括9147种SCIE（SCI Expanded）期刊和3386种SSCI期刊，比例分别达95.97%和96%，以及3592种EI期刊（88.56%）。</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custDataLst>
              <p:tags r:id="rId3"/>
            </p:custDataLst>
          </p:nvPr>
        </p:nvGraphicFramePr>
        <p:xfrm>
          <a:off x="1196340" y="3018790"/>
          <a:ext cx="9775825" cy="3330321"/>
        </p:xfrm>
        <a:graphic>
          <a:graphicData uri="http://schemas.openxmlformats.org/drawingml/2006/table">
            <a:tbl>
              <a:tblPr firstRow="1" bandRow="1">
                <a:tableStyleId>{5C22544A-7EE6-4342-B048-85BDC9FD1C3A}</a:tableStyleId>
              </a:tblPr>
              <a:tblGrid>
                <a:gridCol w="1720850"/>
                <a:gridCol w="1720850"/>
                <a:gridCol w="1463040"/>
                <a:gridCol w="1978660"/>
                <a:gridCol w="1298575"/>
                <a:gridCol w="1593850"/>
              </a:tblGrid>
              <a:tr h="1122045">
                <a:tc>
                  <a:txBody>
                    <a:bodyPr/>
                    <a:lstStyle/>
                    <a:p>
                      <a:pPr indent="0" algn="ctr">
                        <a:lnSpc>
                          <a:spcPct val="120000"/>
                        </a:lnSpc>
                        <a:spcBef>
                          <a:spcPts val="0"/>
                        </a:spcBef>
                        <a:spcAft>
                          <a:spcPts val="0"/>
                        </a:spcAft>
                        <a:buNone/>
                      </a:pPr>
                      <a:r>
                        <a:rPr lang="en-US" sz="1900" spc="130"/>
                        <a:t>数据库类型</a:t>
                      </a:r>
                      <a:endParaRPr lang="en-US" sz="1900" spc="130"/>
                    </a:p>
                  </a:txBody>
                  <a:tcPr marL="215900" marR="215900" marT="133350" marB="133350" anchor="ctr"/>
                </a:tc>
                <a:tc>
                  <a:txBody>
                    <a:bodyPr/>
                    <a:lstStyle/>
                    <a:p>
                      <a:pPr indent="0" algn="ctr">
                        <a:lnSpc>
                          <a:spcPct val="120000"/>
                        </a:lnSpc>
                        <a:spcBef>
                          <a:spcPts val="0"/>
                        </a:spcBef>
                        <a:spcAft>
                          <a:spcPts val="0"/>
                        </a:spcAft>
                        <a:buNone/>
                      </a:pPr>
                      <a:r>
                        <a:rPr lang="en-US" sz="1900" spc="130"/>
                        <a:t>数据库名称</a:t>
                      </a:r>
                      <a:endParaRPr lang="en-US" sz="1900" spc="130"/>
                    </a:p>
                  </a:txBody>
                  <a:tcPr marL="215900" marR="215900" marT="133350" marB="133350" anchor="ctr"/>
                </a:tc>
                <a:tc>
                  <a:txBody>
                    <a:bodyPr/>
                    <a:lstStyle/>
                    <a:p>
                      <a:pPr indent="0" algn="ctr">
                        <a:lnSpc>
                          <a:spcPct val="120000"/>
                        </a:lnSpc>
                        <a:spcBef>
                          <a:spcPts val="0"/>
                        </a:spcBef>
                        <a:spcAft>
                          <a:spcPts val="0"/>
                        </a:spcAft>
                        <a:buNone/>
                      </a:pPr>
                      <a:r>
                        <a:rPr lang="en-US" sz="1900" spc="130"/>
                        <a:t>数据库期刊总数</a:t>
                      </a:r>
                      <a:endParaRPr lang="en-US" sz="1900" spc="130"/>
                    </a:p>
                  </a:txBody>
                  <a:tcPr marL="215900" marR="215900" marT="133350" marB="133350" anchor="ctr"/>
                </a:tc>
                <a:tc>
                  <a:txBody>
                    <a:bodyPr/>
                    <a:lstStyle/>
                    <a:p>
                      <a:pPr indent="0" algn="ctr">
                        <a:lnSpc>
                          <a:spcPct val="120000"/>
                        </a:lnSpc>
                        <a:spcBef>
                          <a:spcPts val="0"/>
                        </a:spcBef>
                        <a:spcAft>
                          <a:spcPts val="0"/>
                        </a:spcAft>
                        <a:buNone/>
                      </a:pPr>
                      <a:r>
                        <a:rPr lang="en-US" sz="1900" spc="130"/>
                        <a:t>寻知可检索到的期刊数量</a:t>
                      </a:r>
                      <a:endParaRPr lang="en-US" sz="1900" spc="130"/>
                    </a:p>
                  </a:txBody>
                  <a:tcPr marL="215900" marR="215900" marT="133350" marB="133350" anchor="ctr"/>
                </a:tc>
                <a:tc>
                  <a:txBody>
                    <a:bodyPr/>
                    <a:lstStyle/>
                    <a:p>
                      <a:pPr indent="0" algn="ctr">
                        <a:lnSpc>
                          <a:spcPct val="120000"/>
                        </a:lnSpc>
                        <a:spcBef>
                          <a:spcPts val="0"/>
                        </a:spcBef>
                        <a:spcAft>
                          <a:spcPts val="0"/>
                        </a:spcAft>
                        <a:buNone/>
                      </a:pPr>
                      <a:r>
                        <a:rPr lang="en-US" sz="1900" spc="130"/>
                        <a:t>比例</a:t>
                      </a:r>
                      <a:endParaRPr lang="en-US" sz="1900" spc="130"/>
                    </a:p>
                  </a:txBody>
                  <a:tcPr marL="215900" marR="215900" marT="133350" marB="133350" anchor="ctr"/>
                </a:tc>
                <a:tc>
                  <a:txBody>
                    <a:bodyPr/>
                    <a:lstStyle/>
                    <a:p>
                      <a:pPr indent="0" algn="ctr">
                        <a:lnSpc>
                          <a:spcPct val="120000"/>
                        </a:lnSpc>
                        <a:spcBef>
                          <a:spcPts val="0"/>
                        </a:spcBef>
                        <a:spcAft>
                          <a:spcPts val="0"/>
                        </a:spcAft>
                        <a:buNone/>
                      </a:pPr>
                      <a:r>
                        <a:rPr lang="en-US" sz="1900" spc="130"/>
                        <a:t>学科/领域</a:t>
                      </a:r>
                      <a:endParaRPr lang="en-US" sz="1900" spc="130"/>
                    </a:p>
                  </a:txBody>
                  <a:tcPr marL="215900" marR="215900" marT="133350" marB="133350" anchor="ctr"/>
                </a:tc>
              </a:tr>
              <a:tr h="673735">
                <a:tc>
                  <a:txBody>
                    <a:bodyPr/>
                    <a:lstStyle/>
                    <a:p>
                      <a:pPr indent="0" algn="ctr">
                        <a:lnSpc>
                          <a:spcPct val="120000"/>
                        </a:lnSpc>
                        <a:spcBef>
                          <a:spcPts val="0"/>
                        </a:spcBef>
                        <a:spcAft>
                          <a:spcPts val="0"/>
                        </a:spcAft>
                        <a:buNone/>
                      </a:pPr>
                      <a:r>
                        <a:rPr lang="en-US" sz="1700" spc="130"/>
                        <a:t>文摘数据库</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SCIE期刊</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9531</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9147</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95.97%</a:t>
                      </a:r>
                      <a:endParaRPr 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自然科学</a:t>
                      </a:r>
                      <a:endParaRPr lang="en-US" altLang="en-US" sz="1700" spc="130"/>
                    </a:p>
                  </a:txBody>
                  <a:tcPr marL="215900" marR="215900" marT="133350" marB="133350" anchor="ctr"/>
                </a:tc>
              </a:tr>
              <a:tr h="673735">
                <a:tc>
                  <a:txBody>
                    <a:bodyPr/>
                    <a:lstStyle/>
                    <a:p>
                      <a:pPr indent="0" algn="ctr">
                        <a:lnSpc>
                          <a:spcPct val="120000"/>
                        </a:lnSpc>
                        <a:spcBef>
                          <a:spcPts val="0"/>
                        </a:spcBef>
                        <a:spcAft>
                          <a:spcPts val="0"/>
                        </a:spcAft>
                        <a:buNone/>
                      </a:pPr>
                      <a:r>
                        <a:rPr lang="en-US" sz="1700" spc="130"/>
                        <a:t>文摘数据库</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SSCI期刊</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3527</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3386</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96.00%</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社科类</a:t>
                      </a:r>
                      <a:endParaRPr lang="en-US" altLang="en-US" sz="1700" spc="130"/>
                    </a:p>
                  </a:txBody>
                  <a:tcPr marL="215900" marR="215900" marT="133350" marB="133350" anchor="ctr"/>
                </a:tc>
              </a:tr>
              <a:tr h="673735">
                <a:tc>
                  <a:txBody>
                    <a:bodyPr/>
                    <a:lstStyle/>
                    <a:p>
                      <a:pPr indent="0" algn="ctr">
                        <a:lnSpc>
                          <a:spcPct val="120000"/>
                        </a:lnSpc>
                        <a:spcBef>
                          <a:spcPts val="0"/>
                        </a:spcBef>
                        <a:spcAft>
                          <a:spcPts val="0"/>
                        </a:spcAft>
                        <a:buNone/>
                      </a:pPr>
                      <a:r>
                        <a:rPr lang="en-US" sz="1700" spc="130"/>
                        <a:t>文摘数据库</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EI期刊</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4056</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3592</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88.56%</a:t>
                      </a:r>
                      <a:endParaRPr lang="en-US" altLang="en-US" sz="1700" spc="130"/>
                    </a:p>
                  </a:txBody>
                  <a:tcPr marL="215900" marR="215900" marT="133350" marB="133350" anchor="ctr"/>
                </a:tc>
                <a:tc>
                  <a:txBody>
                    <a:bodyPr/>
                    <a:lstStyle/>
                    <a:p>
                      <a:pPr indent="0" algn="ctr">
                        <a:lnSpc>
                          <a:spcPct val="120000"/>
                        </a:lnSpc>
                        <a:spcBef>
                          <a:spcPts val="0"/>
                        </a:spcBef>
                        <a:spcAft>
                          <a:spcPts val="0"/>
                        </a:spcAft>
                        <a:buNone/>
                      </a:pPr>
                      <a:r>
                        <a:rPr lang="en-US" sz="1700" spc="130"/>
                        <a:t>工程技术</a:t>
                      </a:r>
                      <a:endParaRPr lang="en-US" altLang="en-US" sz="1700" spc="130"/>
                    </a:p>
                  </a:txBody>
                  <a:tcPr marL="215900" marR="215900" marT="133350" marB="13335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7913" y="224310"/>
            <a:ext cx="5985510" cy="1159989"/>
            <a:chOff x="347913" y="224310"/>
            <a:chExt cx="5985510" cy="1159989"/>
          </a:xfrm>
        </p:grpSpPr>
        <p:pic>
          <p:nvPicPr>
            <p:cNvPr id="29" name="图片 28"/>
            <p:cNvPicPr>
              <a:picLocks noChangeAspect="1"/>
            </p:cNvPicPr>
            <p:nvPr/>
          </p:nvPicPr>
          <p:blipFill>
            <a:blip r:embed="rId1" cstate="screen"/>
            <a:stretch>
              <a:fillRect/>
            </a:stretch>
          </p:blipFill>
          <p:spPr>
            <a:xfrm>
              <a:off x="347913" y="224310"/>
              <a:ext cx="1170540" cy="1159989"/>
            </a:xfrm>
            <a:prstGeom prst="rect">
              <a:avLst/>
            </a:prstGeom>
          </p:spPr>
        </p:pic>
        <p:sp>
          <p:nvSpPr>
            <p:cNvPr id="2" name="文本框 1"/>
            <p:cNvSpPr txBox="1"/>
            <p:nvPr/>
          </p:nvSpPr>
          <p:spPr>
            <a:xfrm>
              <a:off x="660289" y="512876"/>
              <a:ext cx="464820" cy="398780"/>
            </a:xfrm>
            <a:prstGeom prst="rect">
              <a:avLst/>
            </a:prstGeom>
            <a:noFill/>
          </p:spPr>
          <p:txBody>
            <a:bodyPr wrap="none" rtlCol="0">
              <a:spAutoFit/>
              <a:scene3d>
                <a:camera prst="orthographicFront"/>
                <a:lightRig rig="threePt" dir="t"/>
              </a:scene3d>
              <a:sp3d contourW="12700"/>
            </a:bodyPr>
            <a:lstStyle/>
            <a:p>
              <a:pPr algn="ctr"/>
              <a:r>
                <a:rPr lang="en-US" altLang="zh-CN" sz="2000" dirty="0">
                  <a:gradFill>
                    <a:gsLst>
                      <a:gs pos="0">
                        <a:srgbClr val="00C8AF"/>
                      </a:gs>
                      <a:gs pos="100000">
                        <a:srgbClr val="006FBB"/>
                      </a:gs>
                    </a:gsLst>
                    <a:lin ang="8100000" scaled="1"/>
                  </a:gradFill>
                </a:rPr>
                <a:t>02</a:t>
              </a:r>
              <a:endParaRPr lang="zh-CN" altLang="en-US" sz="2000" dirty="0">
                <a:gradFill>
                  <a:gsLst>
                    <a:gs pos="0">
                      <a:srgbClr val="00C8AF"/>
                    </a:gs>
                    <a:gs pos="100000">
                      <a:srgbClr val="006FBB"/>
                    </a:gs>
                  </a:gsLst>
                  <a:lin ang="8100000" scaled="1"/>
                </a:gradFill>
              </a:endParaRPr>
            </a:p>
          </p:txBody>
        </p:sp>
        <p:sp>
          <p:nvSpPr>
            <p:cNvPr id="3" name="文本框 2"/>
            <p:cNvSpPr txBox="1"/>
            <p:nvPr/>
          </p:nvSpPr>
          <p:spPr>
            <a:xfrm>
              <a:off x="1518218" y="442750"/>
              <a:ext cx="4815205"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85000"/>
                      <a:lumOff val="15000"/>
                    </a:schemeClr>
                  </a:solidFill>
                  <a:latin typeface="+mn-ea"/>
                </a:rPr>
                <a:t>检索与分析范围：基金项目</a:t>
              </a:r>
              <a:endParaRPr lang="zh-CN" altLang="en-US" sz="2400" b="1" dirty="0">
                <a:solidFill>
                  <a:schemeClr val="tx1">
                    <a:lumMod val="85000"/>
                    <a:lumOff val="15000"/>
                  </a:schemeClr>
                </a:solidFill>
                <a:latin typeface="+mn-ea"/>
              </a:endParaRPr>
            </a:p>
          </p:txBody>
        </p:sp>
      </p:grpSp>
      <p:sp>
        <p:nvSpPr>
          <p:cNvPr id="11" name="Title 6"/>
          <p:cNvSpPr txBox="1"/>
          <p:nvPr>
            <p:custDataLst>
              <p:tags r:id="rId2"/>
            </p:custDataLst>
          </p:nvPr>
        </p:nvSpPr>
        <p:spPr>
          <a:xfrm>
            <a:off x="457200" y="1788160"/>
            <a:ext cx="11254740" cy="67627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包括国家自然科学基金自1986年来的40多万项科研项目，以及460多万个基金成果。</a:t>
            </a:r>
            <a:endParaRPr sz="2000" spc="100"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10" name="图片 9" descr="/data/download/20220927/56307992bc322e091c9462013da4cb17.jpg56307992bc322e091c9462013da4cb17"/>
          <p:cNvPicPr>
            <a:picLocks noChangeAspect="1"/>
          </p:cNvPicPr>
          <p:nvPr>
            <p:custDataLst>
              <p:tags r:id="rId3"/>
            </p:custDataLst>
          </p:nvPr>
        </p:nvPicPr>
        <p:blipFill rotWithShape="1">
          <a:blip r:embed="rId4"/>
          <a:srcRect/>
          <a:stretch>
            <a:fillRect/>
          </a:stretch>
        </p:blipFill>
        <p:spPr>
          <a:xfrm>
            <a:off x="2494904" y="2641918"/>
            <a:ext cx="7138058" cy="4065905"/>
          </a:xfrm>
          <a:custGeom>
            <a:avLst/>
            <a:gdLst/>
            <a:ahLst/>
            <a:cxnLst>
              <a:cxn ang="3">
                <a:pos x="hc" y="t"/>
              </a:cxn>
              <a:cxn ang="cd2">
                <a:pos x="l" y="vc"/>
              </a:cxn>
              <a:cxn ang="cd4">
                <a:pos x="hc" y="b"/>
              </a:cxn>
              <a:cxn ang="0">
                <a:pos x="r" y="vc"/>
              </a:cxn>
            </a:cxnLst>
            <a:rect l="l" t="t" r="r" b="b"/>
            <a:pathLst>
              <a:path w="12720" h="5520">
                <a:moveTo>
                  <a:pt x="0" y="0"/>
                </a:moveTo>
                <a:lnTo>
                  <a:pt x="12720" y="0"/>
                </a:lnTo>
                <a:lnTo>
                  <a:pt x="12720" y="5520"/>
                </a:lnTo>
                <a:lnTo>
                  <a:pt x="0" y="5520"/>
                </a:lnTo>
                <a:lnTo>
                  <a:pt x="0" y="0"/>
                </a:lnTo>
                <a:close/>
              </a:path>
            </a:pathLst>
          </a:custGeom>
          <a:ln w="28575" cmpd="thickThin">
            <a:solidFill>
              <a:schemeClr val="accent1">
                <a:shade val="50000"/>
              </a:schemeClr>
            </a:solidFill>
            <a:prstDash val="lgDashDotDot"/>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ags/tag1.xml><?xml version="1.0" encoding="utf-8"?>
<p:tagLst xmlns:p="http://schemas.openxmlformats.org/presentationml/2006/main">
  <p:tag name="KSO_WM_UNIT_VALUE" val="1142*3299"/>
  <p:tag name="KSO_WM_UNIT_HIGHLIGHT" val="0"/>
  <p:tag name="KSO_WM_UNIT_COMPATIBLE" val="1"/>
  <p:tag name="KSO_WM_UNIT_DIAGRAM_ISNUMVISUAL" val="0"/>
  <p:tag name="KSO_WM_UNIT_DIAGRAM_ISREFERUNIT" val="0"/>
  <p:tag name="KSO_WM_UNIT_TYPE" val="d"/>
  <p:tag name="KSO_WM_UNIT_INDEX" val="1"/>
  <p:tag name="KSO_WM_UNIT_ID" val="diagram20212847_1*d*1"/>
  <p:tag name="KSO_WM_TEMPLATE_CATEGORY" val="diagram"/>
  <p:tag name="KSO_WM_TEMPLATE_INDEX" val="20212847"/>
  <p:tag name="KSO_WM_UNIT_LAYERLEVEL" val="1"/>
  <p:tag name="KSO_WM_TAG_VERSION" val="1.0"/>
  <p:tag name="KSO_WM_BEAUTIFY_FLAG" val="#wm#"/>
  <p:tag name="KSO_WM_CHIP_GROUPID" val="5e7310da9a230a26b9e88a19"/>
  <p:tag name="KSO_WM_CHIP_XID" val="5e7310da9a230a26b9e88a1a"/>
  <p:tag name="KSO_WM_UNIT_DEC_AREA_ID" val="00c71b74aa054b9392cd699f99d40d3e"/>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b1d57461a77a48c0ba363b04d8e42f92"/>
  <p:tag name="KSO_WM_UNIT_PLACING_PICTURE" val="b1d57461a77a48c0ba363b04d8e42f92"/>
  <p:tag name="KSO_WM_TEMPLATE_ASSEMBLE_XID" val="60656f644054ed1e2fb8093f"/>
  <p:tag name="KSO_WM_TEMPLATE_ASSEMBLE_GROUPID" val="60656f644054ed1e2fb8093f"/>
  <p:tag name="WM_BEAUTIFY_ZORDER_FLAG_TAG" val="3"/>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18.xml><?xml version="1.0" encoding="utf-8"?>
<p:tagLst xmlns:p="http://schemas.openxmlformats.org/presentationml/2006/main">
  <p:tag name="KSO_WM_UNIT_PLACING_PICTURE_USER_VIEWPORT" val="{&quot;height&quot;:10430,&quot;width&quot;:18790}"/>
</p:tagLst>
</file>

<file path=ppt/tags/tag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2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3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33.xml><?xml version="1.0" encoding="utf-8"?>
<p:tagLst xmlns:p="http://schemas.openxmlformats.org/presentationml/2006/main">
  <p:tag name="ISPRING_PRESENTATION_TITLE" val="PowerPoint 演示文稿"/>
  <p:tag name="COMMONDATA" val="eyJoZGlkIjoiYjU2MzJhZDllMzY3MzFiYjIzZTcxZjlhYjM0M2NmMzMifQ=="/>
  <p:tag name="KSO_WPP_MARK_KEY" val="4c9040ba-cec4-4814-b87a-0354f5f47477"/>
</p:tagLst>
</file>

<file path=ppt/tags/tag4.xml><?xml version="1.0" encoding="utf-8"?>
<p:tagLst xmlns:p="http://schemas.openxmlformats.org/presentationml/2006/main">
  <p:tag name="KSO_WM_UNIT_TABLE_BEAUTIFY" val="smartTable{da1a56f3-8d88-4054-8534-c9355d7ea61a}"/>
  <p:tag name="TABLE_RECT" val="95.125*247.592*769.75*212.05"/>
  <p:tag name="TABLE_EMPHASIZE_COLOR" val="6579300"/>
  <p:tag name="TABLE_ONEKEY_SKIN_IDX" val="0"/>
  <p:tag name="TABLE_SKINIDX" val="-1"/>
  <p:tag name="TABLE_COLORIDX" val="l"/>
  <p:tag name="TABLE_ENDDRAG_ORIGIN_RECT" val="769*247"/>
  <p:tag name="TABLE_ENDDRAG_RECT" val="95*247*769*247"/>
</p:tagLst>
</file>

<file path=ppt/tags/tag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6.xml><?xml version="1.0" encoding="utf-8"?>
<p:tagLst xmlns:p="http://schemas.openxmlformats.org/presentationml/2006/main">
  <p:tag name="KSO_WM_UNIT_VALUE" val="973*2242"/>
  <p:tag name="KSO_WM_UNIT_HIGHLIGHT" val="0"/>
  <p:tag name="KSO_WM_UNIT_COMPATIBLE" val="1"/>
  <p:tag name="KSO_WM_UNIT_DIAGRAM_ISNUMVISUAL" val="0"/>
  <p:tag name="KSO_WM_UNIT_DIAGRAM_ISREFERUNIT" val="0"/>
  <p:tag name="KSO_WM_UNIT_TYPE" val="d"/>
  <p:tag name="KSO_WM_UNIT_INDEX" val="1"/>
  <p:tag name="KSO_WM_UNIT_ID" val="diagram20209021_1*d*1"/>
  <p:tag name="KSO_WM_TEMPLATE_CATEGORY" val="diagram"/>
  <p:tag name="KSO_WM_TEMPLATE_INDEX" val="20209021"/>
  <p:tag name="KSO_WM_UNIT_LAYERLEVEL" val="1"/>
  <p:tag name="KSO_WM_TAG_VERSION" val="1.0"/>
  <p:tag name="KSO_WM_BEAUTIFY_FLAG" val="#wm#"/>
  <p:tag name="KSO_WM_CHIP_GROUPID" val="5e7310da9a230a26b9e88a19"/>
  <p:tag name="KSO_WM_CHIP_XID" val="5e7310da9a230a26b9e88a1a"/>
  <p:tag name="KSO_WM_UNIT_DEC_AREA_ID" val="a2b5808fd3c14bd68181c55aa2f025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836707f80bc468abd3467a67658bab0"/>
  <p:tag name="KSO_WM_UNIT_PLACING_PICTURE" val="d836707f80bc468abd3467a67658bab0"/>
  <p:tag name="KSO_WM_TEMPLATE_ASSEMBLE_XID" val="6130c4e08b5cc6c91112a57f"/>
  <p:tag name="KSO_WM_TEMPLATE_ASSEMBLE_GROUPID" val="6130c4e08b5cc6c91112a57f"/>
  <p:tag name="WM_BEAUTIFY_ZORDER_FLAG_TAG" val="8"/>
  <p:tag name="KSO_WM_UNIT_PLACING_PICTURE_INFO" val="{&quot;code&quot;:&quot;&quot;,&quot;full_picture&quot;:false,&quot;scheme&quot;:&quot;&quot;,&quot;spacing&quot;:5}"/>
  <p:tag name="KSO_WM_UNIT_PLACING_PICTURE_COLLAGE_VIEWPORT" val="{&quot;height&quot;:6403,&quot;width&quot;:11241.035869202535}"/>
  <p:tag name="KSO_WM_UNIT_PLACING_PICTURE_USER_VIEWPORT" val="{&quot;height&quot;:6403,&quot;width&quot;:11241.035869202535}"/>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ags/tag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7_1*f*1"/>
  <p:tag name="KSO_WM_TEMPLATE_CATEGORY" val="diagram"/>
  <p:tag name="KSO_WM_TEMPLATE_INDEX" val="20212847"/>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8b0b8ceb15b5435a9f2d6ae67dd3d1dc"/>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t&quot;,&quot;fill_mode&quot;:&quot;full&quot;,&quot;sacle_strategy&quot;:&quot;smart&quot;}"/>
  <p:tag name="KSO_WM_ASSEMBLE_CHIP_INDEX" val="8a43dab8a1dc488ab5b4812482769b84"/>
  <p:tag name="KSO_WM_UNIT_TEXT_FILL_FORE_SCHEMECOLOR_INDEX_BRIGHTNESS" val="0.25"/>
  <p:tag name="KSO_WM_UNIT_TEXT_FILL_FORE_SCHEMECOLOR_INDEX" val="13"/>
  <p:tag name="KSO_WM_UNIT_TEXT_FILL_TYPE" val="1"/>
  <p:tag name="KSO_WM_TEMPLATE_ASSEMBLE_XID" val="60656f644054ed1e2fb8093f"/>
  <p:tag name="KSO_WM_TEMPLATE_ASSEMBLE_GROUPID" val="60656f644054ed1e2fb8093f"/>
  <p:tag name="WM_BEAUTIFY_ZORDER_FLAG_TAG" val="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2984</Words>
  <Application>WPS 演示</Application>
  <PresentationFormat>宽屏</PresentationFormat>
  <Paragraphs>418</Paragraphs>
  <Slides>32</Slides>
  <Notes>32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Calibri</vt:lpstr>
      <vt:lpstr>Arial</vt:lpstr>
      <vt:lpstr>微软雅黑</vt:lpstr>
      <vt:lpstr>Segoe UI</vt:lpstr>
      <vt:lpstr>Arial Unicode MS</vt:lpstr>
      <vt:lpstr>等线</vt:lpstr>
      <vt:lpstr>Calibri</vt:lpstr>
      <vt:lpstr>Impact MT Std</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dc:title>
  <dc:creator>第一PPT</dc:creator>
  <cp:keywords>www.1ppt.com</cp:keywords>
  <dc:description>www.1ppt.com</dc:description>
  <cp:lastModifiedBy>静水流深</cp:lastModifiedBy>
  <cp:revision>67</cp:revision>
  <dcterms:created xsi:type="dcterms:W3CDTF">2017-07-26T01:36:00Z</dcterms:created>
  <dcterms:modified xsi:type="dcterms:W3CDTF">2023-09-07T00:28:16Z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90E4A26BBB024A84ADE867A4FAF196C1_13</vt:lpwstr>
  </property>
  <property fmtid="{D5CDD505-2E9C-101B-9397-08002B2CF9AE}" pid="3" name="KSOProductBuildVer">
    <vt:lpwstr>2052-11.1.0.14309</vt:lpwstr>
  </property>
</Properties>
</file>