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7" r:id="rId2"/>
    <p:sldId id="260"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352" r:id="rId57"/>
    <p:sldId id="353" r:id="rId58"/>
    <p:sldId id="354" r:id="rId59"/>
    <p:sldId id="355" r:id="rId60"/>
    <p:sldId id="356" r:id="rId61"/>
    <p:sldId id="357" r:id="rId62"/>
    <p:sldId id="358" r:id="rId63"/>
    <p:sldId id="359" r:id="rId64"/>
    <p:sldId id="360" r:id="rId65"/>
    <p:sldId id="361" r:id="rId66"/>
    <p:sldId id="362" r:id="rId67"/>
    <p:sldId id="363" r:id="rId68"/>
    <p:sldId id="364" r:id="rId69"/>
    <p:sldId id="296" r:id="rId70"/>
    <p:sldId id="297" r:id="rId71"/>
    <p:sldId id="258" r:id="rId7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D6E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09" autoAdjust="0"/>
    <p:restoredTop sz="97456" autoAdjust="0"/>
  </p:normalViewPr>
  <p:slideViewPr>
    <p:cSldViewPr>
      <p:cViewPr varScale="1">
        <p:scale>
          <a:sx n="63" d="100"/>
          <a:sy n="63" d="100"/>
        </p:scale>
        <p:origin x="-14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B6155A-8319-472C-A559-CBB259B9DAF9}" type="datetimeFigureOut">
              <a:rPr lang="zh-CN" altLang="en-US" smtClean="0"/>
              <a:pPr/>
              <a:t>2018/7/17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70703-AE07-40FC-913A-95065776E88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p:spPr>
      </p:sp>
      <p:sp>
        <p:nvSpPr>
          <p:cNvPr id="3584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349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93134B-88C8-4939-9054-924731EDD5CD}" type="slidenum">
              <a:rPr lang="zh-CN" altLang="en-US" smtClean="0"/>
              <a:pPr fontAlgn="base">
                <a:spcBef>
                  <a:spcPct val="0"/>
                </a:spcBef>
                <a:spcAft>
                  <a:spcPct val="0"/>
                </a:spcAft>
                <a:defRPr/>
              </a:pPr>
              <a:t>9</a:t>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061779-77DC-4914-8207-6DAE8B94BD8F}" type="slidenum">
              <a:rPr lang="zh-CN" altLang="en-US" smtClean="0"/>
              <a:pPr fontAlgn="base">
                <a:spcBef>
                  <a:spcPct val="0"/>
                </a:spcBef>
                <a:spcAft>
                  <a:spcPct val="0"/>
                </a:spcAft>
                <a:defRPr/>
              </a:pPr>
              <a:t>18</a:t>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061779-77DC-4914-8207-6DAE8B94BD8F}" type="slidenum">
              <a:rPr lang="zh-CN" altLang="en-US" smtClean="0"/>
              <a:pPr fontAlgn="base">
                <a:spcBef>
                  <a:spcPct val="0"/>
                </a:spcBef>
                <a:spcAft>
                  <a:spcPct val="0"/>
                </a:spcAft>
                <a:defRPr/>
              </a:pPr>
              <a:t>19</a:t>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061779-77DC-4914-8207-6DAE8B94BD8F}" type="slidenum">
              <a:rPr lang="zh-CN" altLang="en-US" smtClean="0"/>
              <a:pPr fontAlgn="base">
                <a:spcBef>
                  <a:spcPct val="0"/>
                </a:spcBef>
                <a:spcAft>
                  <a:spcPct val="0"/>
                </a:spcAft>
                <a:defRPr/>
              </a:pPr>
              <a:t>20</a:t>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headEnd/>
            <a:tailEnd/>
          </a:ln>
        </p:spPr>
      </p:sp>
      <p:sp>
        <p:nvSpPr>
          <p:cNvPr id="5325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499FC0-347C-477F-8BE4-594EA816798F}" type="slidenum">
              <a:rPr lang="zh-CN" altLang="en-US" smtClean="0"/>
              <a:pPr fontAlgn="base">
                <a:spcBef>
                  <a:spcPct val="0"/>
                </a:spcBef>
                <a:spcAft>
                  <a:spcPct val="0"/>
                </a:spcAft>
                <a:defRPr/>
              </a:pPr>
              <a:t>21</a:t>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p:spPr>
      </p:sp>
      <p:sp>
        <p:nvSpPr>
          <p:cNvPr id="5427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smtClean="0"/>
              <a:t>See more at http://www.asmepress.org/nuclearmonographs.html</a:t>
            </a:r>
          </a:p>
          <a:p>
            <a:pPr eaLnBrk="1" hangingPunct="1">
              <a:spcBef>
                <a:spcPct val="0"/>
              </a:spcBef>
            </a:pPr>
            <a:endParaRPr lang="zh-CN" altLang="en-US" dirty="0" smtClean="0"/>
          </a:p>
        </p:txBody>
      </p:sp>
      <p:sp>
        <p:nvSpPr>
          <p:cNvPr id="5632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2177EA-1C0A-4907-96E8-8A9B86031156}" type="slidenum">
              <a:rPr lang="zh-CN" altLang="en-US" smtClean="0"/>
              <a:pPr fontAlgn="base">
                <a:spcBef>
                  <a:spcPct val="0"/>
                </a:spcBef>
                <a:spcAft>
                  <a:spcPct val="0"/>
                </a:spcAft>
                <a:defRPr/>
              </a:pPr>
              <a:t>22</a:t>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p:spPr>
      </p:sp>
      <p:sp>
        <p:nvSpPr>
          <p:cNvPr id="5427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smtClean="0"/>
              <a:t>See more at http://www.asmepress.org/bionanoseries.html</a:t>
            </a:r>
          </a:p>
          <a:p>
            <a:pPr eaLnBrk="1" hangingPunct="1">
              <a:spcBef>
                <a:spcPct val="0"/>
              </a:spcBef>
            </a:pPr>
            <a:endParaRPr lang="zh-CN" altLang="en-US" dirty="0" smtClean="0"/>
          </a:p>
        </p:txBody>
      </p:sp>
      <p:sp>
        <p:nvSpPr>
          <p:cNvPr id="5632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2177EA-1C0A-4907-96E8-8A9B86031156}" type="slidenum">
              <a:rPr lang="zh-CN" altLang="en-US" smtClean="0"/>
              <a:pPr fontAlgn="base">
                <a:spcBef>
                  <a:spcPct val="0"/>
                </a:spcBef>
                <a:spcAft>
                  <a:spcPct val="0"/>
                </a:spcAft>
                <a:defRPr/>
              </a:pPr>
              <a:t>23</a:t>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p:spPr>
      </p:sp>
      <p:sp>
        <p:nvSpPr>
          <p:cNvPr id="5427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5632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2177EA-1C0A-4907-96E8-8A9B86031156}" type="slidenum">
              <a:rPr lang="zh-CN" altLang="en-US" smtClean="0"/>
              <a:pPr fontAlgn="base">
                <a:spcBef>
                  <a:spcPct val="0"/>
                </a:spcBef>
                <a:spcAft>
                  <a:spcPct val="0"/>
                </a:spcAft>
                <a:defRPr/>
              </a:pPr>
              <a:t>24</a:t>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p:spPr>
      </p:sp>
      <p:sp>
        <p:nvSpPr>
          <p:cNvPr id="593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117DA3-04CC-4C61-B265-C77F1EFD9725}" type="slidenum">
              <a:rPr lang="zh-CN" altLang="en-US" smtClean="0"/>
              <a:pPr fontAlgn="base">
                <a:spcBef>
                  <a:spcPct val="0"/>
                </a:spcBef>
                <a:spcAft>
                  <a:spcPct val="0"/>
                </a:spcAft>
                <a:defRPr/>
              </a:pPr>
              <a:t>25</a:t>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p:spPr>
      </p:sp>
      <p:sp>
        <p:nvSpPr>
          <p:cNvPr id="593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117DA3-04CC-4C61-B265-C77F1EFD9725}" type="slidenum">
              <a:rPr lang="zh-CN" altLang="en-US" smtClean="0"/>
              <a:pPr fontAlgn="base">
                <a:spcBef>
                  <a:spcPct val="0"/>
                </a:spcBef>
                <a:spcAft>
                  <a:spcPct val="0"/>
                </a:spcAft>
                <a:defRPr/>
              </a:pPr>
              <a:t>26</a:t>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headEnd/>
            <a:tailEnd/>
          </a:ln>
        </p:spPr>
      </p:sp>
      <p:sp>
        <p:nvSpPr>
          <p:cNvPr id="4813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349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1282A3-2F88-41D2-889C-F717876BB8AD}" type="slidenum">
              <a:rPr lang="zh-CN" altLang="en-US" smtClean="0"/>
              <a:pPr fontAlgn="base">
                <a:spcBef>
                  <a:spcPct val="0"/>
                </a:spcBef>
                <a:spcAft>
                  <a:spcPct val="0"/>
                </a:spcAft>
                <a:defRPr/>
              </a:pPr>
              <a:t>27</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p:spPr>
      </p:sp>
      <p:sp>
        <p:nvSpPr>
          <p:cNvPr id="552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8B140F-7601-44FF-9A8F-D8A705EF1FFC}" type="slidenum">
              <a:rPr lang="zh-CN" altLang="en-US" smtClean="0"/>
              <a:pPr fontAlgn="base">
                <a:spcBef>
                  <a:spcPct val="0"/>
                </a:spcBef>
                <a:spcAft>
                  <a:spcPct val="0"/>
                </a:spcAft>
                <a:defRPr/>
              </a:pPr>
              <a:t>10</a:t>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p:spPr>
      </p:sp>
      <p:sp>
        <p:nvSpPr>
          <p:cNvPr id="4915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点击题图进入会议录目录页面</a:t>
            </a:r>
          </a:p>
        </p:txBody>
      </p:sp>
      <p:sp>
        <p:nvSpPr>
          <p:cNvPr id="6349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161C25-8A04-4587-9DC2-BD4404CEC7F9}" type="slidenum">
              <a:rPr lang="zh-CN" altLang="en-US" smtClean="0"/>
              <a:pPr fontAlgn="base">
                <a:spcBef>
                  <a:spcPct val="0"/>
                </a:spcBef>
                <a:spcAft>
                  <a:spcPct val="0"/>
                </a:spcAft>
                <a:defRPr/>
              </a:pPr>
              <a:t>28</a:t>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p:spPr>
      </p:sp>
      <p:sp>
        <p:nvSpPr>
          <p:cNvPr id="593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018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117DA3-04CC-4C61-B265-C77F1EFD9725}" type="slidenum">
              <a:rPr lang="zh-CN" altLang="en-US" smtClean="0"/>
              <a:pPr fontAlgn="base">
                <a:spcBef>
                  <a:spcPct val="0"/>
                </a:spcBef>
                <a:spcAft>
                  <a:spcPct val="0"/>
                </a:spcAft>
                <a:defRPr/>
              </a:pPr>
              <a:t>29</a:t>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headEnd/>
            <a:tailEnd/>
          </a:ln>
        </p:spPr>
      </p:sp>
      <p:sp>
        <p:nvSpPr>
          <p:cNvPr id="604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198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1351BC-9FCB-4ECD-BC55-CCD40C937860}" type="slidenum">
              <a:rPr lang="zh-CN" altLang="en-US" smtClean="0"/>
              <a:pPr fontAlgn="base">
                <a:spcBef>
                  <a:spcPct val="0"/>
                </a:spcBef>
                <a:spcAft>
                  <a:spcPct val="0"/>
                </a:spcAft>
                <a:defRPr/>
              </a:pPr>
              <a:t>30</a:t>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p:spPr>
      </p:sp>
      <p:sp>
        <p:nvSpPr>
          <p:cNvPr id="6144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99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1ACB91-85CD-4B92-B48F-0902F81D5038}" type="slidenum">
              <a:rPr lang="zh-CN" altLang="en-US" smtClean="0"/>
              <a:pPr fontAlgn="base">
                <a:spcBef>
                  <a:spcPct val="0"/>
                </a:spcBef>
                <a:spcAft>
                  <a:spcPct val="0"/>
                </a:spcAft>
                <a:defRPr/>
              </a:pPr>
              <a:t>31</a:t>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headEnd/>
            <a:tailEnd/>
          </a:ln>
        </p:spPr>
      </p:sp>
      <p:sp>
        <p:nvSpPr>
          <p:cNvPr id="6246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096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FC0F25-9935-466B-84C2-20A5167E8592}" type="slidenum">
              <a:rPr lang="zh-CN" altLang="en-US" smtClean="0"/>
              <a:pPr fontAlgn="base">
                <a:spcBef>
                  <a:spcPct val="0"/>
                </a:spcBef>
                <a:spcAft>
                  <a:spcPct val="0"/>
                </a:spcAft>
                <a:defRPr/>
              </a:pPr>
              <a:t>32</a:t>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headEnd/>
            <a:tailEnd/>
          </a:ln>
        </p:spPr>
      </p:sp>
      <p:sp>
        <p:nvSpPr>
          <p:cNvPr id="634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301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8B0F11-4173-4A47-9A52-E66846CB4B29}" type="slidenum">
              <a:rPr lang="zh-CN" altLang="en-US" smtClean="0"/>
              <a:pPr fontAlgn="base">
                <a:spcBef>
                  <a:spcPct val="0"/>
                </a:spcBef>
                <a:spcAft>
                  <a:spcPct val="0"/>
                </a:spcAft>
                <a:defRPr/>
              </a:pPr>
              <a:t>33</a:t>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headEnd/>
            <a:tailEnd/>
          </a:ln>
        </p:spPr>
      </p:sp>
      <p:sp>
        <p:nvSpPr>
          <p:cNvPr id="645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403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974197-EA77-4F79-9FBD-2453F128717F}" type="slidenum">
              <a:rPr lang="zh-CN" altLang="en-US" smtClean="0"/>
              <a:pPr fontAlgn="base">
                <a:spcBef>
                  <a:spcPct val="0"/>
                </a:spcBef>
                <a:spcAft>
                  <a:spcPct val="0"/>
                </a:spcAft>
                <a:defRPr/>
              </a:pPr>
              <a:t>34</a:t>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noFill/>
          <a:ln>
            <a:solidFill>
              <a:srgbClr val="000000"/>
            </a:solidFill>
            <a:miter lim="800000"/>
            <a:headEnd/>
            <a:tailEnd/>
          </a:ln>
        </p:spPr>
      </p:sp>
      <p:sp>
        <p:nvSpPr>
          <p:cNvPr id="6553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506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5A8EAB-9F2F-46F7-89A8-230BF31A6B4E}" type="slidenum">
              <a:rPr lang="zh-CN" altLang="en-US" smtClean="0"/>
              <a:pPr fontAlgn="base">
                <a:spcBef>
                  <a:spcPct val="0"/>
                </a:spcBef>
                <a:spcAft>
                  <a:spcPct val="0"/>
                </a:spcAft>
                <a:defRPr/>
              </a:pPr>
              <a:t>35</a:t>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headEnd/>
            <a:tailEnd/>
          </a:ln>
        </p:spPr>
      </p:sp>
      <p:sp>
        <p:nvSpPr>
          <p:cNvPr id="6656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608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61F1D-9AA1-4820-BB8B-9CE70947C83D}" type="slidenum">
              <a:rPr lang="zh-CN" altLang="en-US" smtClean="0"/>
              <a:pPr fontAlgn="base">
                <a:spcBef>
                  <a:spcPct val="0"/>
                </a:spcBef>
                <a:spcAft>
                  <a:spcPct val="0"/>
                </a:spcAft>
                <a:defRPr/>
              </a:pPr>
              <a:t>36</a:t>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headEnd/>
            <a:tailEnd/>
          </a:ln>
        </p:spPr>
      </p:sp>
      <p:sp>
        <p:nvSpPr>
          <p:cNvPr id="6758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710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29B62F-787E-418A-B081-AD846AD0C16E}" type="slidenum">
              <a:rPr lang="zh-CN" altLang="en-US" smtClean="0"/>
              <a:pPr fontAlgn="base">
                <a:spcBef>
                  <a:spcPct val="0"/>
                </a:spcBef>
                <a:spcAft>
                  <a:spcPct val="0"/>
                </a:spcAft>
                <a:defRPr/>
              </a:pPr>
              <a:t>37</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p:spPr>
      </p:sp>
      <p:sp>
        <p:nvSpPr>
          <p:cNvPr id="563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813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8E6742-F2D4-4A8B-AB33-F878DBB68492}" type="slidenum">
              <a:rPr lang="zh-CN" altLang="en-US" smtClean="0"/>
              <a:pPr fontAlgn="base">
                <a:spcBef>
                  <a:spcPct val="0"/>
                </a:spcBef>
                <a:spcAft>
                  <a:spcPct val="0"/>
                </a:spcAft>
                <a:defRPr/>
              </a:pPr>
              <a:t>11</a:t>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headEnd/>
            <a:tailEnd/>
          </a:ln>
        </p:spPr>
      </p:sp>
      <p:sp>
        <p:nvSpPr>
          <p:cNvPr id="6861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710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5AEFCE-F056-4DF1-9CB2-667218279B6B}" type="slidenum">
              <a:rPr lang="zh-CN" altLang="en-US" smtClean="0"/>
              <a:pPr fontAlgn="base">
                <a:spcBef>
                  <a:spcPct val="0"/>
                </a:spcBef>
                <a:spcAft>
                  <a:spcPct val="0"/>
                </a:spcAft>
                <a:defRPr/>
              </a:pPr>
              <a:t>38</a:t>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bwMode="auto">
          <a:noFill/>
          <a:ln>
            <a:solidFill>
              <a:srgbClr val="000000"/>
            </a:solidFill>
            <a:miter lim="800000"/>
            <a:headEnd/>
            <a:tailEnd/>
          </a:ln>
        </p:spPr>
      </p:sp>
      <p:sp>
        <p:nvSpPr>
          <p:cNvPr id="6963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710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0A2359-86D4-436C-BFD7-FBB7B96CB963}" type="slidenum">
              <a:rPr lang="zh-CN" altLang="en-US" smtClean="0"/>
              <a:pPr fontAlgn="base">
                <a:spcBef>
                  <a:spcPct val="0"/>
                </a:spcBef>
                <a:spcAft>
                  <a:spcPct val="0"/>
                </a:spcAft>
                <a:defRPr/>
              </a:pPr>
              <a:t>39</a:t>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headEnd/>
            <a:tailEnd/>
          </a:ln>
        </p:spPr>
      </p:sp>
      <p:sp>
        <p:nvSpPr>
          <p:cNvPr id="706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710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C2ABCC-7A2E-4366-A88F-76253287BE11}" type="slidenum">
              <a:rPr lang="zh-CN" altLang="en-US" smtClean="0"/>
              <a:pPr fontAlgn="base">
                <a:spcBef>
                  <a:spcPct val="0"/>
                </a:spcBef>
                <a:spcAft>
                  <a:spcPct val="0"/>
                </a:spcAft>
                <a:defRPr/>
              </a:pPr>
              <a:t>40</a:t>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noFill/>
          <a:ln>
            <a:solidFill>
              <a:srgbClr val="000000"/>
            </a:solidFill>
            <a:miter lim="800000"/>
            <a:headEnd/>
            <a:tailEnd/>
          </a:ln>
        </p:spPr>
      </p:sp>
      <p:sp>
        <p:nvSpPr>
          <p:cNvPr id="7168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710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182BD1-4251-49E5-9502-96A74CC62F2D}" type="slidenum">
              <a:rPr lang="zh-CN" altLang="en-US" smtClean="0"/>
              <a:pPr fontAlgn="base">
                <a:spcBef>
                  <a:spcPct val="0"/>
                </a:spcBef>
                <a:spcAft>
                  <a:spcPct val="0"/>
                </a:spcAft>
                <a:defRPr/>
              </a:pPr>
              <a:t>41</a:t>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bwMode="auto">
          <a:noFill/>
          <a:ln>
            <a:solidFill>
              <a:srgbClr val="000000"/>
            </a:solidFill>
            <a:miter lim="800000"/>
            <a:headEnd/>
            <a:tailEnd/>
          </a:ln>
        </p:spPr>
      </p:sp>
      <p:sp>
        <p:nvSpPr>
          <p:cNvPr id="7270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734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17B6F4-4721-4E6B-9991-1929B34DB4CE}" type="slidenum">
              <a:rPr lang="zh-CN" altLang="en-US" smtClean="0"/>
              <a:pPr fontAlgn="base">
                <a:spcBef>
                  <a:spcPct val="0"/>
                </a:spcBef>
                <a:spcAft>
                  <a:spcPct val="0"/>
                </a:spcAft>
                <a:defRPr/>
              </a:pPr>
              <a:t>42</a:t>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p:spPr>
      </p:sp>
      <p:sp>
        <p:nvSpPr>
          <p:cNvPr id="7373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83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AEA1D-1114-40C0-8848-855C9964F66F}" type="slidenum">
              <a:rPr lang="zh-CN" altLang="en-US" smtClean="0"/>
              <a:pPr fontAlgn="base">
                <a:spcBef>
                  <a:spcPct val="0"/>
                </a:spcBef>
                <a:spcAft>
                  <a:spcPct val="0"/>
                </a:spcAft>
                <a:defRPr/>
              </a:pPr>
              <a:t>43</a:t>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bwMode="auto">
          <a:noFill/>
          <a:ln>
            <a:solidFill>
              <a:srgbClr val="000000"/>
            </a:solidFill>
            <a:miter lim="800000"/>
            <a:headEnd/>
            <a:tailEnd/>
          </a:ln>
        </p:spPr>
      </p:sp>
      <p:sp>
        <p:nvSpPr>
          <p:cNvPr id="7475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939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D48F55-840A-4587-804F-B64386BF9F50}" type="slidenum">
              <a:rPr lang="zh-CN" altLang="en-US" smtClean="0"/>
              <a:pPr fontAlgn="base">
                <a:spcBef>
                  <a:spcPct val="0"/>
                </a:spcBef>
                <a:spcAft>
                  <a:spcPct val="0"/>
                </a:spcAft>
                <a:defRPr/>
              </a:pPr>
              <a:t>44</a:t>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bwMode="auto">
          <a:noFill/>
          <a:ln>
            <a:solidFill>
              <a:srgbClr val="000000"/>
            </a:solidFill>
            <a:miter lim="800000"/>
            <a:headEnd/>
            <a:tailEnd/>
          </a:ln>
        </p:spPr>
      </p:sp>
      <p:sp>
        <p:nvSpPr>
          <p:cNvPr id="7577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120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405B54-AB2A-43C1-9157-98DDC648AA28}" type="slidenum">
              <a:rPr lang="zh-CN" altLang="en-US" smtClean="0"/>
              <a:pPr fontAlgn="base">
                <a:spcBef>
                  <a:spcPct val="0"/>
                </a:spcBef>
                <a:spcAft>
                  <a:spcPct val="0"/>
                </a:spcAft>
                <a:defRPr/>
              </a:pPr>
              <a:t>45</a:t>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headEnd/>
            <a:tailEnd/>
          </a:ln>
        </p:spPr>
      </p:sp>
      <p:sp>
        <p:nvSpPr>
          <p:cNvPr id="7680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222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3CCA47-C2BF-4764-8623-9B4F49B8D300}" type="slidenum">
              <a:rPr lang="zh-CN" altLang="en-US" smtClean="0"/>
              <a:pPr fontAlgn="base">
                <a:spcBef>
                  <a:spcPct val="0"/>
                </a:spcBef>
                <a:spcAft>
                  <a:spcPct val="0"/>
                </a:spcAft>
                <a:defRPr/>
              </a:pPr>
              <a:t>46</a:t>
            </a:fld>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bwMode="auto">
          <a:noFill/>
          <a:ln>
            <a:solidFill>
              <a:srgbClr val="000000"/>
            </a:solidFill>
            <a:miter lim="800000"/>
            <a:headEnd/>
            <a:tailEnd/>
          </a:ln>
        </p:spPr>
      </p:sp>
      <p:sp>
        <p:nvSpPr>
          <p:cNvPr id="7782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325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8F853D-C13E-4514-9A0E-AB4B30AEE908}" type="slidenum">
              <a:rPr lang="zh-CN" altLang="en-US" smtClean="0"/>
              <a:pPr fontAlgn="base">
                <a:spcBef>
                  <a:spcPct val="0"/>
                </a:spcBef>
                <a:spcAft>
                  <a:spcPct val="0"/>
                </a:spcAft>
                <a:defRPr/>
              </a:pPr>
              <a:t>47</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p:spPr>
      </p:sp>
      <p:sp>
        <p:nvSpPr>
          <p:cNvPr id="563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813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8E6742-F2D4-4A8B-AB33-F878DBB68492}" type="slidenum">
              <a:rPr lang="zh-CN" altLang="en-US" smtClean="0"/>
              <a:pPr fontAlgn="base">
                <a:spcBef>
                  <a:spcPct val="0"/>
                </a:spcBef>
                <a:spcAft>
                  <a:spcPct val="0"/>
                </a:spcAft>
                <a:defRPr/>
              </a:pPr>
              <a:t>12</a:t>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bwMode="auto">
          <a:noFill/>
          <a:ln>
            <a:solidFill>
              <a:srgbClr val="000000"/>
            </a:solidFill>
            <a:miter lim="800000"/>
            <a:headEnd/>
            <a:tailEnd/>
          </a:ln>
        </p:spPr>
      </p:sp>
      <p:sp>
        <p:nvSpPr>
          <p:cNvPr id="7885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3B8545-DA51-446C-BF0E-74DF78B67917}" type="slidenum">
              <a:rPr lang="zh-CN" altLang="en-US" smtClean="0"/>
              <a:pPr fontAlgn="base">
                <a:spcBef>
                  <a:spcPct val="0"/>
                </a:spcBef>
                <a:spcAft>
                  <a:spcPct val="0"/>
                </a:spcAft>
                <a:defRPr/>
              </a:pPr>
              <a:t>48</a:t>
            </a:fld>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noFill/>
          <a:ln>
            <a:solidFill>
              <a:srgbClr val="000000"/>
            </a:solidFill>
            <a:miter lim="800000"/>
            <a:headEnd/>
            <a:tailEnd/>
          </a:ln>
        </p:spPr>
      </p:sp>
      <p:sp>
        <p:nvSpPr>
          <p:cNvPr id="7987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B3CD52-C56F-4003-93DD-AA4754C8ACD1}" type="slidenum">
              <a:rPr lang="zh-CN" altLang="en-US" smtClean="0"/>
              <a:pPr fontAlgn="base">
                <a:spcBef>
                  <a:spcPct val="0"/>
                </a:spcBef>
                <a:spcAft>
                  <a:spcPct val="0"/>
                </a:spcAft>
                <a:defRPr/>
              </a:pPr>
              <a:t>49</a:t>
            </a:fld>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bwMode="auto">
          <a:noFill/>
          <a:ln>
            <a:solidFill>
              <a:srgbClr val="000000"/>
            </a:solidFill>
            <a:miter lim="800000"/>
            <a:headEnd/>
            <a:tailEnd/>
          </a:ln>
        </p:spPr>
      </p:sp>
      <p:sp>
        <p:nvSpPr>
          <p:cNvPr id="808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b="1" smtClean="0"/>
          </a:p>
        </p:txBody>
      </p:sp>
      <p:sp>
        <p:nvSpPr>
          <p:cNvPr id="6042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B1DBCF-97E6-4D25-AAF8-46A26DE8F38B}" type="slidenum">
              <a:rPr lang="zh-CN" altLang="en-US" smtClean="0"/>
              <a:pPr fontAlgn="base">
                <a:spcBef>
                  <a:spcPct val="0"/>
                </a:spcBef>
                <a:spcAft>
                  <a:spcPct val="0"/>
                </a:spcAft>
                <a:defRPr/>
              </a:pPr>
              <a:t>50</a:t>
            </a:fld>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headEnd/>
            <a:tailEnd/>
          </a:ln>
        </p:spPr>
      </p:sp>
      <p:sp>
        <p:nvSpPr>
          <p:cNvPr id="819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dirty="0" smtClean="0"/>
              <a:t>注意：同时输入两个词检索，当中不加逻辑符号，默认是“或”的关系</a:t>
            </a:r>
          </a:p>
        </p:txBody>
      </p:sp>
      <p:sp>
        <p:nvSpPr>
          <p:cNvPr id="6144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DB6E0C-ECA8-44EE-8797-E5E7D7743182}" type="slidenum">
              <a:rPr lang="zh-CN" altLang="en-US" smtClean="0"/>
              <a:pPr fontAlgn="base">
                <a:spcBef>
                  <a:spcPct val="0"/>
                </a:spcBef>
                <a:spcAft>
                  <a:spcPct val="0"/>
                </a:spcAft>
                <a:defRPr/>
              </a:pPr>
              <a:t>52</a:t>
            </a:fld>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注意：检索结果是文章或章节链接，而没有电子书、期刊或会议的总页面链接</a:t>
            </a:r>
          </a:p>
        </p:txBody>
      </p:sp>
      <p:sp>
        <p:nvSpPr>
          <p:cNvPr id="6246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7B7DFB-F79A-4E61-8658-8D306F334C82}" type="slidenum">
              <a:rPr lang="zh-CN" altLang="en-US" smtClean="0"/>
              <a:pPr fontAlgn="base">
                <a:spcBef>
                  <a:spcPct val="0"/>
                </a:spcBef>
                <a:spcAft>
                  <a:spcPct val="0"/>
                </a:spcAft>
                <a:defRPr/>
              </a:pPr>
              <a:t>53</a:t>
            </a:fld>
            <a:endParaRPr lang="zh-CN"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注意：检索结果是文章或章节链接，而没有电子书、期刊或会议的总页面链接</a:t>
            </a:r>
          </a:p>
        </p:txBody>
      </p:sp>
      <p:sp>
        <p:nvSpPr>
          <p:cNvPr id="6246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7B7DFB-F79A-4E61-8658-8D306F334C82}" type="slidenum">
              <a:rPr lang="zh-CN" altLang="en-US" smtClean="0"/>
              <a:pPr fontAlgn="base">
                <a:spcBef>
                  <a:spcPct val="0"/>
                </a:spcBef>
                <a:spcAft>
                  <a:spcPct val="0"/>
                </a:spcAft>
                <a:defRPr/>
              </a:pPr>
              <a:t>54</a:t>
            </a:fld>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bwMode="auto">
          <a:noFill/>
          <a:ln>
            <a:solidFill>
              <a:srgbClr val="000000"/>
            </a:solidFill>
            <a:miter lim="800000"/>
            <a:headEnd/>
            <a:tailEnd/>
          </a:ln>
        </p:spPr>
      </p:sp>
      <p:sp>
        <p:nvSpPr>
          <p:cNvPr id="8397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dirty="0" smtClean="0"/>
              <a:t>用单位的邮编检索 作为检索发文作者单位的方法</a:t>
            </a:r>
          </a:p>
        </p:txBody>
      </p:sp>
      <p:sp>
        <p:nvSpPr>
          <p:cNvPr id="6349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053346-E91C-44B6-B700-64403F9DF78B}" type="slidenum">
              <a:rPr lang="zh-CN" altLang="en-US" smtClean="0"/>
              <a:pPr fontAlgn="base">
                <a:spcBef>
                  <a:spcPct val="0"/>
                </a:spcBef>
                <a:spcAft>
                  <a:spcPct val="0"/>
                </a:spcAft>
                <a:defRPr/>
              </a:pPr>
              <a:t>55</a:t>
            </a:fld>
            <a:endParaRPr lang="zh-CN"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bwMode="auto">
          <a:noFill/>
          <a:ln>
            <a:solidFill>
              <a:srgbClr val="000000"/>
            </a:solidFill>
            <a:miter lim="800000"/>
            <a:headEnd/>
            <a:tailEnd/>
          </a:ln>
        </p:spPr>
      </p:sp>
      <p:sp>
        <p:nvSpPr>
          <p:cNvPr id="849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问题</a:t>
            </a:r>
            <a:r>
              <a:rPr lang="en-US" altLang="zh-CN" smtClean="0"/>
              <a:t>6</a:t>
            </a:r>
            <a:r>
              <a:rPr lang="zh-CN" altLang="en-US" smtClean="0"/>
              <a:t>：如果我只勾选</a:t>
            </a:r>
            <a:r>
              <a:rPr lang="en-US" altLang="zh-CN" smtClean="0"/>
              <a:t>eBook</a:t>
            </a:r>
            <a:r>
              <a:rPr lang="zh-CN" altLang="en-US" smtClean="0"/>
              <a:t>为文章来源，检索结果中还是会出现</a:t>
            </a:r>
            <a:r>
              <a:rPr lang="en-US" altLang="zh-CN" smtClean="0"/>
              <a:t>journal</a:t>
            </a:r>
            <a:r>
              <a:rPr lang="zh-CN" altLang="en-US" smtClean="0"/>
              <a:t>、</a:t>
            </a:r>
            <a:r>
              <a:rPr lang="en-US" altLang="zh-CN" smtClean="0"/>
              <a:t>ebook</a:t>
            </a:r>
            <a:r>
              <a:rPr lang="zh-CN" altLang="en-US" smtClean="0"/>
              <a:t>和</a:t>
            </a:r>
            <a:r>
              <a:rPr lang="en-US" altLang="zh-CN" smtClean="0"/>
              <a:t>proceeding</a:t>
            </a:r>
            <a:r>
              <a:rPr lang="zh-CN" altLang="en-US" smtClean="0"/>
              <a:t>三个选项卡，点击</a:t>
            </a:r>
            <a:r>
              <a:rPr lang="en-US" altLang="zh-CN" smtClean="0"/>
              <a:t>journal</a:t>
            </a:r>
            <a:r>
              <a:rPr lang="zh-CN" altLang="en-US" smtClean="0"/>
              <a:t>，依旧是</a:t>
            </a:r>
            <a:r>
              <a:rPr lang="en-US" altLang="zh-CN" smtClean="0"/>
              <a:t>ebook</a:t>
            </a:r>
            <a:r>
              <a:rPr lang="zh-CN" altLang="en-US" smtClean="0"/>
              <a:t>中的结果，但点击</a:t>
            </a:r>
            <a:r>
              <a:rPr lang="en-US" altLang="zh-CN" smtClean="0"/>
              <a:t>proceeding</a:t>
            </a:r>
            <a:r>
              <a:rPr lang="zh-CN" altLang="en-US" smtClean="0"/>
              <a:t>，会出现</a:t>
            </a:r>
            <a:r>
              <a:rPr lang="en-US" altLang="zh-CN" smtClean="0"/>
              <a:t>proceeding</a:t>
            </a:r>
            <a:r>
              <a:rPr lang="zh-CN" altLang="en-US" smtClean="0"/>
              <a:t>中的结果</a:t>
            </a:r>
          </a:p>
        </p:txBody>
      </p:sp>
      <p:sp>
        <p:nvSpPr>
          <p:cNvPr id="6451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9EA072-D8C8-48AB-A865-5DBE303F7DD3}" type="slidenum">
              <a:rPr lang="zh-CN" altLang="en-US" smtClean="0"/>
              <a:pPr fontAlgn="base">
                <a:spcBef>
                  <a:spcPct val="0"/>
                </a:spcBef>
                <a:spcAft>
                  <a:spcPct val="0"/>
                </a:spcAft>
                <a:defRPr/>
              </a:pPr>
              <a:t>56</a:t>
            </a:fld>
            <a:endParaRPr lang="zh-CN"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bwMode="auto">
          <a:noFill/>
          <a:ln>
            <a:solidFill>
              <a:srgbClr val="000000"/>
            </a:solidFill>
            <a:miter lim="800000"/>
            <a:headEnd/>
            <a:tailEnd/>
          </a:ln>
        </p:spPr>
      </p:sp>
      <p:sp>
        <p:nvSpPr>
          <p:cNvPr id="890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861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54C2CD-C89D-42D0-BABA-A33622E387DE}" type="slidenum">
              <a:rPr lang="zh-CN" altLang="en-US" smtClean="0"/>
              <a:pPr fontAlgn="base">
                <a:spcBef>
                  <a:spcPct val="0"/>
                </a:spcBef>
                <a:spcAft>
                  <a:spcPct val="0"/>
                </a:spcAft>
                <a:defRPr/>
              </a:pPr>
              <a:t>57</a:t>
            </a:fld>
            <a:endParaRPr lang="zh-CN"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smtClean="0"/>
              <a:t>http://journaltool.asme.org/Content/AuthorResources.cfm</a:t>
            </a:r>
            <a:endParaRPr lang="zh-CN" altLang="en-US" smtClean="0"/>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58</a:t>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915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5C7AE-085C-4A93-978A-3CF70858426C}" type="slidenum">
              <a:rPr lang="zh-CN" altLang="en-US" smtClean="0"/>
              <a:pPr fontAlgn="base">
                <a:spcBef>
                  <a:spcPct val="0"/>
                </a:spcBef>
                <a:spcAft>
                  <a:spcPct val="0"/>
                </a:spcAft>
                <a:defRPr/>
              </a:pPr>
              <a:t>13</a:t>
            </a:fld>
            <a:endParaRPr lang="zh-CN"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smtClean="0"/>
              <a:t>http://journaltool.asme.org/Content/AuthorResources.cfm</a:t>
            </a:r>
            <a:endParaRPr lang="zh-CN" altLang="en-US" smtClean="0"/>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59</a:t>
            </a:fld>
            <a:endParaRPr lang="zh-CN"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smtClean="0"/>
              <a:t>http://journaltool.asme.org/Content/AuthorResources.cfm</a:t>
            </a:r>
            <a:endParaRPr lang="zh-CN" altLang="en-US" smtClean="0"/>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60</a:t>
            </a:fld>
            <a:endParaRPr lang="zh-CN"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dirty="0" smtClean="0"/>
              <a:t>参加</a:t>
            </a:r>
            <a:r>
              <a:rPr lang="en-US" altLang="zh-CN" dirty="0" smtClean="0"/>
              <a:t>ASME</a:t>
            </a:r>
            <a:r>
              <a:rPr lang="zh-CN" altLang="en-US" dirty="0" smtClean="0"/>
              <a:t>学术会议，除了能在更大的读者群中展示自己的阶段性研究成果、结交志同道合的研究人员，还能获得在</a:t>
            </a:r>
            <a:r>
              <a:rPr lang="en-US" altLang="zh-CN" dirty="0" smtClean="0"/>
              <a:t>ASME</a:t>
            </a:r>
            <a:r>
              <a:rPr lang="zh-CN" altLang="en-US" dirty="0" smtClean="0"/>
              <a:t>会议录发表全文的资格（非参会作者只能发表海报或摘要，并且不被</a:t>
            </a:r>
            <a:r>
              <a:rPr lang="en-US" altLang="zh-CN" dirty="0" smtClean="0"/>
              <a:t>ASME</a:t>
            </a:r>
            <a:r>
              <a:rPr lang="en-US" altLang="zh-CN" baseline="0" dirty="0" smtClean="0"/>
              <a:t> Digital Collection</a:t>
            </a:r>
            <a:r>
              <a:rPr lang="zh-CN" altLang="en-US" baseline="0" dirty="0" smtClean="0"/>
              <a:t>收录</a:t>
            </a:r>
            <a:r>
              <a:rPr lang="zh-CN" altLang="en-US" dirty="0" smtClean="0"/>
              <a:t>）</a:t>
            </a:r>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61</a:t>
            </a:fld>
            <a:endParaRPr lang="zh-CN"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62</a:t>
            </a:fld>
            <a:endParaRPr lang="zh-CN"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63</a:t>
            </a:fld>
            <a:endParaRPr lang="zh-CN"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64</a:t>
            </a:fld>
            <a:endParaRPr lang="zh-CN"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65</a:t>
            </a:fld>
            <a:endParaRPr lang="zh-CN"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66</a:t>
            </a:fld>
            <a:endParaRPr lang="zh-CN"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655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B1595-9E51-4CD5-A3D3-0A9146B8181D}" type="slidenum">
              <a:rPr lang="zh-CN" altLang="en-US" smtClean="0"/>
              <a:pPr fontAlgn="base">
                <a:spcBef>
                  <a:spcPct val="0"/>
                </a:spcBef>
                <a:spcAft>
                  <a:spcPct val="0"/>
                </a:spcAft>
                <a:defRPr/>
              </a:pPr>
              <a:t>67</a:t>
            </a:fld>
            <a:endParaRPr lang="zh-CN"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bwMode="auto">
          <a:noFill/>
          <a:ln>
            <a:solidFill>
              <a:srgbClr val="000000"/>
            </a:solidFill>
            <a:miter lim="800000"/>
            <a:headEnd/>
            <a:tailEnd/>
          </a:ln>
        </p:spPr>
      </p:sp>
      <p:sp>
        <p:nvSpPr>
          <p:cNvPr id="9011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963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54C1F7-514A-4CE3-8F40-9B18B2AE926C}" type="slidenum">
              <a:rPr lang="zh-CN" altLang="en-US" smtClean="0"/>
              <a:pPr fontAlgn="base">
                <a:spcBef>
                  <a:spcPct val="0"/>
                </a:spcBef>
                <a:spcAft>
                  <a:spcPct val="0"/>
                </a:spcAft>
                <a:defRPr/>
              </a:pPr>
              <a:t>68</a:t>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915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5C7AE-085C-4A93-978A-3CF70858426C}" type="slidenum">
              <a:rPr lang="zh-CN" altLang="en-US" smtClean="0"/>
              <a:pPr fontAlgn="base">
                <a:spcBef>
                  <a:spcPct val="0"/>
                </a:spcBef>
                <a:spcAft>
                  <a:spcPct val="0"/>
                </a:spcAft>
                <a:defRPr/>
              </a:pPr>
              <a:t>14</a:t>
            </a:fld>
            <a:endParaRPr lang="zh-CN"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F278EC-7F72-4285-8F6D-9EFB4323AF72}" type="slidenum">
              <a:rPr lang="en-US" altLang="zh-CN"/>
              <a:pPr/>
              <a:t>69</a:t>
            </a:fld>
            <a:endParaRPr lang="en-US" altLang="zh-CN"/>
          </a:p>
        </p:txBody>
      </p:sp>
      <p:sp>
        <p:nvSpPr>
          <p:cNvPr id="589826" name="Rectangle 2"/>
          <p:cNvSpPr>
            <a:spLocks noGrp="1" noRot="1" noChangeAspect="1" noChangeArrowheads="1" noTextEdit="1"/>
          </p:cNvSpPr>
          <p:nvPr>
            <p:ph type="sldImg"/>
          </p:nvPr>
        </p:nvSpPr>
        <p:spPr>
          <a:ln/>
        </p:spPr>
      </p:sp>
      <p:sp>
        <p:nvSpPr>
          <p:cNvPr id="58982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915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5C7AE-085C-4A93-978A-3CF70858426C}" type="slidenum">
              <a:rPr lang="zh-CN" altLang="en-US" smtClean="0"/>
              <a:pPr fontAlgn="base">
                <a:spcBef>
                  <a:spcPct val="0"/>
                </a:spcBef>
                <a:spcAft>
                  <a:spcPct val="0"/>
                </a:spcAft>
                <a:defRPr/>
              </a:pPr>
              <a:t>15</a:t>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915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5C7AE-085C-4A93-978A-3CF70858426C}" type="slidenum">
              <a:rPr lang="zh-CN" altLang="en-US" smtClean="0"/>
              <a:pPr fontAlgn="base">
                <a:spcBef>
                  <a:spcPct val="0"/>
                </a:spcBef>
                <a:spcAft>
                  <a:spcPct val="0"/>
                </a:spcAft>
                <a:defRPr/>
              </a:pPr>
              <a:t>16</a:t>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headEnd/>
            <a:tailEnd/>
          </a:ln>
        </p:spPr>
      </p:sp>
      <p:sp>
        <p:nvSpPr>
          <p:cNvPr id="4608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270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8C9EAC-BF15-4364-BA15-2BEAF12DAC07}" type="slidenum">
              <a:rPr lang="zh-CN" altLang="en-US" smtClean="0"/>
              <a:pPr fontAlgn="base">
                <a:spcBef>
                  <a:spcPct val="0"/>
                </a:spcBef>
                <a:spcAft>
                  <a:spcPct val="0"/>
                </a:spcAft>
                <a:defRPr/>
              </a:pPr>
              <a:t>17</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2018/7/17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2018/7/17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2018/7/17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2018/7/17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asmeconferences.org/ht2013/" TargetMode="External"/><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hyperlink" Target="http://www.asmeconferences.org/te2013/" TargetMode="Externa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openxmlformats.org/officeDocument/2006/relationships/hyperlink" Target="http://proceedings.asmedigitalcollection.asme.org/volume.aspx?volumeid=18107" TargetMode="External"/><Relationship Id="rId13" Type="http://schemas.openxmlformats.org/officeDocument/2006/relationships/hyperlink" Target="http://proceedings.asmedigitalcollection.asme.org/volume.aspx?volumeid=18114" TargetMode="External"/><Relationship Id="rId18" Type="http://schemas.openxmlformats.org/officeDocument/2006/relationships/hyperlink" Target="http://proceedings.asmedigitalcollection.asme.org/volume.aspx?volumeid=18119" TargetMode="External"/><Relationship Id="rId3" Type="http://schemas.openxmlformats.org/officeDocument/2006/relationships/hyperlink" Target="https://www.asme.org/events/imece/program/schedule-of-events" TargetMode="External"/><Relationship Id="rId7" Type="http://schemas.openxmlformats.org/officeDocument/2006/relationships/hyperlink" Target="http://proceedings.asmedigitalcollection.asme.org/volume.aspx?volumeid=18106" TargetMode="External"/><Relationship Id="rId12" Type="http://schemas.openxmlformats.org/officeDocument/2006/relationships/hyperlink" Target="http://proceedings.asmedigitalcollection.asme.org/volume.aspx?volumeid=18113" TargetMode="External"/><Relationship Id="rId17" Type="http://schemas.openxmlformats.org/officeDocument/2006/relationships/hyperlink" Target="http://proceedings.asmedigitalcollection.asme.org/volume.aspx?volumeid=18118" TargetMode="External"/><Relationship Id="rId2" Type="http://schemas.openxmlformats.org/officeDocument/2006/relationships/notesSlide" Target="../notesSlides/notesSlide19.xml"/><Relationship Id="rId16" Type="http://schemas.openxmlformats.org/officeDocument/2006/relationships/hyperlink" Target="http://proceedings.asmedigitalcollection.asme.org/volume.aspx?volumeid=18117" TargetMode="External"/><Relationship Id="rId1" Type="http://schemas.openxmlformats.org/officeDocument/2006/relationships/slideLayout" Target="../slideLayouts/slideLayout1.xml"/><Relationship Id="rId6" Type="http://schemas.openxmlformats.org/officeDocument/2006/relationships/hyperlink" Target="http://proceedings.asmedigitalcollection.asme.org/volume.aspx?volumeid=18105" TargetMode="External"/><Relationship Id="rId11" Type="http://schemas.openxmlformats.org/officeDocument/2006/relationships/hyperlink" Target="http://proceedings.asmedigitalcollection.asme.org/volume.aspx?volumeid=18112" TargetMode="External"/><Relationship Id="rId5" Type="http://schemas.openxmlformats.org/officeDocument/2006/relationships/hyperlink" Target="http://proceedings.asmedigitalcollection.asme.org/volume.aspx?volumeid=18104" TargetMode="External"/><Relationship Id="rId15" Type="http://schemas.openxmlformats.org/officeDocument/2006/relationships/hyperlink" Target="http://proceedings.asmedigitalcollection.asme.org/volume.aspx?volumeid=18116" TargetMode="External"/><Relationship Id="rId10" Type="http://schemas.openxmlformats.org/officeDocument/2006/relationships/hyperlink" Target="http://proceedings.asmedigitalcollection.asme.org/volume.aspx?volumeid=18111" TargetMode="External"/><Relationship Id="rId4" Type="http://schemas.openxmlformats.org/officeDocument/2006/relationships/image" Target="../media/image33.png"/><Relationship Id="rId9" Type="http://schemas.openxmlformats.org/officeDocument/2006/relationships/hyperlink" Target="http://proceedings.asmedigitalcollection.asme.org/volume.aspx?volumeid=18109" TargetMode="External"/><Relationship Id="rId14" Type="http://schemas.openxmlformats.org/officeDocument/2006/relationships/hyperlink" Target="http://proceedings.asmedigitalcollection.asme.org/volume.aspx?volumeid=18115"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proceedings.asmedigitalcollection.asme.org/volume.aspx?volumeid=18385"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asmedigitalcollection.asme.org/"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6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6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6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77.png"/></Relationships>
</file>

<file path=ppt/slides/_rels/slide6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hyperlink" Target="http://www.igroup.com.cn/" TargetMode="External"/><Relationship Id="rId2" Type="http://schemas.openxmlformats.org/officeDocument/2006/relationships/hyperlink" Target="mailto:info@igroup.com.cn"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PPT模板.jpg"/>
          <p:cNvPicPr>
            <a:picLocks noGrp="1" noChangeAspect="1"/>
          </p:cNvPicPr>
          <p:nvPr>
            <p:ph idx="1"/>
          </p:nvPr>
        </p:nvPicPr>
        <p:blipFill>
          <a:blip r:embed="rId2" cstate="print"/>
          <a:stretch>
            <a:fillRect/>
          </a:stretch>
        </p:blipFill>
        <p:spPr>
          <a:xfrm>
            <a:off x="0" y="-24"/>
            <a:ext cx="9144000" cy="6857798"/>
          </a:xfrm>
        </p:spPr>
      </p:pic>
      <p:sp>
        <p:nvSpPr>
          <p:cNvPr id="2" name="标题 1"/>
          <p:cNvSpPr>
            <a:spLocks noGrp="1"/>
          </p:cNvSpPr>
          <p:nvPr>
            <p:ph type="title"/>
          </p:nvPr>
        </p:nvSpPr>
        <p:spPr>
          <a:xfrm>
            <a:off x="2627784" y="2507716"/>
            <a:ext cx="6516216" cy="1857388"/>
          </a:xfrm>
          <a:solidFill>
            <a:schemeClr val="bg1">
              <a:alpha val="50000"/>
            </a:schemeClr>
          </a:solidFill>
        </p:spPr>
        <p:txBody>
          <a:bodyPr>
            <a:normAutofit fontScale="90000"/>
          </a:bodyPr>
          <a:lstStyle/>
          <a:p>
            <a:pPr>
              <a:lnSpc>
                <a:spcPct val="150000"/>
              </a:lnSpc>
            </a:pPr>
            <a:r>
              <a:rPr lang="en-US" altLang="zh-CN" sz="3200" b="1" kern="0" dirty="0" smtClean="0">
                <a:latin typeface="微软雅黑" pitchFamily="34" charset="-122"/>
                <a:ea typeface="微软雅黑" pitchFamily="34" charset="-122"/>
              </a:rPr>
              <a:t>ASME</a:t>
            </a:r>
            <a:r>
              <a:rPr lang="zh-CN" altLang="en-US" sz="3200" b="1" kern="0" dirty="0" smtClean="0">
                <a:latin typeface="微软雅黑" pitchFamily="34" charset="-122"/>
                <a:ea typeface="微软雅黑" pitchFamily="34" charset="-122"/>
              </a:rPr>
              <a:t>（美国机械工程师学会）数据库</a:t>
            </a:r>
            <a:r>
              <a:rPr lang="en-US" altLang="zh-CN" sz="3200" b="1" kern="0" dirty="0" smtClean="0">
                <a:latin typeface="微软雅黑" pitchFamily="34" charset="-122"/>
                <a:ea typeface="微软雅黑" pitchFamily="34" charset="-122"/>
              </a:rPr>
              <a:t/>
            </a:r>
            <a:br>
              <a:rPr lang="en-US" altLang="zh-CN" sz="3200" b="1" kern="0" dirty="0" smtClean="0">
                <a:latin typeface="微软雅黑" pitchFamily="34" charset="-122"/>
                <a:ea typeface="微软雅黑" pitchFamily="34" charset="-122"/>
              </a:rPr>
            </a:br>
            <a:r>
              <a:rPr lang="zh-CN" altLang="en-US" sz="3200" b="1" kern="0" dirty="0" smtClean="0">
                <a:latin typeface="微软雅黑" pitchFamily="34" charset="-122"/>
                <a:ea typeface="微软雅黑" pitchFamily="34" charset="-122"/>
              </a:rPr>
              <a:t>使用指南</a:t>
            </a:r>
            <a:endParaRPr lang="zh-CN" altLang="en-US" sz="32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a:spLocks noChangeArrowheads="1"/>
          </p:cNvSpPr>
          <p:nvPr/>
        </p:nvSpPr>
        <p:spPr bwMode="auto">
          <a:xfrm>
            <a:off x="755576" y="2564904"/>
            <a:ext cx="6552728" cy="2416046"/>
          </a:xfrm>
          <a:prstGeom prst="rect">
            <a:avLst/>
          </a:prstGeom>
          <a:noFill/>
          <a:ln w="9525">
            <a:noFill/>
            <a:miter lim="800000"/>
            <a:headEnd/>
            <a:tailEnd/>
          </a:ln>
        </p:spPr>
        <p:txBody>
          <a:bodyPr wrap="square">
            <a:spAutoFit/>
          </a:bodyPr>
          <a:lstStyle/>
          <a:p>
            <a:pPr>
              <a:spcAft>
                <a:spcPts val="600"/>
              </a:spcAft>
            </a:pP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 </a:t>
            </a:r>
            <a:r>
              <a:rPr lang="zh-CN" altLang="en-US" dirty="0">
                <a:latin typeface="微软雅黑" pitchFamily="34" charset="-122"/>
                <a:ea typeface="微软雅黑" pitchFamily="34" charset="-122"/>
              </a:rPr>
              <a:t>基础工程</a:t>
            </a:r>
            <a:endParaRPr lang="en-US" altLang="zh-CN" dirty="0">
              <a:latin typeface="微软雅黑" pitchFamily="34" charset="-122"/>
              <a:ea typeface="微软雅黑" pitchFamily="34" charset="-122"/>
            </a:endParaRPr>
          </a:p>
          <a:p>
            <a:pPr>
              <a:spcAft>
                <a:spcPts val="600"/>
              </a:spcAft>
            </a:pPr>
            <a:r>
              <a:rPr lang="zh-CN" altLang="en-US" dirty="0">
                <a:latin typeface="微软雅黑" pitchFamily="34" charset="-122"/>
                <a:ea typeface="微软雅黑" pitchFamily="34" charset="-122"/>
              </a:rPr>
              <a:t>能量转换、能源、环境、运输、一般工程学、材料和结构</a:t>
            </a:r>
            <a:endParaRPr lang="en-US" altLang="zh-CN" dirty="0">
              <a:latin typeface="微软雅黑" pitchFamily="34" charset="-122"/>
              <a:ea typeface="微软雅黑" pitchFamily="34" charset="-122"/>
            </a:endParaRPr>
          </a:p>
          <a:p>
            <a:pPr>
              <a:spcAft>
                <a:spcPts val="600"/>
              </a:spcAft>
            </a:pPr>
            <a:r>
              <a:rPr lang="en-US" altLang="zh-CN" dirty="0" smtClean="0">
                <a:latin typeface="微软雅黑" pitchFamily="34" charset="-122"/>
                <a:ea typeface="微软雅黑" pitchFamily="34" charset="-122"/>
              </a:rPr>
              <a:t>2. </a:t>
            </a:r>
            <a:r>
              <a:rPr lang="zh-CN" altLang="en-US" dirty="0" smtClean="0">
                <a:latin typeface="微软雅黑" pitchFamily="34" charset="-122"/>
                <a:ea typeface="微软雅黑" pitchFamily="34" charset="-122"/>
              </a:rPr>
              <a:t>制造工程</a:t>
            </a:r>
            <a:endParaRPr lang="en-US" altLang="zh-CN" dirty="0">
              <a:latin typeface="微软雅黑" pitchFamily="34" charset="-122"/>
              <a:ea typeface="微软雅黑" pitchFamily="34" charset="-122"/>
            </a:endParaRPr>
          </a:p>
          <a:p>
            <a:pPr>
              <a:spcAft>
                <a:spcPts val="600"/>
              </a:spcAft>
            </a:pPr>
            <a:r>
              <a:rPr lang="zh-CN" altLang="en-US" dirty="0">
                <a:latin typeface="微软雅黑" pitchFamily="34" charset="-122"/>
                <a:ea typeface="微软雅黑" pitchFamily="34" charset="-122"/>
              </a:rPr>
              <a:t>材料储运、设备工程和维护、加工产业、制造工程、纺织工程</a:t>
            </a:r>
            <a:endParaRPr lang="en-US" altLang="zh-CN" dirty="0">
              <a:latin typeface="微软雅黑" pitchFamily="34" charset="-122"/>
              <a:ea typeface="微软雅黑" pitchFamily="34" charset="-122"/>
            </a:endParaRPr>
          </a:p>
          <a:p>
            <a:pPr>
              <a:spcAft>
                <a:spcPts val="600"/>
              </a:spcAft>
            </a:pPr>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 </a:t>
            </a:r>
            <a:r>
              <a:rPr lang="zh-CN" altLang="en-US" dirty="0">
                <a:latin typeface="微软雅黑" pitchFamily="34" charset="-122"/>
                <a:ea typeface="微软雅黑" pitchFamily="34" charset="-122"/>
              </a:rPr>
              <a:t>系统</a:t>
            </a:r>
            <a:r>
              <a:rPr lang="en-US" altLang="zh-CN" dirty="0">
                <a:latin typeface="微软雅黑" pitchFamily="34" charset="-122"/>
                <a:ea typeface="微软雅黑" pitchFamily="34" charset="-122"/>
              </a:rPr>
              <a:t>&amp;</a:t>
            </a:r>
            <a:r>
              <a:rPr lang="zh-CN" altLang="en-US" dirty="0">
                <a:latin typeface="微软雅黑" pitchFamily="34" charset="-122"/>
                <a:ea typeface="微软雅黑" pitchFamily="34" charset="-122"/>
              </a:rPr>
              <a:t>设计</a:t>
            </a:r>
            <a:endParaRPr lang="en-US" altLang="zh-CN" dirty="0">
              <a:latin typeface="微软雅黑" pitchFamily="34" charset="-122"/>
              <a:ea typeface="微软雅黑" pitchFamily="34" charset="-122"/>
            </a:endParaRPr>
          </a:p>
          <a:p>
            <a:pPr>
              <a:spcAft>
                <a:spcPts val="600"/>
              </a:spcAft>
            </a:pPr>
            <a:r>
              <a:rPr lang="zh-CN" altLang="en-US" dirty="0">
                <a:latin typeface="微软雅黑" pitchFamily="34" charset="-122"/>
                <a:ea typeface="微软雅黑" pitchFamily="34" charset="-122"/>
              </a:rPr>
              <a:t>计算机在工程中的应用、信息存储和处理系统、设计工程、动力系统和控制、电气和电子封装、机电一体化、流体</a:t>
            </a:r>
            <a:r>
              <a:rPr lang="zh-CN" altLang="en-US" dirty="0" smtClean="0">
                <a:latin typeface="微软雅黑" pitchFamily="34" charset="-122"/>
                <a:ea typeface="微软雅黑" pitchFamily="34" charset="-122"/>
              </a:rPr>
              <a:t>动力系统</a:t>
            </a:r>
            <a:endParaRPr lang="en-US" altLang="zh-CN" dirty="0">
              <a:latin typeface="微软雅黑" pitchFamily="34" charset="-122"/>
              <a:ea typeface="微软雅黑" pitchFamily="34" charset="-122"/>
            </a:endParaRPr>
          </a:p>
        </p:txBody>
      </p:sp>
      <p:sp>
        <p:nvSpPr>
          <p:cNvPr id="7" name="Content Placeholder 2"/>
          <p:cNvSpPr txBox="1">
            <a:spLocks/>
          </p:cNvSpPr>
          <p:nvPr/>
        </p:nvSpPr>
        <p:spPr bwMode="auto">
          <a:xfrm>
            <a:off x="754335" y="2060848"/>
            <a:ext cx="7058025" cy="504056"/>
          </a:xfrm>
          <a:prstGeom prst="rect">
            <a:avLst/>
          </a:prstGeom>
          <a:noFill/>
          <a:ln w="9525">
            <a:noFill/>
            <a:miter lim="800000"/>
            <a:headEnd/>
            <a:tailEnd/>
          </a:ln>
        </p:spPr>
        <p:txBody>
          <a:bodyPr/>
          <a:lstStyle/>
          <a:p>
            <a:pPr marL="342900" indent="-342900" fontAlgn="auto">
              <a:spcBef>
                <a:spcPts val="1200"/>
              </a:spcBef>
              <a:spcAft>
                <a:spcPts val="0"/>
              </a:spcAft>
              <a:buFont typeface="Wingdings" pitchFamily="2" charset="2"/>
              <a:buChar char="p"/>
              <a:defRPr/>
            </a:pPr>
            <a:r>
              <a:rPr lang="zh-CN" altLang="en-US" dirty="0" smtClean="0">
                <a:latin typeface="微软雅黑" pitchFamily="34" charset="-122"/>
                <a:ea typeface="微软雅黑" pitchFamily="34" charset="-122"/>
              </a:rPr>
              <a:t>涵盖话题</a:t>
            </a:r>
            <a:endParaRPr lang="en-US" altLang="zh-CN" dirty="0">
              <a:latin typeface="微软雅黑" pitchFamily="34" charset="-122"/>
              <a:ea typeface="微软雅黑" pitchFamily="34" charset="-122"/>
            </a:endParaRPr>
          </a:p>
        </p:txBody>
      </p:sp>
      <p:sp>
        <p:nvSpPr>
          <p:cNvPr id="5" name="Title 1"/>
          <p:cNvSpPr txBox="1">
            <a:spLocks/>
          </p:cNvSpPr>
          <p:nvPr/>
        </p:nvSpPr>
        <p:spPr bwMode="auto">
          <a:xfrm>
            <a:off x="671513" y="1095648"/>
            <a:ext cx="7908925"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期刊</a:t>
            </a:r>
            <a:endParaRPr lang="en-US" altLang="zh-CN" sz="4400" dirty="0">
              <a:latin typeface="微软雅黑" pitchFamily="34" charset="-122"/>
              <a:ea typeface="微软雅黑" pitchFamily="34" charset="-122"/>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611560" y="1148705"/>
            <a:ext cx="818673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经典</a:t>
            </a:r>
            <a:r>
              <a:rPr lang="zh-CN" altLang="en-US" sz="4400" dirty="0">
                <a:latin typeface="微软雅黑" pitchFamily="34" charset="-122"/>
                <a:ea typeface="微软雅黑" pitchFamily="34" charset="-122"/>
              </a:rPr>
              <a:t>期刊</a:t>
            </a:r>
            <a:endParaRPr lang="en-US" altLang="zh-CN" sz="4400" dirty="0">
              <a:latin typeface="微软雅黑" pitchFamily="34" charset="-122"/>
              <a:ea typeface="微软雅黑" pitchFamily="34" charset="-122"/>
            </a:endParaRPr>
          </a:p>
        </p:txBody>
      </p:sp>
      <p:sp>
        <p:nvSpPr>
          <p:cNvPr id="6" name="Content Placeholder 2"/>
          <p:cNvSpPr txBox="1">
            <a:spLocks/>
          </p:cNvSpPr>
          <p:nvPr/>
        </p:nvSpPr>
        <p:spPr>
          <a:xfrm>
            <a:off x="609600" y="2220267"/>
            <a:ext cx="7820025" cy="1928813"/>
          </a:xfrm>
          <a:prstGeom prst="rect">
            <a:avLst/>
          </a:prstGeom>
        </p:spPr>
        <p:txBody>
          <a:bodyPr/>
          <a:lstStyle/>
          <a:p>
            <a:pPr algn="just" fontAlgn="auto">
              <a:spcBef>
                <a:spcPts val="600"/>
              </a:spcBef>
              <a:spcAft>
                <a:spcPts val="0"/>
              </a:spcAft>
              <a:buFont typeface="Wingdings" pitchFamily="2" charset="2"/>
              <a:buChar char="p"/>
              <a:defRPr/>
            </a:pP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传热期刊</a:t>
            </a:r>
            <a:r>
              <a:rPr lang="en-US" altLang="zh-CN" b="1" dirty="0" smtClean="0">
                <a:latin typeface="微软雅黑" pitchFamily="34" charset="-122"/>
                <a:ea typeface="微软雅黑" pitchFamily="34" charset="-122"/>
              </a:rPr>
              <a:t>》</a:t>
            </a:r>
            <a:r>
              <a:rPr lang="en-US" b="1" dirty="0">
                <a:latin typeface="微软雅黑" pitchFamily="34" charset="-122"/>
                <a:ea typeface="微软雅黑" pitchFamily="34" charset="-122"/>
              </a:rPr>
              <a:t>Journal of Heat Transfer</a:t>
            </a:r>
          </a:p>
          <a:p>
            <a:pPr indent="457200" fontAlgn="auto">
              <a:lnSpc>
                <a:spcPct val="150000"/>
              </a:lnSpc>
              <a:spcBef>
                <a:spcPts val="0"/>
              </a:spcBef>
              <a:spcAft>
                <a:spcPts val="0"/>
              </a:spcAft>
              <a:defRPr/>
            </a:pPr>
            <a:r>
              <a:rPr lang="zh-CN" altLang="en-US" dirty="0" smtClean="0">
                <a:latin typeface="微软雅黑" pitchFamily="34" charset="-122"/>
                <a:ea typeface="微软雅黑" pitchFamily="34" charset="-122"/>
              </a:rPr>
              <a:t>在 </a:t>
            </a:r>
            <a:r>
              <a:rPr lang="en-US" altLang="zh-CN" dirty="0" smtClean="0">
                <a:latin typeface="微软雅黑" pitchFamily="34" charset="-122"/>
                <a:ea typeface="微软雅黑" pitchFamily="34" charset="-122"/>
              </a:rPr>
              <a:t>SCI </a:t>
            </a:r>
            <a:r>
              <a:rPr lang="zh-CN" altLang="en-US" dirty="0" smtClean="0">
                <a:latin typeface="微软雅黑" pitchFamily="34" charset="-122"/>
                <a:ea typeface="微软雅黑" pitchFamily="34" charset="-122"/>
              </a:rPr>
              <a:t>收录的 </a:t>
            </a:r>
            <a:r>
              <a:rPr lang="en-US" altLang="zh-CN" dirty="0" smtClean="0">
                <a:latin typeface="微软雅黑" pitchFamily="34" charset="-122"/>
                <a:ea typeface="微软雅黑" pitchFamily="34" charset="-122"/>
              </a:rPr>
              <a:t>100 </a:t>
            </a:r>
            <a:r>
              <a:rPr lang="zh-CN" altLang="en-US" dirty="0" smtClean="0">
                <a:latin typeface="微软雅黑" pitchFamily="34" charset="-122"/>
                <a:ea typeface="微软雅黑" pitchFamily="34" charset="-122"/>
              </a:rPr>
              <a:t>多本机械工程类期刊中，总引用量排名</a:t>
            </a:r>
            <a:endParaRPr lang="en-US" altLang="zh-CN" dirty="0" smtClean="0">
              <a:latin typeface="微软雅黑" pitchFamily="34" charset="-122"/>
              <a:ea typeface="微软雅黑" pitchFamily="34" charset="-122"/>
            </a:endParaRPr>
          </a:p>
          <a:p>
            <a:pPr indent="457200" fontAlgn="auto">
              <a:lnSpc>
                <a:spcPct val="150000"/>
              </a:lnSpc>
              <a:spcBef>
                <a:spcPts val="0"/>
              </a:spcBef>
              <a:spcAft>
                <a:spcPts val="0"/>
              </a:spcAft>
              <a:defRPr/>
            </a:pPr>
            <a:r>
              <a:rPr lang="zh-CN" altLang="en-US" dirty="0" smtClean="0">
                <a:latin typeface="微软雅黑" pitchFamily="34" charset="-122"/>
                <a:ea typeface="微软雅黑" pitchFamily="34" charset="-122"/>
              </a:rPr>
              <a:t>前十应用于能源、燃气涡轮、电子设备、航空航天等领域</a:t>
            </a:r>
            <a:endParaRPr lang="en-US" altLang="zh-CN" dirty="0" smtClean="0">
              <a:latin typeface="微软雅黑" pitchFamily="34" charset="-122"/>
              <a:ea typeface="微软雅黑" pitchFamily="34" charset="-122"/>
            </a:endParaRPr>
          </a:p>
          <a:p>
            <a:pPr indent="457200" fontAlgn="auto">
              <a:lnSpc>
                <a:spcPct val="150000"/>
              </a:lnSpc>
              <a:spcBef>
                <a:spcPts val="0"/>
              </a:spcBef>
              <a:spcAft>
                <a:spcPts val="0"/>
              </a:spcAft>
              <a:defRPr/>
            </a:pPr>
            <a:r>
              <a:rPr lang="zh-CN" altLang="en-US" dirty="0" smtClean="0">
                <a:latin typeface="微软雅黑" pitchFamily="34" charset="-122"/>
                <a:ea typeface="微软雅黑" pitchFamily="34" charset="-122"/>
              </a:rPr>
              <a:t>与另一种</a:t>
            </a:r>
            <a:r>
              <a:rPr lang="en-US" altLang="zh-CN" dirty="0" smtClean="0">
                <a:latin typeface="微软雅黑" pitchFamily="34" charset="-122"/>
                <a:ea typeface="微软雅黑" pitchFamily="34" charset="-122"/>
              </a:rPr>
              <a:t>ASME</a:t>
            </a:r>
            <a:r>
              <a:rPr lang="zh-CN" altLang="en-US" dirty="0" smtClean="0">
                <a:latin typeface="微软雅黑" pitchFamily="34" charset="-122"/>
                <a:ea typeface="微软雅黑" pitchFamily="34" charset="-122"/>
              </a:rPr>
              <a:t>期刊</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 热能科学和工程应用期刊</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形成互补</a:t>
            </a:r>
            <a:endParaRPr lang="en-US" altLang="zh-CN" dirty="0" smtClean="0">
              <a:latin typeface="微软雅黑" pitchFamily="34" charset="-122"/>
              <a:ea typeface="微软雅黑" pitchFamily="34" charset="-122"/>
            </a:endParaRPr>
          </a:p>
          <a:p>
            <a:pPr algn="just" fontAlgn="auto">
              <a:spcBef>
                <a:spcPts val="600"/>
              </a:spcBef>
              <a:spcAft>
                <a:spcPts val="0"/>
              </a:spcAft>
              <a:defRPr/>
            </a:pPr>
            <a:endParaRPr lang="en-US" altLang="zh-CN" sz="1600" dirty="0" smtClean="0">
              <a:latin typeface="微软雅黑" pitchFamily="34" charset="-122"/>
              <a:ea typeface="微软雅黑" pitchFamily="34" charset="-122"/>
            </a:endParaRPr>
          </a:p>
          <a:p>
            <a:pPr algn="just" fontAlgn="auto">
              <a:spcBef>
                <a:spcPts val="600"/>
              </a:spcBef>
              <a:spcAft>
                <a:spcPts val="0"/>
              </a:spcAft>
              <a:defRPr/>
            </a:pPr>
            <a:r>
              <a:rPr lang="zh-CN" altLang="en-US" sz="1600" b="1" dirty="0" smtClean="0">
                <a:latin typeface="微软雅黑" pitchFamily="34" charset="-122"/>
                <a:ea typeface="微软雅黑" pitchFamily="34" charset="-122"/>
              </a:rPr>
              <a:t>检索</a:t>
            </a:r>
            <a:r>
              <a:rPr lang="zh-CN" altLang="en-US" sz="1600" b="1" dirty="0">
                <a:latin typeface="微软雅黑" pitchFamily="34" charset="-122"/>
                <a:ea typeface="微软雅黑" pitchFamily="34" charset="-122"/>
              </a:rPr>
              <a:t>关键词：</a:t>
            </a:r>
            <a:r>
              <a:rPr lang="en-US" sz="1600" b="1" dirty="0">
                <a:latin typeface="微软雅黑" pitchFamily="34" charset="-122"/>
                <a:ea typeface="微软雅黑" pitchFamily="34" charset="-122"/>
              </a:rPr>
              <a:t> </a:t>
            </a:r>
            <a:endParaRPr lang="en-US" sz="1600" b="1" dirty="0" smtClean="0">
              <a:latin typeface="微软雅黑" pitchFamily="34" charset="-122"/>
              <a:ea typeface="微软雅黑" pitchFamily="34" charset="-122"/>
            </a:endParaRPr>
          </a:p>
          <a:p>
            <a:pPr algn="just" fontAlgn="auto">
              <a:spcBef>
                <a:spcPts val="600"/>
              </a:spcBef>
              <a:spcAft>
                <a:spcPts val="0"/>
              </a:spcAft>
              <a:defRPr/>
            </a:pPr>
            <a:r>
              <a:rPr lang="en-US" altLang="zh-CN" sz="1600" dirty="0" smtClean="0">
                <a:latin typeface="微软雅黑" pitchFamily="34" charset="-122"/>
                <a:ea typeface="微软雅黑" pitchFamily="34" charset="-122"/>
              </a:rPr>
              <a:t>biological </a:t>
            </a:r>
            <a:r>
              <a:rPr lang="en-US" altLang="zh-CN" sz="1600" dirty="0">
                <a:latin typeface="微软雅黑" pitchFamily="34" charset="-122"/>
                <a:ea typeface="微软雅黑" pitchFamily="34" charset="-122"/>
              </a:rPr>
              <a:t>heat</a:t>
            </a:r>
            <a:r>
              <a:rPr lang="zh-CN" altLang="en-US" sz="1600" dirty="0">
                <a:latin typeface="微软雅黑" pitchFamily="34" charset="-122"/>
                <a:ea typeface="微软雅黑" pitchFamily="34" charset="-122"/>
              </a:rPr>
              <a:t>（生物热）、</a:t>
            </a:r>
            <a:r>
              <a:rPr lang="en-US" sz="1600" dirty="0">
                <a:latin typeface="微软雅黑" pitchFamily="34" charset="-122"/>
                <a:ea typeface="微软雅黑" pitchFamily="34" charset="-122"/>
              </a:rPr>
              <a:t> radioactive heat transfer</a:t>
            </a:r>
            <a:r>
              <a:rPr lang="zh-CN" altLang="en-US" sz="1600" dirty="0">
                <a:latin typeface="微软雅黑" pitchFamily="34" charset="-122"/>
                <a:ea typeface="微软雅黑" pitchFamily="34" charset="-122"/>
              </a:rPr>
              <a:t>（辐射传热）、</a:t>
            </a:r>
            <a:r>
              <a:rPr lang="en-US" altLang="zh-CN" sz="1600" dirty="0">
                <a:latin typeface="微软雅黑" pitchFamily="34" charset="-122"/>
                <a:ea typeface="微软雅黑" pitchFamily="34" charset="-122"/>
              </a:rPr>
              <a:t>mass transfer</a:t>
            </a:r>
            <a:r>
              <a:rPr lang="zh-CN" altLang="en-US" sz="1600" dirty="0">
                <a:latin typeface="微软雅黑" pitchFamily="34" charset="-122"/>
                <a:ea typeface="微软雅黑" pitchFamily="34" charset="-122"/>
              </a:rPr>
              <a:t>（质量传递）、</a:t>
            </a:r>
            <a:r>
              <a:rPr lang="en-US"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热传导（</a:t>
            </a:r>
            <a:r>
              <a:rPr lang="en-US" altLang="zh-CN" sz="1600" dirty="0">
                <a:latin typeface="微软雅黑" pitchFamily="34" charset="-122"/>
                <a:ea typeface="微软雅黑" pitchFamily="34" charset="-122"/>
              </a:rPr>
              <a:t>heat </a:t>
            </a:r>
            <a:r>
              <a:rPr lang="en-US" sz="1600" dirty="0">
                <a:latin typeface="微软雅黑" pitchFamily="34" charset="-122"/>
                <a:ea typeface="微软雅黑" pitchFamily="34" charset="-122"/>
              </a:rPr>
              <a:t>conduction</a:t>
            </a:r>
            <a:r>
              <a:rPr lang="zh-CN" altLang="en-US" sz="1600" dirty="0">
                <a:latin typeface="微软雅黑" pitchFamily="34" charset="-122"/>
                <a:ea typeface="微软雅黑" pitchFamily="34" charset="-122"/>
              </a:rPr>
              <a:t>）、</a:t>
            </a:r>
            <a:r>
              <a:rPr lang="en-US" sz="1600" dirty="0">
                <a:latin typeface="微软雅黑" pitchFamily="34" charset="-122"/>
                <a:ea typeface="微软雅黑" pitchFamily="34" charset="-122"/>
              </a:rPr>
              <a:t> electronic and photonic cooling</a:t>
            </a:r>
            <a:r>
              <a:rPr lang="zh-CN" altLang="en-US" sz="1600" dirty="0">
                <a:latin typeface="微软雅黑" pitchFamily="34" charset="-122"/>
                <a:ea typeface="微软雅黑" pitchFamily="34" charset="-122"/>
              </a:rPr>
              <a:t>（光子冷却）、</a:t>
            </a:r>
            <a:r>
              <a:rPr lang="en-US" sz="1600" dirty="0">
                <a:latin typeface="微软雅黑" pitchFamily="34" charset="-122"/>
                <a:ea typeface="微软雅黑" pitchFamily="34" charset="-122"/>
              </a:rPr>
              <a:t>forced convection</a:t>
            </a:r>
            <a:r>
              <a:rPr lang="zh-CN" altLang="en-US" sz="1600" dirty="0">
                <a:latin typeface="微软雅黑" pitchFamily="34" charset="-122"/>
                <a:ea typeface="微软雅黑" pitchFamily="34" charset="-122"/>
              </a:rPr>
              <a:t>（强制对流）、</a:t>
            </a:r>
            <a:r>
              <a:rPr lang="en-US" sz="1600" dirty="0">
                <a:latin typeface="微软雅黑" pitchFamily="34" charset="-122"/>
                <a:ea typeface="微软雅黑" pitchFamily="34" charset="-122"/>
              </a:rPr>
              <a:t>exchanger</a:t>
            </a:r>
            <a:r>
              <a:rPr lang="zh-CN" altLang="en-US" sz="1600" dirty="0">
                <a:latin typeface="微软雅黑" pitchFamily="34" charset="-122"/>
                <a:ea typeface="微软雅黑" pitchFamily="34" charset="-122"/>
              </a:rPr>
              <a:t>（热交换器）、</a:t>
            </a:r>
            <a:r>
              <a:rPr lang="en-US" sz="1600" dirty="0">
                <a:latin typeface="微软雅黑" pitchFamily="34" charset="-122"/>
                <a:ea typeface="微软雅黑" pitchFamily="34" charset="-122"/>
              </a:rPr>
              <a:t> </a:t>
            </a:r>
            <a:r>
              <a:rPr lang="en-US" altLang="zh-CN" sz="1600" dirty="0">
                <a:latin typeface="微软雅黑" pitchFamily="34" charset="-122"/>
                <a:ea typeface="微软雅黑" pitchFamily="34" charset="-122"/>
              </a:rPr>
              <a:t>wake cooling</a:t>
            </a:r>
            <a:r>
              <a:rPr lang="zh-CN" altLang="en-US" sz="1600" dirty="0">
                <a:latin typeface="微软雅黑" pitchFamily="34" charset="-122"/>
                <a:ea typeface="微软雅黑" pitchFamily="34" charset="-122"/>
              </a:rPr>
              <a:t>（尾迹冷却）、</a:t>
            </a:r>
            <a:r>
              <a:rPr lang="en-US" sz="1600" dirty="0">
                <a:latin typeface="微软雅黑" pitchFamily="34" charset="-122"/>
                <a:ea typeface="微软雅黑" pitchFamily="34" charset="-122"/>
              </a:rPr>
              <a:t>jets </a:t>
            </a:r>
            <a:r>
              <a:rPr lang="en-US" altLang="zh-CN" sz="1600" dirty="0">
                <a:latin typeface="微软雅黑" pitchFamily="34" charset="-122"/>
                <a:ea typeface="微软雅黑" pitchFamily="34" charset="-122"/>
              </a:rPr>
              <a:t>cooling</a:t>
            </a:r>
            <a:r>
              <a:rPr lang="zh-CN" altLang="en-US" sz="1600" dirty="0">
                <a:latin typeface="微软雅黑" pitchFamily="34" charset="-122"/>
                <a:ea typeface="微软雅黑" pitchFamily="34" charset="-122"/>
              </a:rPr>
              <a:t>（喷射冷却）、</a:t>
            </a:r>
            <a:r>
              <a:rPr lang="en-US" sz="1600" dirty="0">
                <a:latin typeface="微软雅黑" pitchFamily="34" charset="-122"/>
                <a:ea typeface="微软雅黑" pitchFamily="34" charset="-122"/>
              </a:rPr>
              <a:t>impingement cooling</a:t>
            </a:r>
            <a:r>
              <a:rPr lang="zh-CN" altLang="en-US" sz="1600" dirty="0">
                <a:latin typeface="微软雅黑" pitchFamily="34" charset="-122"/>
                <a:ea typeface="微软雅黑" pitchFamily="34" charset="-122"/>
              </a:rPr>
              <a:t>（冲击冷却）、</a:t>
            </a:r>
            <a:r>
              <a:rPr lang="en-US" sz="1600" dirty="0">
                <a:latin typeface="微软雅黑" pitchFamily="34" charset="-122"/>
                <a:ea typeface="微软雅黑" pitchFamily="34" charset="-122"/>
              </a:rPr>
              <a:t>porous media</a:t>
            </a:r>
            <a:r>
              <a:rPr lang="zh-CN" altLang="en-US" sz="1600" dirty="0">
                <a:latin typeface="微软雅黑" pitchFamily="34" charset="-122"/>
                <a:ea typeface="微软雅黑" pitchFamily="34" charset="-122"/>
              </a:rPr>
              <a:t>（多孔介质）、</a:t>
            </a:r>
            <a:r>
              <a:rPr lang="en-US" sz="1600" dirty="0">
                <a:latin typeface="微软雅黑" pitchFamily="34" charset="-122"/>
                <a:ea typeface="微软雅黑" pitchFamily="34" charset="-122"/>
              </a:rPr>
              <a:t>thermal systems</a:t>
            </a:r>
            <a:r>
              <a:rPr lang="zh-CN" altLang="en-US" sz="1600" dirty="0">
                <a:latin typeface="微软雅黑" pitchFamily="34" charset="-122"/>
                <a:ea typeface="微软雅黑" pitchFamily="34" charset="-122"/>
              </a:rPr>
              <a:t>（热力系统）、</a:t>
            </a:r>
            <a:r>
              <a:rPr lang="en-US" altLang="zh-CN" sz="1600" dirty="0">
                <a:latin typeface="微软雅黑" pitchFamily="34" charset="-122"/>
                <a:ea typeface="微软雅黑" pitchFamily="34" charset="-122"/>
              </a:rPr>
              <a:t>t</a:t>
            </a:r>
            <a:r>
              <a:rPr lang="en-US" sz="1600" dirty="0">
                <a:latin typeface="微软雅黑" pitchFamily="34" charset="-122"/>
                <a:ea typeface="微软雅黑" pitchFamily="34" charset="-122"/>
              </a:rPr>
              <a:t>wo-phase flow and heat transfe</a:t>
            </a:r>
            <a:r>
              <a:rPr lang="en-US" altLang="zh-CN" sz="1600" dirty="0">
                <a:latin typeface="微软雅黑" pitchFamily="34" charset="-122"/>
                <a:ea typeface="微软雅黑" pitchFamily="34" charset="-122"/>
              </a:rPr>
              <a:t>r</a:t>
            </a:r>
            <a:r>
              <a:rPr lang="zh-CN" altLang="en-US" sz="1600" dirty="0">
                <a:latin typeface="微软雅黑" pitchFamily="34" charset="-122"/>
                <a:ea typeface="微软雅黑" pitchFamily="34" charset="-122"/>
              </a:rPr>
              <a:t>（两相流动和热传递）</a:t>
            </a:r>
            <a:endParaRPr lang="en-US" altLang="zh-CN" sz="1600" dirty="0">
              <a:solidFill>
                <a:schemeClr val="accent1"/>
              </a:solidFill>
              <a:effectLst>
                <a:outerShdw blurRad="38100" dist="38100" dir="2700000" algn="tl">
                  <a:srgbClr val="000000">
                    <a:alpha val="43137"/>
                  </a:srgbClr>
                </a:outerShdw>
              </a:effectLst>
              <a:latin typeface="微软雅黑" pitchFamily="34" charset="-122"/>
              <a:ea typeface="微软雅黑" pitchFamily="34" charset="-122"/>
            </a:endParaRPr>
          </a:p>
          <a:p>
            <a:pPr algn="r" fontAlgn="auto">
              <a:spcBef>
                <a:spcPts val="600"/>
              </a:spcBef>
              <a:spcAft>
                <a:spcPts val="0"/>
              </a:spcAft>
              <a:defRPr/>
            </a:pPr>
            <a:r>
              <a:rPr lang="en-US" altLang="zh-CN" sz="16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http://heattransfer.asmedigitalcollection.asme.org</a:t>
            </a:r>
          </a:p>
        </p:txBody>
      </p:sp>
      <p:pic>
        <p:nvPicPr>
          <p:cNvPr id="1026" name="Picture 2" descr="D:\maryann\产品&amp;出版社\我的产品\ASME\pic\journal cover-4.jpeg"/>
          <p:cNvPicPr>
            <a:picLocks noChangeAspect="1" noChangeArrowheads="1"/>
          </p:cNvPicPr>
          <p:nvPr/>
        </p:nvPicPr>
        <p:blipFill>
          <a:blip r:embed="rId3" cstate="print"/>
          <a:srcRect/>
          <a:stretch>
            <a:fillRect/>
          </a:stretch>
        </p:blipFill>
        <p:spPr bwMode="auto">
          <a:xfrm>
            <a:off x="7286644" y="1127001"/>
            <a:ext cx="1619250" cy="20859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wipe(up)">
                                      <p:cBhvr>
                                        <p:cTn id="7" dur="5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wipe(up)">
                                      <p:cBhvr>
                                        <p:cTn id="1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09600" y="2072853"/>
            <a:ext cx="7820025" cy="1211263"/>
          </a:xfrm>
          <a:prstGeom prst="rect">
            <a:avLst/>
          </a:prstGeom>
          <a:noFill/>
          <a:ln w="9525">
            <a:noFill/>
            <a:miter lim="800000"/>
            <a:headEnd/>
            <a:tailEnd/>
          </a:ln>
        </p:spPr>
        <p:txBody>
          <a:bodyPr/>
          <a:lstStyle/>
          <a:p>
            <a:pPr>
              <a:lnSpc>
                <a:spcPct val="150000"/>
              </a:lnSpc>
              <a:spcBef>
                <a:spcPts val="600"/>
              </a:spcBef>
              <a:buFont typeface="Wingdings" pitchFamily="2" charset="2"/>
              <a:buChar char="p"/>
            </a:pP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传热期刊</a:t>
            </a:r>
            <a:r>
              <a:rPr lang="en-US" altLang="zh-CN" sz="2000" b="1" dirty="0">
                <a:latin typeface="微软雅黑" pitchFamily="34" charset="-122"/>
                <a:ea typeface="微软雅黑" pitchFamily="34" charset="-122"/>
              </a:rPr>
              <a:t>》Journal of Heat Transfer</a:t>
            </a:r>
          </a:p>
        </p:txBody>
      </p:sp>
      <p:sp>
        <p:nvSpPr>
          <p:cNvPr id="8" name="矩形 7"/>
          <p:cNvSpPr>
            <a:spLocks noChangeArrowheads="1"/>
          </p:cNvSpPr>
          <p:nvPr/>
        </p:nvSpPr>
        <p:spPr bwMode="auto">
          <a:xfrm>
            <a:off x="611188" y="2864867"/>
            <a:ext cx="8281987" cy="338137"/>
          </a:xfrm>
          <a:prstGeom prst="rect">
            <a:avLst/>
          </a:prstGeom>
          <a:noFill/>
          <a:ln w="9525">
            <a:noFill/>
            <a:miter lim="800000"/>
            <a:headEnd/>
            <a:tailEnd/>
          </a:ln>
        </p:spPr>
        <p:txBody>
          <a:bodyPr>
            <a:spAutoFit/>
          </a:bodyPr>
          <a:lstStyle/>
          <a:p>
            <a:pPr algn="just">
              <a:spcBef>
                <a:spcPts val="600"/>
              </a:spcBef>
            </a:pPr>
            <a:r>
              <a:rPr lang="zh-CN" altLang="en-US" sz="1600" b="1" dirty="0" smtClean="0">
                <a:latin typeface="微软雅黑" pitchFamily="34" charset="-122"/>
                <a:ea typeface="微软雅黑" pitchFamily="34" charset="-122"/>
              </a:rPr>
              <a:t>国内外研究人员单位：</a:t>
            </a:r>
            <a:r>
              <a:rPr lang="en-US" altLang="zh-CN" sz="1600" b="1" dirty="0" smtClean="0">
                <a:latin typeface="微软雅黑" pitchFamily="34" charset="-122"/>
                <a:ea typeface="微软雅黑" pitchFamily="34" charset="-122"/>
              </a:rPr>
              <a:t> </a:t>
            </a:r>
            <a:endParaRPr lang="en-US" altLang="zh-CN" sz="1600" b="1" dirty="0">
              <a:latin typeface="微软雅黑" pitchFamily="34" charset="-122"/>
              <a:ea typeface="微软雅黑" pitchFamily="34" charset="-122"/>
            </a:endParaRPr>
          </a:p>
        </p:txBody>
      </p:sp>
      <p:sp>
        <p:nvSpPr>
          <p:cNvPr id="9" name="Content Placeholder 2"/>
          <p:cNvSpPr txBox="1">
            <a:spLocks/>
          </p:cNvSpPr>
          <p:nvPr/>
        </p:nvSpPr>
        <p:spPr bwMode="auto">
          <a:xfrm>
            <a:off x="762000" y="3225378"/>
            <a:ext cx="3738563" cy="3155950"/>
          </a:xfrm>
          <a:prstGeom prst="rect">
            <a:avLst/>
          </a:prstGeom>
          <a:noFill/>
          <a:ln w="9525">
            <a:noFill/>
            <a:miter lim="800000"/>
            <a:headEnd/>
            <a:tailEnd/>
          </a:ln>
        </p:spPr>
        <p:txBody>
          <a:bodyPr/>
          <a:lstStyle/>
          <a:p>
            <a:pPr>
              <a:lnSpc>
                <a:spcPct val="150000"/>
              </a:lnSpc>
              <a:spcBef>
                <a:spcPts val="600"/>
              </a:spcBef>
            </a:pPr>
            <a:r>
              <a:rPr lang="zh-CN" altLang="en-US" sz="1600" dirty="0">
                <a:latin typeface="微软雅黑" pitchFamily="34" charset="-122"/>
                <a:ea typeface="微软雅黑" pitchFamily="34" charset="-122"/>
              </a:rPr>
              <a:t>麻省理工学院</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斯坦福大学</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普渡大学</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明尼苏达大学</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德克萨斯</a:t>
            </a:r>
            <a:r>
              <a:rPr lang="en-US" altLang="zh-CN" sz="1600" dirty="0">
                <a:latin typeface="微软雅黑" pitchFamily="34" charset="-122"/>
                <a:ea typeface="微软雅黑" pitchFamily="34" charset="-122"/>
              </a:rPr>
              <a:t>A&amp;M</a:t>
            </a:r>
            <a:r>
              <a:rPr lang="zh-CN" altLang="en-US" sz="1600" dirty="0">
                <a:latin typeface="微软雅黑" pitchFamily="34" charset="-122"/>
                <a:ea typeface="微软雅黑" pitchFamily="34" charset="-122"/>
              </a:rPr>
              <a:t>大学</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加州大学</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密苏里大学</a:t>
            </a:r>
            <a:endParaRPr lang="en-US" altLang="zh-CN" sz="1600" dirty="0">
              <a:latin typeface="微软雅黑" pitchFamily="34" charset="-122"/>
              <a:ea typeface="微软雅黑" pitchFamily="34" charset="-122"/>
            </a:endParaRPr>
          </a:p>
        </p:txBody>
      </p:sp>
      <p:sp>
        <p:nvSpPr>
          <p:cNvPr id="10" name="Content Placeholder 2"/>
          <p:cNvSpPr txBox="1">
            <a:spLocks/>
          </p:cNvSpPr>
          <p:nvPr/>
        </p:nvSpPr>
        <p:spPr bwMode="auto">
          <a:xfrm>
            <a:off x="3563938" y="3225229"/>
            <a:ext cx="3738562" cy="2724150"/>
          </a:xfrm>
          <a:prstGeom prst="rect">
            <a:avLst/>
          </a:prstGeom>
          <a:noFill/>
          <a:ln w="9525">
            <a:noFill/>
            <a:miter lim="800000"/>
            <a:headEnd/>
            <a:tailEnd/>
          </a:ln>
        </p:spPr>
        <p:txBody>
          <a:bodyPr/>
          <a:lstStyle/>
          <a:p>
            <a:pPr>
              <a:lnSpc>
                <a:spcPct val="150000"/>
              </a:lnSpc>
              <a:spcBef>
                <a:spcPts val="600"/>
              </a:spcBef>
            </a:pPr>
            <a:r>
              <a:rPr lang="zh-CN" altLang="en-US" sz="1600">
                <a:latin typeface="微软雅黑" pitchFamily="34" charset="-122"/>
                <a:ea typeface="微软雅黑" pitchFamily="34" charset="-122"/>
              </a:rPr>
              <a:t>哈尔滨工业大学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西安交通大学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大连海事大学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兰州交通大学</a:t>
            </a:r>
            <a:endParaRPr lang="en-US" altLang="zh-CN" sz="1600">
              <a:latin typeface="微软雅黑" pitchFamily="34" charset="-122"/>
              <a:ea typeface="微软雅黑" pitchFamily="34" charset="-122"/>
            </a:endParaRPr>
          </a:p>
          <a:p>
            <a:pPr>
              <a:lnSpc>
                <a:spcPct val="150000"/>
              </a:lnSpc>
              <a:spcBef>
                <a:spcPts val="600"/>
              </a:spcBef>
            </a:pPr>
            <a:endParaRPr lang="en-US" altLang="zh-CN" sz="1600">
              <a:latin typeface="微软雅黑" pitchFamily="34" charset="-122"/>
              <a:ea typeface="微软雅黑" pitchFamily="34" charset="-122"/>
            </a:endParaRPr>
          </a:p>
        </p:txBody>
      </p:sp>
      <p:sp>
        <p:nvSpPr>
          <p:cNvPr id="12" name="Title 1"/>
          <p:cNvSpPr txBox="1">
            <a:spLocks/>
          </p:cNvSpPr>
          <p:nvPr/>
        </p:nvSpPr>
        <p:spPr bwMode="auto">
          <a:xfrm>
            <a:off x="611560" y="1148705"/>
            <a:ext cx="818673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经典</a:t>
            </a:r>
            <a:r>
              <a:rPr lang="zh-CN" altLang="en-US" sz="4400" dirty="0">
                <a:latin typeface="微软雅黑" pitchFamily="34" charset="-122"/>
                <a:ea typeface="微软雅黑" pitchFamily="34" charset="-122"/>
              </a:rPr>
              <a:t>期刊</a:t>
            </a:r>
            <a:endParaRPr lang="en-US" altLang="zh-CN" sz="4400" dirty="0">
              <a:latin typeface="微软雅黑" pitchFamily="34" charset="-122"/>
              <a:ea typeface="微软雅黑" pitchFamily="34" charset="-122"/>
            </a:endParaRPr>
          </a:p>
        </p:txBody>
      </p:sp>
      <p:pic>
        <p:nvPicPr>
          <p:cNvPr id="13" name="Picture 2" descr="D:\maryann\产品&amp;出版社\我的产品\ASME\pic\journal cover-4.jpeg"/>
          <p:cNvPicPr>
            <a:picLocks noChangeAspect="1" noChangeArrowheads="1"/>
          </p:cNvPicPr>
          <p:nvPr/>
        </p:nvPicPr>
        <p:blipFill>
          <a:blip r:embed="rId3" cstate="print"/>
          <a:srcRect/>
          <a:stretch>
            <a:fillRect/>
          </a:stretch>
        </p:blipFill>
        <p:spPr bwMode="auto">
          <a:xfrm>
            <a:off x="7286644" y="1127001"/>
            <a:ext cx="1619250" cy="20859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journal cover-5.jpeg"/>
          <p:cNvPicPr>
            <a:picLocks noChangeAspect="1"/>
          </p:cNvPicPr>
          <p:nvPr/>
        </p:nvPicPr>
        <p:blipFill>
          <a:blip r:embed="rId3" cstate="print"/>
          <a:stretch>
            <a:fillRect/>
          </a:stretch>
        </p:blipFill>
        <p:spPr>
          <a:xfrm>
            <a:off x="7308304" y="1124744"/>
            <a:ext cx="1619250" cy="2085975"/>
          </a:xfrm>
          <a:prstGeom prst="rect">
            <a:avLst/>
          </a:prstGeom>
          <a:ln>
            <a:noFill/>
          </a:ln>
          <a:effectLst>
            <a:outerShdw blurRad="292100" dist="139700" dir="2700000" algn="tl" rotWithShape="0">
              <a:srgbClr val="333333">
                <a:alpha val="65000"/>
              </a:srgbClr>
            </a:outerShdw>
          </a:effectLst>
        </p:spPr>
      </p:pic>
      <p:sp>
        <p:nvSpPr>
          <p:cNvPr id="13" name="Content Placeholder 2"/>
          <p:cNvSpPr txBox="1">
            <a:spLocks/>
          </p:cNvSpPr>
          <p:nvPr/>
        </p:nvSpPr>
        <p:spPr>
          <a:xfrm>
            <a:off x="609600" y="2139334"/>
            <a:ext cx="7820025" cy="1211263"/>
          </a:xfrm>
          <a:prstGeom prst="rect">
            <a:avLst/>
          </a:prstGeom>
        </p:spPr>
        <p:txBody>
          <a:bodyPr/>
          <a:lstStyle/>
          <a:p>
            <a:pPr fontAlgn="auto">
              <a:lnSpc>
                <a:spcPct val="150000"/>
              </a:lnSpc>
              <a:spcBef>
                <a:spcPts val="600"/>
              </a:spcBef>
              <a:spcAft>
                <a:spcPts val="0"/>
              </a:spcAft>
              <a:buFont typeface="Wingdings" pitchFamily="2" charset="2"/>
              <a:buChar char="p"/>
              <a:defRPr/>
            </a:pP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应用力学评论</a:t>
            </a:r>
            <a:r>
              <a:rPr lang="en-US" altLang="zh-CN" sz="2000" b="1" dirty="0">
                <a:latin typeface="微软雅黑" pitchFamily="34" charset="-122"/>
                <a:ea typeface="微软雅黑" pitchFamily="34" charset="-122"/>
              </a:rPr>
              <a:t>》</a:t>
            </a:r>
            <a:r>
              <a:rPr lang="en-US" sz="2000" b="1" dirty="0">
                <a:latin typeface="微软雅黑" pitchFamily="34" charset="-122"/>
                <a:ea typeface="微软雅黑" pitchFamily="34" charset="-122"/>
              </a:rPr>
              <a:t>A</a:t>
            </a:r>
            <a:r>
              <a:rPr lang="en-US" altLang="zh-CN" sz="2000" b="1" dirty="0">
                <a:latin typeface="微软雅黑" pitchFamily="34" charset="-122"/>
                <a:ea typeface="微软雅黑" pitchFamily="34" charset="-122"/>
              </a:rPr>
              <a:t>pplied Mechanics Reviews</a:t>
            </a:r>
            <a:endParaRPr lang="en-US" sz="2000" b="1" dirty="0">
              <a:latin typeface="微软雅黑" pitchFamily="34" charset="-122"/>
              <a:ea typeface="微软雅黑" pitchFamily="34" charset="-122"/>
            </a:endParaRPr>
          </a:p>
          <a:p>
            <a:pPr indent="457200" fontAlgn="auto">
              <a:lnSpc>
                <a:spcPct val="150000"/>
              </a:lnSpc>
              <a:spcBef>
                <a:spcPts val="0"/>
              </a:spcBef>
              <a:spcAft>
                <a:spcPts val="0"/>
              </a:spcAft>
              <a:defRPr/>
            </a:pPr>
            <a:r>
              <a:rPr lang="zh-CN" altLang="en-US" sz="1600" dirty="0">
                <a:latin typeface="微软雅黑" pitchFamily="34" charset="-122"/>
                <a:ea typeface="微软雅黑" pitchFamily="34" charset="-122"/>
              </a:rPr>
              <a:t>在 </a:t>
            </a:r>
            <a:r>
              <a:rPr lang="en-US" altLang="zh-CN" sz="1600" dirty="0">
                <a:latin typeface="微软雅黑" pitchFamily="34" charset="-122"/>
                <a:ea typeface="微软雅黑" pitchFamily="34" charset="-122"/>
              </a:rPr>
              <a:t>SCI</a:t>
            </a:r>
            <a:r>
              <a:rPr lang="zh-CN" altLang="en-US" sz="1600" dirty="0">
                <a:latin typeface="微软雅黑" pitchFamily="34" charset="-122"/>
                <a:ea typeface="微软雅黑" pitchFamily="34" charset="-122"/>
              </a:rPr>
              <a:t>收录的 </a:t>
            </a:r>
            <a:r>
              <a:rPr lang="en-US" altLang="zh-CN" sz="1600" dirty="0">
                <a:latin typeface="微软雅黑" pitchFamily="34" charset="-122"/>
                <a:ea typeface="微软雅黑" pitchFamily="34" charset="-122"/>
              </a:rPr>
              <a:t>130</a:t>
            </a:r>
            <a:r>
              <a:rPr lang="zh-CN" altLang="en-US" sz="1600" dirty="0">
                <a:latin typeface="微软雅黑" pitchFamily="34" charset="-122"/>
                <a:ea typeface="微软雅黑" pitchFamily="34" charset="-122"/>
              </a:rPr>
              <a:t>多种力学类期刊中、影响因子排名第二。</a:t>
            </a:r>
          </a:p>
          <a:p>
            <a:pPr indent="457200" fontAlgn="auto">
              <a:lnSpc>
                <a:spcPct val="150000"/>
              </a:lnSpc>
              <a:spcBef>
                <a:spcPts val="0"/>
              </a:spcBef>
              <a:spcAft>
                <a:spcPts val="0"/>
              </a:spcAft>
              <a:defRPr/>
            </a:pPr>
            <a:r>
              <a:rPr lang="zh-CN" altLang="en-US" sz="1600" dirty="0">
                <a:latin typeface="微软雅黑" pitchFamily="34" charset="-122"/>
                <a:ea typeface="微软雅黑" pitchFamily="34" charset="-122"/>
              </a:rPr>
              <a:t>高品质的评论期刊、汇集了应用力学和工程学所有分支学科的资料。</a:t>
            </a:r>
            <a:endParaRPr lang="en-US" altLang="zh-CN" sz="1600" dirty="0">
              <a:latin typeface="微软雅黑" pitchFamily="34" charset="-122"/>
              <a:ea typeface="微软雅黑" pitchFamily="34" charset="-122"/>
            </a:endParaRPr>
          </a:p>
          <a:p>
            <a:pPr indent="457200" fontAlgn="auto">
              <a:lnSpc>
                <a:spcPct val="150000"/>
              </a:lnSpc>
              <a:spcBef>
                <a:spcPts val="0"/>
              </a:spcBef>
              <a:spcAft>
                <a:spcPts val="0"/>
              </a:spcAft>
              <a:defRPr/>
            </a:pPr>
            <a:r>
              <a:rPr lang="zh-CN" altLang="en-US" sz="1600" dirty="0">
                <a:latin typeface="微软雅黑" pitchFamily="34" charset="-122"/>
                <a:ea typeface="微软雅黑" pitchFamily="34" charset="-122"/>
              </a:rPr>
              <a:t>包括高级研究人员撰写的技术进展、教学进展、回顾、调查、评论及世界主要期刊文献的摘要</a:t>
            </a:r>
            <a:r>
              <a:rPr lang="zh-CN" altLang="en-US"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p:txBody>
      </p:sp>
      <p:sp>
        <p:nvSpPr>
          <p:cNvPr id="14" name="矩形 13"/>
          <p:cNvSpPr/>
          <p:nvPr/>
        </p:nvSpPr>
        <p:spPr>
          <a:xfrm>
            <a:off x="611189" y="4369747"/>
            <a:ext cx="7705228" cy="1723549"/>
          </a:xfrm>
          <a:prstGeom prst="rect">
            <a:avLst/>
          </a:prstGeom>
        </p:spPr>
        <p:txBody>
          <a:bodyPr wrap="square">
            <a:spAutoFit/>
          </a:bodyPr>
          <a:lstStyle/>
          <a:p>
            <a:pPr algn="just" fontAlgn="auto">
              <a:spcBef>
                <a:spcPts val="600"/>
              </a:spcBef>
              <a:spcAft>
                <a:spcPts val="0"/>
              </a:spcAft>
              <a:defRPr/>
            </a:pPr>
            <a:r>
              <a:rPr lang="zh-CN" altLang="en-US" sz="1600" b="1" dirty="0">
                <a:latin typeface="微软雅黑" pitchFamily="34" charset="-122"/>
                <a:ea typeface="微软雅黑" pitchFamily="34" charset="-122"/>
              </a:rPr>
              <a:t>检索关键词：</a:t>
            </a:r>
            <a:r>
              <a:rPr lang="en-US" altLang="zh-CN" sz="1600" b="1" dirty="0">
                <a:latin typeface="微软雅黑" pitchFamily="34" charset="-122"/>
                <a:ea typeface="微软雅黑" pitchFamily="34" charset="-122"/>
              </a:rPr>
              <a:t> </a:t>
            </a:r>
          </a:p>
          <a:p>
            <a:pPr algn="just" fontAlgn="auto">
              <a:spcBef>
                <a:spcPts val="600"/>
              </a:spcBef>
              <a:spcAft>
                <a:spcPts val="0"/>
              </a:spcAft>
              <a:defRPr/>
            </a:pPr>
            <a:r>
              <a:rPr lang="en-US" altLang="zh-CN" sz="1600" dirty="0">
                <a:latin typeface="微软雅黑" pitchFamily="34" charset="-122"/>
                <a:ea typeface="微软雅黑" pitchFamily="34" charset="-122"/>
              </a:rPr>
              <a:t>fluid mechanics</a:t>
            </a:r>
            <a:r>
              <a:rPr lang="zh-CN" altLang="en-US" sz="1600" dirty="0">
                <a:latin typeface="微软雅黑" pitchFamily="34" charset="-122"/>
                <a:ea typeface="微软雅黑" pitchFamily="34" charset="-122"/>
              </a:rPr>
              <a:t>（流体力学）、 </a:t>
            </a:r>
            <a:r>
              <a:rPr lang="en-US" altLang="zh-CN" sz="1600" dirty="0">
                <a:latin typeface="微软雅黑" pitchFamily="34" charset="-122"/>
                <a:ea typeface="微软雅黑" pitchFamily="34" charset="-122"/>
              </a:rPr>
              <a:t>solid mechanics</a:t>
            </a:r>
            <a:r>
              <a:rPr lang="zh-CN" altLang="en-US" sz="1600" dirty="0">
                <a:latin typeface="微软雅黑" pitchFamily="34" charset="-122"/>
                <a:ea typeface="微软雅黑" pitchFamily="34" charset="-122"/>
              </a:rPr>
              <a:t>（固体力学）、 </a:t>
            </a:r>
            <a:r>
              <a:rPr lang="en-US" altLang="zh-CN" sz="1600" dirty="0">
                <a:latin typeface="微软雅黑" pitchFamily="34" charset="-122"/>
                <a:ea typeface="微软雅黑" pitchFamily="34" charset="-122"/>
              </a:rPr>
              <a:t>heat transfer</a:t>
            </a:r>
            <a:r>
              <a:rPr lang="zh-CN" altLang="en-US" sz="1600" dirty="0">
                <a:latin typeface="微软雅黑" pitchFamily="34" charset="-122"/>
                <a:ea typeface="微软雅黑" pitchFamily="34" charset="-122"/>
              </a:rPr>
              <a:t>（传热）、</a:t>
            </a:r>
            <a:r>
              <a:rPr lang="en-US" altLang="zh-CN" sz="1600" dirty="0">
                <a:latin typeface="微软雅黑" pitchFamily="34" charset="-122"/>
                <a:ea typeface="微软雅黑" pitchFamily="34" charset="-122"/>
              </a:rPr>
              <a:t>dynamics</a:t>
            </a:r>
            <a:r>
              <a:rPr lang="zh-CN" altLang="en-US" sz="1600" dirty="0">
                <a:latin typeface="微软雅黑" pitchFamily="34" charset="-122"/>
                <a:ea typeface="微软雅黑" pitchFamily="34" charset="-122"/>
              </a:rPr>
              <a:t>（动力学）、</a:t>
            </a:r>
            <a:r>
              <a:rPr lang="en-US" altLang="zh-CN" sz="1600" dirty="0">
                <a:latin typeface="微软雅黑" pitchFamily="34" charset="-122"/>
                <a:ea typeface="微软雅黑" pitchFamily="34" charset="-122"/>
              </a:rPr>
              <a:t>vibration</a:t>
            </a:r>
            <a:r>
              <a:rPr lang="zh-CN" altLang="en-US" sz="1600" dirty="0">
                <a:latin typeface="微软雅黑" pitchFamily="34" charset="-122"/>
                <a:ea typeface="微软雅黑" pitchFamily="34" charset="-122"/>
              </a:rPr>
              <a:t>（震动）、</a:t>
            </a:r>
            <a:r>
              <a:rPr lang="en-US" altLang="zh-CN" sz="1600" dirty="0">
                <a:latin typeface="微软雅黑" pitchFamily="34" charset="-122"/>
                <a:ea typeface="微软雅黑" pitchFamily="34" charset="-122"/>
              </a:rPr>
              <a:t>education</a:t>
            </a:r>
            <a:r>
              <a:rPr lang="zh-CN" altLang="en-US" sz="1600" dirty="0">
                <a:latin typeface="微软雅黑" pitchFamily="34" charset="-122"/>
                <a:ea typeface="微软雅黑" pitchFamily="34" charset="-122"/>
              </a:rPr>
              <a:t>（教学培训）、</a:t>
            </a:r>
            <a:r>
              <a:rPr lang="en-US" altLang="zh-CN" sz="1600" dirty="0">
                <a:latin typeface="微软雅黑" pitchFamily="34" charset="-122"/>
                <a:ea typeface="微软雅黑" pitchFamily="34" charset="-122"/>
              </a:rPr>
              <a:t>thermal coupling</a:t>
            </a:r>
            <a:r>
              <a:rPr lang="zh-CN" altLang="en-US" sz="1600" dirty="0">
                <a:latin typeface="微软雅黑" pitchFamily="34" charset="-122"/>
                <a:ea typeface="微软雅黑" pitchFamily="34" charset="-122"/>
              </a:rPr>
              <a:t>（热耦合）、</a:t>
            </a:r>
            <a:r>
              <a:rPr lang="en-US" altLang="zh-CN" sz="1600" dirty="0">
                <a:latin typeface="微软雅黑" pitchFamily="34" charset="-122"/>
                <a:ea typeface="微软雅黑" pitchFamily="34" charset="-122"/>
              </a:rPr>
              <a:t>aerodynamic</a:t>
            </a:r>
            <a:r>
              <a:rPr lang="zh-CN" altLang="en-US" sz="1600" dirty="0">
                <a:latin typeface="微软雅黑" pitchFamily="34" charset="-122"/>
                <a:ea typeface="微软雅黑" pitchFamily="34" charset="-122"/>
              </a:rPr>
              <a:t>（气动力）、 </a:t>
            </a:r>
            <a:r>
              <a:rPr lang="en-US" altLang="zh-CN" sz="1600" dirty="0">
                <a:latin typeface="微软雅黑" pitchFamily="34" charset="-122"/>
                <a:ea typeface="微软雅黑" pitchFamily="34" charset="-122"/>
              </a:rPr>
              <a:t>bearing system</a:t>
            </a:r>
            <a:r>
              <a:rPr lang="zh-CN" altLang="en-US" sz="1600" dirty="0">
                <a:latin typeface="微软雅黑" pitchFamily="34" charset="-122"/>
                <a:ea typeface="微软雅黑" pitchFamily="34" charset="-122"/>
              </a:rPr>
              <a:t>（轴承系统</a:t>
            </a:r>
            <a:r>
              <a:rPr lang="zh-CN" altLang="en-US"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pPr algn="r" fontAlgn="auto">
              <a:spcBef>
                <a:spcPts val="600"/>
              </a:spcBef>
              <a:spcAft>
                <a:spcPts val="0"/>
              </a:spcAft>
              <a:defRPr/>
            </a:pPr>
            <a:r>
              <a:rPr lang="en-US" altLang="zh-CN" sz="1600" dirty="0" smtClean="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http://appliedmechanicsreviews.asmedigitalcollection.asme.org</a:t>
            </a:r>
            <a:endParaRPr lang="en-US" altLang="zh-CN" sz="16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 name="Title 1"/>
          <p:cNvSpPr txBox="1">
            <a:spLocks/>
          </p:cNvSpPr>
          <p:nvPr/>
        </p:nvSpPr>
        <p:spPr bwMode="auto">
          <a:xfrm>
            <a:off x="611560" y="1148705"/>
            <a:ext cx="818673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经典</a:t>
            </a:r>
            <a:r>
              <a:rPr lang="zh-CN" altLang="en-US" sz="4400" dirty="0">
                <a:latin typeface="微软雅黑" pitchFamily="34" charset="-122"/>
                <a:ea typeface="微软雅黑" pitchFamily="34" charset="-122"/>
              </a:rPr>
              <a:t>期刊</a:t>
            </a:r>
            <a:endParaRPr lang="en-US" altLang="zh-CN" sz="44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09600" y="2060153"/>
            <a:ext cx="7820025" cy="1211263"/>
          </a:xfrm>
          <a:prstGeom prst="rect">
            <a:avLst/>
          </a:prstGeom>
          <a:noFill/>
          <a:ln w="9525">
            <a:noFill/>
            <a:miter lim="800000"/>
            <a:headEnd/>
            <a:tailEnd/>
          </a:ln>
        </p:spPr>
        <p:txBody>
          <a:bodyPr/>
          <a:lstStyle/>
          <a:p>
            <a:pPr>
              <a:lnSpc>
                <a:spcPct val="150000"/>
              </a:lnSpc>
              <a:spcBef>
                <a:spcPts val="600"/>
              </a:spcBef>
              <a:buFont typeface="Wingdings" pitchFamily="2" charset="2"/>
              <a:buChar char="p"/>
            </a:pP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应用力学评论</a:t>
            </a:r>
            <a:r>
              <a:rPr lang="en-US" altLang="zh-CN" sz="2000" b="1" dirty="0">
                <a:latin typeface="微软雅黑" pitchFamily="34" charset="-122"/>
                <a:ea typeface="微软雅黑" pitchFamily="34" charset="-122"/>
              </a:rPr>
              <a:t>》Applied Mechanics Reviews</a:t>
            </a:r>
          </a:p>
        </p:txBody>
      </p:sp>
      <p:sp>
        <p:nvSpPr>
          <p:cNvPr id="9" name="Content Placeholder 2"/>
          <p:cNvSpPr txBox="1">
            <a:spLocks/>
          </p:cNvSpPr>
          <p:nvPr/>
        </p:nvSpPr>
        <p:spPr bwMode="auto">
          <a:xfrm>
            <a:off x="762000" y="3225378"/>
            <a:ext cx="3738563" cy="3155950"/>
          </a:xfrm>
          <a:prstGeom prst="rect">
            <a:avLst/>
          </a:prstGeom>
          <a:noFill/>
          <a:ln w="9525">
            <a:noFill/>
            <a:miter lim="800000"/>
            <a:headEnd/>
            <a:tailEnd/>
          </a:ln>
        </p:spPr>
        <p:txBody>
          <a:bodyPr/>
          <a:lstStyle/>
          <a:p>
            <a:pPr>
              <a:lnSpc>
                <a:spcPct val="150000"/>
              </a:lnSpc>
              <a:spcBef>
                <a:spcPts val="600"/>
              </a:spcBef>
            </a:pPr>
            <a:r>
              <a:rPr lang="zh-CN" altLang="en-US" sz="1600">
                <a:latin typeface="微软雅黑" pitchFamily="34" charset="-122"/>
                <a:ea typeface="微软雅黑" pitchFamily="34" charset="-122"/>
              </a:rPr>
              <a:t>帝国理工学院</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加州理工大学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普渡大学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华盛顿大学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德克萨斯</a:t>
            </a:r>
            <a:r>
              <a:rPr lang="en-US" altLang="zh-CN" sz="1600">
                <a:latin typeface="微软雅黑" pitchFamily="34" charset="-122"/>
                <a:ea typeface="微软雅黑" pitchFamily="34" charset="-122"/>
              </a:rPr>
              <a:t>A&amp;M</a:t>
            </a:r>
            <a:r>
              <a:rPr lang="zh-CN" altLang="en-US" sz="1600">
                <a:latin typeface="微软雅黑" pitchFamily="34" charset="-122"/>
                <a:ea typeface="微软雅黑" pitchFamily="34" charset="-122"/>
              </a:rPr>
              <a:t>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弗吉尼亚大学</a:t>
            </a:r>
            <a:endParaRPr lang="en-US" altLang="zh-CN" sz="1600">
              <a:latin typeface="微软雅黑" pitchFamily="34" charset="-122"/>
              <a:ea typeface="微软雅黑" pitchFamily="34" charset="-122"/>
            </a:endParaRPr>
          </a:p>
        </p:txBody>
      </p:sp>
      <p:sp>
        <p:nvSpPr>
          <p:cNvPr id="10" name="Content Placeholder 2"/>
          <p:cNvSpPr txBox="1">
            <a:spLocks/>
          </p:cNvSpPr>
          <p:nvPr/>
        </p:nvSpPr>
        <p:spPr bwMode="auto">
          <a:xfrm>
            <a:off x="3563938" y="3212529"/>
            <a:ext cx="3738562" cy="2724150"/>
          </a:xfrm>
          <a:prstGeom prst="rect">
            <a:avLst/>
          </a:prstGeom>
          <a:noFill/>
          <a:ln w="9525">
            <a:noFill/>
            <a:miter lim="800000"/>
            <a:headEnd/>
            <a:tailEnd/>
          </a:ln>
        </p:spPr>
        <p:txBody>
          <a:bodyPr/>
          <a:lstStyle/>
          <a:p>
            <a:pPr>
              <a:lnSpc>
                <a:spcPct val="150000"/>
              </a:lnSpc>
              <a:spcBef>
                <a:spcPts val="600"/>
              </a:spcBef>
            </a:pPr>
            <a:r>
              <a:rPr lang="zh-CN" altLang="en-US" sz="1600" dirty="0">
                <a:latin typeface="微软雅黑" pitchFamily="34" charset="-122"/>
                <a:ea typeface="微软雅黑" pitchFamily="34" charset="-122"/>
              </a:rPr>
              <a:t>清华大学</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西北大学</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上海大学</a:t>
            </a:r>
            <a:endParaRPr lang="en-US" altLang="zh-CN" sz="1600" dirty="0">
              <a:latin typeface="微软雅黑" pitchFamily="34" charset="-122"/>
              <a:ea typeface="微软雅黑" pitchFamily="34" charset="-122"/>
            </a:endParaRPr>
          </a:p>
          <a:p>
            <a:pPr>
              <a:lnSpc>
                <a:spcPct val="150000"/>
              </a:lnSpc>
              <a:spcBef>
                <a:spcPts val="600"/>
              </a:spcBef>
            </a:pPr>
            <a:r>
              <a:rPr lang="zh-CN" altLang="en-US" sz="1600" dirty="0">
                <a:latin typeface="微软雅黑" pitchFamily="34" charset="-122"/>
                <a:ea typeface="微软雅黑" pitchFamily="34" charset="-122"/>
              </a:rPr>
              <a:t>力学研究所</a:t>
            </a:r>
            <a:endParaRPr lang="en-US" altLang="zh-CN" sz="1600" dirty="0">
              <a:latin typeface="微软雅黑" pitchFamily="34" charset="-122"/>
              <a:ea typeface="微软雅黑" pitchFamily="34" charset="-122"/>
            </a:endParaRPr>
          </a:p>
        </p:txBody>
      </p:sp>
      <p:sp>
        <p:nvSpPr>
          <p:cNvPr id="11" name="矩形 10"/>
          <p:cNvSpPr>
            <a:spLocks noChangeArrowheads="1"/>
          </p:cNvSpPr>
          <p:nvPr/>
        </p:nvSpPr>
        <p:spPr bwMode="auto">
          <a:xfrm>
            <a:off x="611188" y="2802831"/>
            <a:ext cx="8281987" cy="338137"/>
          </a:xfrm>
          <a:prstGeom prst="rect">
            <a:avLst/>
          </a:prstGeom>
          <a:noFill/>
          <a:ln w="9525">
            <a:noFill/>
            <a:miter lim="800000"/>
            <a:headEnd/>
            <a:tailEnd/>
          </a:ln>
        </p:spPr>
        <p:txBody>
          <a:bodyPr>
            <a:spAutoFit/>
          </a:bodyPr>
          <a:lstStyle/>
          <a:p>
            <a:pPr algn="just">
              <a:spcBef>
                <a:spcPts val="600"/>
              </a:spcBef>
            </a:pPr>
            <a:r>
              <a:rPr lang="zh-CN" altLang="en-US" sz="1600" b="1" dirty="0" smtClean="0">
                <a:latin typeface="微软雅黑" pitchFamily="34" charset="-122"/>
                <a:ea typeface="微软雅黑" pitchFamily="34" charset="-122"/>
              </a:rPr>
              <a:t>国内外研究人员单位：</a:t>
            </a:r>
            <a:r>
              <a:rPr lang="en-US" altLang="zh-CN" sz="1600" b="1" dirty="0" smtClean="0">
                <a:latin typeface="微软雅黑" pitchFamily="34" charset="-122"/>
                <a:ea typeface="微软雅黑" pitchFamily="34" charset="-122"/>
              </a:rPr>
              <a:t> </a:t>
            </a:r>
            <a:endParaRPr lang="en-US" altLang="zh-CN" sz="1600" b="1" dirty="0">
              <a:latin typeface="微软雅黑" pitchFamily="34" charset="-122"/>
              <a:ea typeface="微软雅黑" pitchFamily="34" charset="-122"/>
            </a:endParaRPr>
          </a:p>
        </p:txBody>
      </p:sp>
      <p:pic>
        <p:nvPicPr>
          <p:cNvPr id="12" name="图片 11" descr="journal cover-5.jpeg"/>
          <p:cNvPicPr>
            <a:picLocks noChangeAspect="1"/>
          </p:cNvPicPr>
          <p:nvPr/>
        </p:nvPicPr>
        <p:blipFill>
          <a:blip r:embed="rId3" cstate="print"/>
          <a:stretch>
            <a:fillRect/>
          </a:stretch>
        </p:blipFill>
        <p:spPr>
          <a:xfrm>
            <a:off x="7308304" y="1124744"/>
            <a:ext cx="1619250" cy="2085975"/>
          </a:xfrm>
          <a:prstGeom prst="rect">
            <a:avLst/>
          </a:prstGeom>
          <a:ln>
            <a:noFill/>
          </a:ln>
          <a:effectLst>
            <a:outerShdw blurRad="292100" dist="139700" dir="2700000" algn="tl" rotWithShape="0">
              <a:srgbClr val="333333">
                <a:alpha val="65000"/>
              </a:srgbClr>
            </a:outerShdw>
          </a:effectLst>
        </p:spPr>
      </p:pic>
      <p:sp>
        <p:nvSpPr>
          <p:cNvPr id="13" name="Title 1"/>
          <p:cNvSpPr txBox="1">
            <a:spLocks/>
          </p:cNvSpPr>
          <p:nvPr/>
        </p:nvSpPr>
        <p:spPr bwMode="auto">
          <a:xfrm>
            <a:off x="611560" y="1148705"/>
            <a:ext cx="818673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经典</a:t>
            </a:r>
            <a:r>
              <a:rPr lang="zh-CN" altLang="en-US" sz="4400" dirty="0">
                <a:latin typeface="微软雅黑" pitchFamily="34" charset="-122"/>
                <a:ea typeface="微软雅黑" pitchFamily="34" charset="-122"/>
              </a:rPr>
              <a:t>期刊</a:t>
            </a:r>
            <a:endParaRPr lang="en-US" altLang="zh-CN" sz="44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609600" y="2100108"/>
            <a:ext cx="7820025" cy="1211263"/>
          </a:xfrm>
          <a:prstGeom prst="rect">
            <a:avLst/>
          </a:prstGeom>
        </p:spPr>
        <p:txBody>
          <a:bodyPr/>
          <a:lstStyle/>
          <a:p>
            <a:pPr fontAlgn="auto">
              <a:lnSpc>
                <a:spcPct val="150000"/>
              </a:lnSpc>
              <a:spcBef>
                <a:spcPts val="600"/>
              </a:spcBef>
              <a:spcAft>
                <a:spcPts val="0"/>
              </a:spcAft>
              <a:buFont typeface="Wingdings" pitchFamily="2" charset="2"/>
              <a:buChar char="p"/>
              <a:defRPr/>
            </a:pP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机械设计期刊</a:t>
            </a:r>
            <a:r>
              <a:rPr lang="en-US" altLang="zh-CN" sz="2000" b="1" dirty="0">
                <a:latin typeface="微软雅黑" pitchFamily="34" charset="-122"/>
                <a:ea typeface="微软雅黑" pitchFamily="34" charset="-122"/>
              </a:rPr>
              <a:t>》</a:t>
            </a:r>
            <a:r>
              <a:rPr lang="en-US" sz="2000" b="1" dirty="0">
                <a:latin typeface="微软雅黑" pitchFamily="34" charset="-122"/>
                <a:ea typeface="微软雅黑" pitchFamily="34" charset="-122"/>
              </a:rPr>
              <a:t>Journal of Mechanical Design</a:t>
            </a:r>
          </a:p>
          <a:p>
            <a:pPr indent="457200" fontAlgn="auto">
              <a:lnSpc>
                <a:spcPct val="150000"/>
              </a:lnSpc>
              <a:spcBef>
                <a:spcPts val="0"/>
              </a:spcBef>
              <a:spcAft>
                <a:spcPts val="0"/>
              </a:spcAft>
              <a:defRPr/>
            </a:pPr>
            <a:r>
              <a:rPr lang="zh-CN" altLang="en-US" sz="1600" dirty="0">
                <a:latin typeface="微软雅黑" pitchFamily="34" charset="-122"/>
                <a:ea typeface="微软雅黑" pitchFamily="34" charset="-122"/>
              </a:rPr>
              <a:t> 属于</a:t>
            </a:r>
            <a:r>
              <a:rPr lang="en-US" altLang="zh-CN" sz="1600" dirty="0">
                <a:latin typeface="微软雅黑" pitchFamily="34" charset="-122"/>
                <a:ea typeface="微软雅黑" pitchFamily="34" charset="-122"/>
              </a:rPr>
              <a:t>SCI</a:t>
            </a:r>
            <a:r>
              <a:rPr lang="zh-CN" altLang="en-US" sz="1600" dirty="0">
                <a:latin typeface="微软雅黑" pitchFamily="34" charset="-122"/>
                <a:ea typeface="微软雅黑" pitchFamily="34" charset="-122"/>
              </a:rPr>
              <a:t>机械工程类的</a:t>
            </a:r>
            <a:r>
              <a:rPr lang="en-US" altLang="zh-CN" sz="1600" dirty="0">
                <a:latin typeface="微软雅黑" pitchFamily="34" charset="-122"/>
                <a:ea typeface="微软雅黑" pitchFamily="34" charset="-122"/>
              </a:rPr>
              <a:t>Q1</a:t>
            </a:r>
            <a:r>
              <a:rPr lang="zh-CN" altLang="en-US" sz="1600" dirty="0">
                <a:latin typeface="微软雅黑" pitchFamily="34" charset="-122"/>
                <a:ea typeface="微软雅黑" pitchFamily="34" charset="-122"/>
              </a:rPr>
              <a:t>期刊、影响因子三年增幅超过</a:t>
            </a:r>
            <a:r>
              <a:rPr lang="en-US" altLang="zh-CN" sz="1600" dirty="0">
                <a:latin typeface="微软雅黑" pitchFamily="34" charset="-122"/>
                <a:ea typeface="微软雅黑" pitchFamily="34" charset="-122"/>
              </a:rPr>
              <a:t>70%</a:t>
            </a:r>
          </a:p>
          <a:p>
            <a:pPr indent="457200" fontAlgn="auto">
              <a:lnSpc>
                <a:spcPct val="150000"/>
              </a:lnSpc>
              <a:spcBef>
                <a:spcPts val="0"/>
              </a:spcBef>
              <a:spcAft>
                <a:spcPts val="0"/>
              </a:spcAft>
              <a:defRPr/>
            </a:pPr>
            <a:r>
              <a:rPr lang="zh-CN" altLang="en-US" sz="1600" dirty="0">
                <a:latin typeface="微软雅黑" pitchFamily="34" charset="-122"/>
                <a:ea typeface="微软雅黑" pitchFamily="34" charset="-122"/>
              </a:rPr>
              <a:t> 应用于交通工具、建筑、设备、产品加工、生产系统等领域</a:t>
            </a:r>
            <a:endParaRPr lang="en-US" altLang="zh-CN" sz="1600" dirty="0">
              <a:latin typeface="微软雅黑" pitchFamily="34" charset="-122"/>
              <a:ea typeface="微软雅黑" pitchFamily="34" charset="-122"/>
            </a:endParaRPr>
          </a:p>
          <a:p>
            <a:pPr indent="457200" fontAlgn="auto">
              <a:lnSpc>
                <a:spcPct val="150000"/>
              </a:lnSpc>
              <a:spcBef>
                <a:spcPts val="0"/>
              </a:spcBef>
              <a:spcAft>
                <a:spcPts val="0"/>
              </a:spcAft>
              <a:defRPr/>
            </a:pPr>
            <a:r>
              <a:rPr lang="zh-CN" altLang="en-US" sz="1600" dirty="0">
                <a:latin typeface="微软雅黑" pitchFamily="34" charset="-122"/>
                <a:ea typeface="微软雅黑" pitchFamily="34" charset="-122"/>
              </a:rPr>
              <a:t>开放每年评选的获奖文章</a:t>
            </a:r>
            <a:endParaRPr lang="en-US" altLang="zh-CN" sz="1600" dirty="0">
              <a:latin typeface="微软雅黑" pitchFamily="34" charset="-122"/>
              <a:ea typeface="微软雅黑" pitchFamily="34" charset="-122"/>
            </a:endParaRPr>
          </a:p>
        </p:txBody>
      </p:sp>
      <p:sp>
        <p:nvSpPr>
          <p:cNvPr id="14" name="矩形 13"/>
          <p:cNvSpPr/>
          <p:nvPr/>
        </p:nvSpPr>
        <p:spPr>
          <a:xfrm>
            <a:off x="611561" y="3815749"/>
            <a:ext cx="7776864" cy="2277547"/>
          </a:xfrm>
          <a:prstGeom prst="rect">
            <a:avLst/>
          </a:prstGeom>
        </p:spPr>
        <p:txBody>
          <a:bodyPr wrap="square">
            <a:spAutoFit/>
          </a:bodyPr>
          <a:lstStyle/>
          <a:p>
            <a:pPr algn="just" fontAlgn="auto">
              <a:spcBef>
                <a:spcPts val="600"/>
              </a:spcBef>
              <a:spcAft>
                <a:spcPts val="0"/>
              </a:spcAft>
              <a:defRPr/>
            </a:pPr>
            <a:r>
              <a:rPr lang="zh-CN" altLang="en-US" sz="1600" b="1" dirty="0" smtClean="0">
                <a:latin typeface="微软雅黑" pitchFamily="34" charset="-122"/>
                <a:ea typeface="微软雅黑" pitchFamily="34" charset="-122"/>
              </a:rPr>
              <a:t>检索关键词：</a:t>
            </a:r>
            <a:r>
              <a:rPr lang="en-US" altLang="zh-CN" sz="1600" b="1" dirty="0" smtClean="0">
                <a:latin typeface="微软雅黑" pitchFamily="34" charset="-122"/>
                <a:ea typeface="微软雅黑" pitchFamily="34" charset="-122"/>
              </a:rPr>
              <a:t> </a:t>
            </a:r>
          </a:p>
          <a:p>
            <a:pPr algn="just" fontAlgn="auto">
              <a:spcBef>
                <a:spcPts val="600"/>
              </a:spcBef>
              <a:spcAft>
                <a:spcPts val="0"/>
              </a:spcAft>
              <a:defRPr/>
            </a:pPr>
            <a:r>
              <a:rPr lang="en-US" altLang="zh-CN" sz="1600" dirty="0" smtClean="0">
                <a:latin typeface="微软雅黑" pitchFamily="34" charset="-122"/>
                <a:ea typeface="微软雅黑" pitchFamily="34" charset="-122"/>
              </a:rPr>
              <a:t>design automation</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 virtual reality</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 geometric design</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 design optimization</a:t>
            </a:r>
          </a:p>
          <a:p>
            <a:pPr algn="just" fontAlgn="auto">
              <a:spcBef>
                <a:spcPts val="600"/>
              </a:spcBef>
              <a:spcAft>
                <a:spcPts val="0"/>
              </a:spcAft>
              <a:defRPr/>
            </a:pPr>
            <a:r>
              <a:rPr lang="en-US" altLang="zh-CN" sz="1600" dirty="0" smtClean="0">
                <a:latin typeface="微软雅黑" pitchFamily="34" charset="-122"/>
                <a:ea typeface="微软雅黑" pitchFamily="34" charset="-122"/>
              </a:rPr>
              <a:t>design sensitivity analysis</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 sustainable design </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market systems</a:t>
            </a:r>
          </a:p>
          <a:p>
            <a:pPr algn="just" fontAlgn="auto">
              <a:spcBef>
                <a:spcPts val="600"/>
              </a:spcBef>
              <a:spcAft>
                <a:spcPts val="0"/>
              </a:spcAft>
              <a:defRPr/>
            </a:pPr>
            <a:r>
              <a:rPr lang="en-US" altLang="zh-CN" sz="1600" dirty="0" smtClean="0">
                <a:latin typeface="微软雅黑" pitchFamily="34" charset="-122"/>
                <a:ea typeface="微软雅黑" pitchFamily="34" charset="-122"/>
              </a:rPr>
              <a:t>cams</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 gears</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fluid</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 component</a:t>
            </a:r>
          </a:p>
          <a:p>
            <a:pPr algn="just" fontAlgn="auto">
              <a:spcBef>
                <a:spcPts val="600"/>
              </a:spcBef>
              <a:spcAft>
                <a:spcPts val="0"/>
              </a:spcAft>
              <a:defRPr/>
            </a:pPr>
            <a:r>
              <a:rPr lang="en-US" altLang="zh-CN" sz="1600" dirty="0" smtClean="0">
                <a:latin typeface="微软雅黑" pitchFamily="34" charset="-122"/>
                <a:ea typeface="微软雅黑" pitchFamily="34" charset="-122"/>
              </a:rPr>
              <a:t>smart products</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life cycle</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 DFX</a:t>
            </a:r>
          </a:p>
          <a:p>
            <a:pPr algn="just" fontAlgn="auto">
              <a:spcBef>
                <a:spcPts val="600"/>
              </a:spcBef>
              <a:spcAft>
                <a:spcPts val="0"/>
              </a:spcAft>
              <a:defRPr/>
            </a:pPr>
            <a:r>
              <a:rPr lang="en-US" altLang="zh-CN" sz="1600" dirty="0" smtClean="0">
                <a:latin typeface="微软雅黑" pitchFamily="34" charset="-122"/>
                <a:ea typeface="微软雅黑" pitchFamily="34" charset="-122"/>
              </a:rPr>
              <a:t>decision analysis</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 design cognition</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 design synthesis</a:t>
            </a:r>
          </a:p>
          <a:p>
            <a:pPr algn="r" fontAlgn="auto">
              <a:spcBef>
                <a:spcPts val="600"/>
              </a:spcBef>
              <a:spcAft>
                <a:spcPts val="0"/>
              </a:spcAft>
              <a:defRPr/>
            </a:pPr>
            <a:r>
              <a:rPr lang="en-US" altLang="zh-CN" sz="1600" dirty="0" smtClean="0">
                <a:latin typeface="微软雅黑" pitchFamily="34" charset="-122"/>
                <a:ea typeface="微软雅黑" pitchFamily="34" charset="-122"/>
              </a:rPr>
              <a:t> </a:t>
            </a:r>
            <a:r>
              <a:rPr lang="en-US" altLang="zh-CN" sz="1600" dirty="0" smtClean="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http://mechanicaldesign.asmedigitalcollection.asme.org</a:t>
            </a:r>
            <a:endParaRPr lang="en-US" altLang="zh-CN" sz="16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16" name="Picture 2" descr="http://mechanicaldesign.asmedigitalcollection.asme.org/Images/client/covers/jc126.jpeg"/>
          <p:cNvPicPr>
            <a:picLocks noChangeAspect="1" noChangeArrowheads="1"/>
          </p:cNvPicPr>
          <p:nvPr/>
        </p:nvPicPr>
        <p:blipFill>
          <a:blip r:embed="rId3" cstate="print"/>
          <a:srcRect/>
          <a:stretch>
            <a:fillRect/>
          </a:stretch>
        </p:blipFill>
        <p:spPr bwMode="auto">
          <a:xfrm>
            <a:off x="7308304" y="1124744"/>
            <a:ext cx="1619250" cy="2085975"/>
          </a:xfrm>
          <a:prstGeom prst="rect">
            <a:avLst/>
          </a:prstGeom>
          <a:ln>
            <a:noFill/>
          </a:ln>
          <a:effectLst>
            <a:outerShdw blurRad="292100" dist="139700" dir="2700000" algn="tl" rotWithShape="0">
              <a:srgbClr val="333333">
                <a:alpha val="65000"/>
              </a:srgbClr>
            </a:outerShdw>
          </a:effectLst>
        </p:spPr>
      </p:pic>
      <p:sp>
        <p:nvSpPr>
          <p:cNvPr id="7" name="Title 1"/>
          <p:cNvSpPr txBox="1">
            <a:spLocks/>
          </p:cNvSpPr>
          <p:nvPr/>
        </p:nvSpPr>
        <p:spPr bwMode="auto">
          <a:xfrm>
            <a:off x="611560" y="1148705"/>
            <a:ext cx="818673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经典</a:t>
            </a:r>
            <a:r>
              <a:rPr lang="zh-CN" altLang="en-US" sz="4400" dirty="0">
                <a:latin typeface="微软雅黑" pitchFamily="34" charset="-122"/>
                <a:ea typeface="微软雅黑" pitchFamily="34" charset="-122"/>
              </a:rPr>
              <a:t>期刊</a:t>
            </a:r>
            <a:endParaRPr lang="en-US" altLang="zh-CN" sz="44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09600" y="2144861"/>
            <a:ext cx="7820025" cy="1211263"/>
          </a:xfrm>
          <a:prstGeom prst="rect">
            <a:avLst/>
          </a:prstGeom>
          <a:noFill/>
          <a:ln w="9525">
            <a:noFill/>
            <a:miter lim="800000"/>
            <a:headEnd/>
            <a:tailEnd/>
          </a:ln>
        </p:spPr>
        <p:txBody>
          <a:bodyPr/>
          <a:lstStyle/>
          <a:p>
            <a:pPr>
              <a:lnSpc>
                <a:spcPct val="150000"/>
              </a:lnSpc>
              <a:spcBef>
                <a:spcPts val="600"/>
              </a:spcBef>
              <a:buFont typeface="Wingdings" pitchFamily="2" charset="2"/>
              <a:buChar char="p"/>
            </a:pP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机械设计期刊</a:t>
            </a:r>
            <a:r>
              <a:rPr lang="en-US" altLang="zh-CN" sz="2000" b="1" dirty="0">
                <a:latin typeface="微软雅黑" pitchFamily="34" charset="-122"/>
                <a:ea typeface="微软雅黑" pitchFamily="34" charset="-122"/>
              </a:rPr>
              <a:t>》Journal of Mechanical Design</a:t>
            </a:r>
          </a:p>
        </p:txBody>
      </p:sp>
      <p:sp>
        <p:nvSpPr>
          <p:cNvPr id="7" name="矩形 6"/>
          <p:cNvSpPr>
            <a:spLocks noChangeArrowheads="1"/>
          </p:cNvSpPr>
          <p:nvPr/>
        </p:nvSpPr>
        <p:spPr bwMode="auto">
          <a:xfrm>
            <a:off x="611188" y="2924324"/>
            <a:ext cx="8281987" cy="338137"/>
          </a:xfrm>
          <a:prstGeom prst="rect">
            <a:avLst/>
          </a:prstGeom>
          <a:noFill/>
          <a:ln w="9525">
            <a:noFill/>
            <a:miter lim="800000"/>
            <a:headEnd/>
            <a:tailEnd/>
          </a:ln>
        </p:spPr>
        <p:txBody>
          <a:bodyPr>
            <a:spAutoFit/>
          </a:bodyPr>
          <a:lstStyle/>
          <a:p>
            <a:pPr algn="just">
              <a:spcBef>
                <a:spcPts val="600"/>
              </a:spcBef>
            </a:pPr>
            <a:r>
              <a:rPr lang="zh-CN" altLang="en-US" sz="1600" b="1" dirty="0" smtClean="0">
                <a:latin typeface="微软雅黑" pitchFamily="34" charset="-122"/>
                <a:ea typeface="微软雅黑" pitchFamily="34" charset="-122"/>
              </a:rPr>
              <a:t>国内外研究人员单位：</a:t>
            </a:r>
            <a:r>
              <a:rPr lang="en-US" altLang="zh-CN" sz="1600" b="1" dirty="0" smtClean="0">
                <a:latin typeface="微软雅黑" pitchFamily="34" charset="-122"/>
                <a:ea typeface="微软雅黑" pitchFamily="34" charset="-122"/>
              </a:rPr>
              <a:t> </a:t>
            </a:r>
            <a:endParaRPr lang="en-US" altLang="zh-CN" sz="1600" b="1" dirty="0">
              <a:latin typeface="微软雅黑" pitchFamily="34" charset="-122"/>
              <a:ea typeface="微软雅黑" pitchFamily="34" charset="-122"/>
            </a:endParaRPr>
          </a:p>
        </p:txBody>
      </p:sp>
      <p:sp>
        <p:nvSpPr>
          <p:cNvPr id="8" name="Content Placeholder 2"/>
          <p:cNvSpPr txBox="1">
            <a:spLocks/>
          </p:cNvSpPr>
          <p:nvPr/>
        </p:nvSpPr>
        <p:spPr bwMode="auto">
          <a:xfrm>
            <a:off x="762000" y="3297386"/>
            <a:ext cx="3738563" cy="3155950"/>
          </a:xfrm>
          <a:prstGeom prst="rect">
            <a:avLst/>
          </a:prstGeom>
          <a:noFill/>
          <a:ln w="9525">
            <a:noFill/>
            <a:miter lim="800000"/>
            <a:headEnd/>
            <a:tailEnd/>
          </a:ln>
        </p:spPr>
        <p:txBody>
          <a:bodyPr/>
          <a:lstStyle/>
          <a:p>
            <a:pPr>
              <a:lnSpc>
                <a:spcPct val="150000"/>
              </a:lnSpc>
              <a:spcBef>
                <a:spcPts val="600"/>
              </a:spcBef>
            </a:pPr>
            <a:r>
              <a:rPr lang="zh-CN" altLang="en-US" sz="1600">
                <a:latin typeface="微软雅黑" pitchFamily="34" charset="-122"/>
                <a:ea typeface="微软雅黑" pitchFamily="34" charset="-122"/>
              </a:rPr>
              <a:t>麻省理工学院</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卡耐基</a:t>
            </a:r>
            <a:r>
              <a:rPr lang="en-US" altLang="zh-CN" sz="1600">
                <a:latin typeface="微软雅黑" pitchFamily="34" charset="-122"/>
                <a:ea typeface="微软雅黑" pitchFamily="34" charset="-122"/>
              </a:rPr>
              <a:t>-</a:t>
            </a:r>
            <a:r>
              <a:rPr lang="zh-CN" altLang="en-US" sz="1600">
                <a:latin typeface="微软雅黑" pitchFamily="34" charset="-122"/>
                <a:ea typeface="微软雅黑" pitchFamily="34" charset="-122"/>
              </a:rPr>
              <a:t>梅隆大学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普渡大学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德克萨斯</a:t>
            </a:r>
            <a:r>
              <a:rPr lang="en-US" altLang="zh-CN" sz="1600">
                <a:latin typeface="微软雅黑" pitchFamily="34" charset="-122"/>
                <a:ea typeface="微软雅黑" pitchFamily="34" charset="-122"/>
              </a:rPr>
              <a:t>A&amp;M</a:t>
            </a:r>
            <a:r>
              <a:rPr lang="zh-CN" altLang="en-US" sz="1600">
                <a:latin typeface="微软雅黑" pitchFamily="34" charset="-122"/>
                <a:ea typeface="微软雅黑" pitchFamily="34" charset="-122"/>
              </a:rPr>
              <a:t>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加州大学</a:t>
            </a:r>
            <a:endParaRPr lang="en-US" altLang="zh-CN" sz="1600">
              <a:latin typeface="微软雅黑" pitchFamily="34" charset="-122"/>
              <a:ea typeface="微软雅黑" pitchFamily="34" charset="-122"/>
            </a:endParaRPr>
          </a:p>
        </p:txBody>
      </p:sp>
      <p:sp>
        <p:nvSpPr>
          <p:cNvPr id="9" name="Content Placeholder 2"/>
          <p:cNvSpPr txBox="1">
            <a:spLocks/>
          </p:cNvSpPr>
          <p:nvPr/>
        </p:nvSpPr>
        <p:spPr bwMode="auto">
          <a:xfrm>
            <a:off x="3563938" y="3284686"/>
            <a:ext cx="3738562" cy="2724150"/>
          </a:xfrm>
          <a:prstGeom prst="rect">
            <a:avLst/>
          </a:prstGeom>
          <a:noFill/>
          <a:ln w="9525">
            <a:noFill/>
            <a:miter lim="800000"/>
            <a:headEnd/>
            <a:tailEnd/>
          </a:ln>
        </p:spPr>
        <p:txBody>
          <a:bodyPr/>
          <a:lstStyle/>
          <a:p>
            <a:pPr>
              <a:lnSpc>
                <a:spcPct val="150000"/>
              </a:lnSpc>
              <a:spcBef>
                <a:spcPts val="600"/>
              </a:spcBef>
            </a:pPr>
            <a:r>
              <a:rPr lang="zh-CN" altLang="en-US" sz="1600">
                <a:latin typeface="微软雅黑" pitchFamily="34" charset="-122"/>
                <a:ea typeface="微软雅黑" pitchFamily="34" charset="-122"/>
              </a:rPr>
              <a:t>北京航空航天大学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西安交通大学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大连理工大学</a:t>
            </a:r>
            <a:endParaRPr lang="en-US" altLang="zh-CN" sz="1600">
              <a:latin typeface="微软雅黑" pitchFamily="34" charset="-122"/>
              <a:ea typeface="微软雅黑" pitchFamily="34" charset="-122"/>
            </a:endParaRPr>
          </a:p>
          <a:p>
            <a:pPr>
              <a:lnSpc>
                <a:spcPct val="150000"/>
              </a:lnSpc>
              <a:spcBef>
                <a:spcPts val="600"/>
              </a:spcBef>
            </a:pPr>
            <a:r>
              <a:rPr lang="zh-CN" altLang="en-US" sz="1600">
                <a:latin typeface="微软雅黑" pitchFamily="34" charset="-122"/>
                <a:ea typeface="微软雅黑" pitchFamily="34" charset="-122"/>
              </a:rPr>
              <a:t>重庆大学</a:t>
            </a:r>
            <a:endParaRPr lang="en-US" altLang="zh-CN" sz="1600">
              <a:latin typeface="微软雅黑" pitchFamily="34" charset="-122"/>
              <a:ea typeface="微软雅黑" pitchFamily="34" charset="-122"/>
            </a:endParaRPr>
          </a:p>
        </p:txBody>
      </p:sp>
      <p:pic>
        <p:nvPicPr>
          <p:cNvPr id="11" name="Picture 2" descr="http://mechanicaldesign.asmedigitalcollection.asme.org/Images/client/covers/jc126.jpeg"/>
          <p:cNvPicPr>
            <a:picLocks noChangeAspect="1" noChangeArrowheads="1"/>
          </p:cNvPicPr>
          <p:nvPr/>
        </p:nvPicPr>
        <p:blipFill>
          <a:blip r:embed="rId3" cstate="print"/>
          <a:srcRect/>
          <a:stretch>
            <a:fillRect/>
          </a:stretch>
        </p:blipFill>
        <p:spPr bwMode="auto">
          <a:xfrm>
            <a:off x="7308304" y="1124744"/>
            <a:ext cx="1619250" cy="2085975"/>
          </a:xfrm>
          <a:prstGeom prst="rect">
            <a:avLst/>
          </a:prstGeom>
          <a:ln>
            <a:noFill/>
          </a:ln>
          <a:effectLst>
            <a:outerShdw blurRad="292100" dist="139700" dir="2700000" algn="tl" rotWithShape="0">
              <a:srgbClr val="333333">
                <a:alpha val="65000"/>
              </a:srgbClr>
            </a:outerShdw>
          </a:effectLst>
        </p:spPr>
      </p:pic>
      <p:sp>
        <p:nvSpPr>
          <p:cNvPr id="13" name="Title 1"/>
          <p:cNvSpPr txBox="1">
            <a:spLocks/>
          </p:cNvSpPr>
          <p:nvPr/>
        </p:nvSpPr>
        <p:spPr bwMode="auto">
          <a:xfrm>
            <a:off x="611560" y="1148705"/>
            <a:ext cx="818673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经典</a:t>
            </a:r>
            <a:r>
              <a:rPr lang="zh-CN" altLang="en-US" sz="4400" dirty="0">
                <a:latin typeface="微软雅黑" pitchFamily="34" charset="-122"/>
                <a:ea typeface="微软雅黑" pitchFamily="34" charset="-122"/>
              </a:rPr>
              <a:t>期刊</a:t>
            </a:r>
            <a:endParaRPr lang="en-US" altLang="zh-CN" sz="44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09601" y="2220268"/>
            <a:ext cx="6770711" cy="1928812"/>
          </a:xfrm>
          <a:prstGeom prst="rect">
            <a:avLst/>
          </a:prstGeom>
        </p:spPr>
        <p:txBody>
          <a:bodyPr/>
          <a:lstStyle/>
          <a:p>
            <a:pPr fontAlgn="auto">
              <a:spcBef>
                <a:spcPts val="600"/>
              </a:spcBef>
              <a:spcAft>
                <a:spcPts val="0"/>
              </a:spcAft>
              <a:buFont typeface="Wingdings" pitchFamily="2" charset="2"/>
              <a:buChar char="p"/>
              <a:defRPr/>
            </a:pPr>
            <a:r>
              <a:rPr lang="en-US" altLang="zh-CN" b="1" dirty="0" smtClean="0">
                <a:latin typeface="微软雅黑" pitchFamily="34" charset="-122"/>
                <a:ea typeface="微软雅黑" pitchFamily="34" charset="-122"/>
              </a:rPr>
              <a:t> Verification</a:t>
            </a:r>
            <a:r>
              <a:rPr lang="en-US" altLang="zh-CN" b="1" dirty="0">
                <a:latin typeface="微软雅黑" pitchFamily="34" charset="-122"/>
                <a:ea typeface="微软雅黑" pitchFamily="34" charset="-122"/>
              </a:rPr>
              <a:t>、 Validation and Uncertainty </a:t>
            </a:r>
            <a:r>
              <a:rPr lang="en-US" altLang="zh-CN" b="1" dirty="0" smtClean="0">
                <a:latin typeface="微软雅黑" pitchFamily="34" charset="-122"/>
                <a:ea typeface="微软雅黑" pitchFamily="34" charset="-122"/>
              </a:rPr>
              <a:t>Quantification 《</a:t>
            </a:r>
            <a:r>
              <a:rPr lang="zh-CN" altLang="en-US" b="1" dirty="0">
                <a:latin typeface="微软雅黑" pitchFamily="34" charset="-122"/>
                <a:ea typeface="微软雅黑" pitchFamily="34" charset="-122"/>
              </a:rPr>
              <a:t>校核、验证和不确定性量化期刊</a:t>
            </a:r>
            <a:r>
              <a:rPr lang="en-US" altLang="zh-CN" b="1" dirty="0">
                <a:latin typeface="微软雅黑" pitchFamily="34" charset="-122"/>
                <a:ea typeface="微软雅黑" pitchFamily="34" charset="-122"/>
              </a:rPr>
              <a:t>》</a:t>
            </a:r>
            <a:r>
              <a:rPr lang="en-US" b="1" i="1" dirty="0">
                <a:latin typeface="微软雅黑" pitchFamily="34" charset="-122"/>
                <a:ea typeface="微软雅黑" pitchFamily="34" charset="-122"/>
              </a:rPr>
              <a:t> </a:t>
            </a:r>
          </a:p>
          <a:p>
            <a:pPr fontAlgn="auto">
              <a:spcBef>
                <a:spcPts val="600"/>
              </a:spcBef>
              <a:spcAft>
                <a:spcPts val="0"/>
              </a:spcAft>
              <a:defRPr/>
            </a:pPr>
            <a:r>
              <a:rPr lang="en-US" altLang="zh-CN" dirty="0" smtClean="0">
                <a:latin typeface="微软雅黑" pitchFamily="34" charset="-122"/>
                <a:ea typeface="微软雅黑" pitchFamily="34" charset="-122"/>
              </a:rPr>
              <a:t>2016</a:t>
            </a:r>
            <a:r>
              <a:rPr lang="zh-CN" altLang="en-US" dirty="0">
                <a:latin typeface="微软雅黑" pitchFamily="34" charset="-122"/>
                <a:ea typeface="微软雅黑" pitchFamily="34" charset="-122"/>
              </a:rPr>
              <a:t>年起</a:t>
            </a:r>
            <a:r>
              <a:rPr lang="zh-CN" altLang="en-US" dirty="0" smtClean="0">
                <a:latin typeface="微软雅黑" pitchFamily="34" charset="-122"/>
                <a:ea typeface="微软雅黑" pitchFamily="34" charset="-122"/>
              </a:rPr>
              <a:t>发行</a:t>
            </a:r>
            <a:endParaRPr lang="en-US" altLang="zh-CN" dirty="0" smtClean="0">
              <a:latin typeface="微软雅黑" pitchFamily="34" charset="-122"/>
              <a:ea typeface="微软雅黑" pitchFamily="34" charset="-122"/>
            </a:endParaRPr>
          </a:p>
          <a:p>
            <a:pPr algn="just" fontAlgn="auto">
              <a:spcBef>
                <a:spcPts val="600"/>
              </a:spcBef>
              <a:spcAft>
                <a:spcPts val="0"/>
              </a:spcAft>
              <a:defRPr/>
            </a:pPr>
            <a:endParaRPr lang="en-US" altLang="zh-CN" dirty="0">
              <a:latin typeface="微软雅黑" pitchFamily="34" charset="-122"/>
              <a:ea typeface="微软雅黑" pitchFamily="34" charset="-122"/>
            </a:endParaRPr>
          </a:p>
          <a:p>
            <a:pPr algn="just" fontAlgn="auto">
              <a:spcBef>
                <a:spcPts val="600"/>
              </a:spcBef>
              <a:spcAft>
                <a:spcPts val="0"/>
              </a:spcAft>
              <a:defRPr/>
            </a:pPr>
            <a:r>
              <a:rPr lang="zh-CN" altLang="en-US" b="1" dirty="0" smtClean="0">
                <a:latin typeface="微软雅黑" pitchFamily="34" charset="-122"/>
                <a:ea typeface="微软雅黑" pitchFamily="34" charset="-122"/>
              </a:rPr>
              <a:t>检索关键词</a:t>
            </a:r>
            <a:r>
              <a:rPr lang="zh-CN" altLang="en-US" b="1" dirty="0">
                <a:latin typeface="微软雅黑" pitchFamily="34" charset="-122"/>
                <a:ea typeface="微软雅黑" pitchFamily="34" charset="-122"/>
              </a:rPr>
              <a:t>：</a:t>
            </a:r>
            <a:endParaRPr lang="en-US" altLang="zh-CN" b="1" dirty="0">
              <a:latin typeface="微软雅黑" pitchFamily="34" charset="-122"/>
              <a:ea typeface="微软雅黑" pitchFamily="34" charset="-122"/>
            </a:endParaRPr>
          </a:p>
          <a:p>
            <a:pPr algn="just" fontAlgn="auto">
              <a:spcBef>
                <a:spcPts val="600"/>
              </a:spcBef>
              <a:spcAft>
                <a:spcPts val="0"/>
              </a:spcAft>
              <a:defRPr/>
            </a:pPr>
            <a:r>
              <a:rPr lang="zh-CN" altLang="en-US" dirty="0">
                <a:latin typeface="微软雅黑" pitchFamily="34" charset="-122"/>
                <a:ea typeface="微软雅黑" pitchFamily="34" charset="-122"/>
              </a:rPr>
              <a:t>标准的校核；解决方案的验证；不确定性量化；裕度量化；模型预测；模型适当度；模型成熟度；模型逼真度；模型不确定性的敏感度分析；偶发不确定性；认知不确定性；实验的不确定性；测量的不确定性；产能预测；征状识别和排序表（</a:t>
            </a:r>
            <a:r>
              <a:rPr lang="en-US" dirty="0">
                <a:latin typeface="微软雅黑" pitchFamily="34" charset="-122"/>
                <a:ea typeface="微软雅黑" pitchFamily="34" charset="-122"/>
              </a:rPr>
              <a:t>PIRT</a:t>
            </a:r>
            <a:r>
              <a:rPr lang="zh-CN" altLang="en-US" dirty="0">
                <a:latin typeface="微软雅黑" pitchFamily="34" charset="-122"/>
                <a:ea typeface="微软雅黑" pitchFamily="34" charset="-122"/>
              </a:rPr>
              <a:t>）的建立；预期使用途径；模拟使用情景；监管学；比较器。</a:t>
            </a:r>
            <a:endParaRPr lang="en-US" altLang="zh-CN" dirty="0">
              <a:latin typeface="微软雅黑" pitchFamily="34" charset="-122"/>
              <a:ea typeface="微软雅黑" pitchFamily="34" charset="-122"/>
            </a:endParaRPr>
          </a:p>
          <a:p>
            <a:pPr algn="r" fontAlgn="auto">
              <a:spcBef>
                <a:spcPts val="600"/>
              </a:spcBef>
              <a:spcAft>
                <a:spcPts val="0"/>
              </a:spcAft>
              <a:defRPr/>
            </a:pPr>
            <a:r>
              <a:rPr lang="en-US" altLang="zh-CN" sz="1600" u="sng"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verification.asmedigitalcollection.asme.org</a:t>
            </a:r>
          </a:p>
        </p:txBody>
      </p:sp>
      <p:pic>
        <p:nvPicPr>
          <p:cNvPr id="1029" name="Picture 5" descr="http://verification.asmedigitalcollection.asme.org/Images/client/covers/jc176.jpeg"/>
          <p:cNvPicPr>
            <a:picLocks noChangeAspect="1" noChangeArrowheads="1"/>
          </p:cNvPicPr>
          <p:nvPr/>
        </p:nvPicPr>
        <p:blipFill>
          <a:blip r:embed="rId3" cstate="print"/>
          <a:srcRect/>
          <a:stretch>
            <a:fillRect/>
          </a:stretch>
        </p:blipFill>
        <p:spPr bwMode="auto">
          <a:xfrm>
            <a:off x="7308304" y="1124744"/>
            <a:ext cx="1562100" cy="2085975"/>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bwMode="auto">
          <a:xfrm>
            <a:off x="611560" y="1148705"/>
            <a:ext cx="818673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较新期刊</a:t>
            </a:r>
            <a:endParaRPr lang="en-US" altLang="zh-CN" sz="44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76597" y="1916137"/>
            <a:ext cx="7143750" cy="584775"/>
          </a:xfrm>
          <a:prstGeom prst="rect">
            <a:avLst/>
          </a:prstGeom>
          <a:noFill/>
          <a:ln w="9525">
            <a:noFill/>
            <a:miter lim="800000"/>
            <a:headEnd/>
            <a:tailEnd/>
          </a:ln>
        </p:spPr>
        <p:txBody>
          <a:bodyPr>
            <a:spAutoFit/>
          </a:bodyPr>
          <a:lstStyle/>
          <a:p>
            <a:r>
              <a:rPr lang="en-US" altLang="zh-CN" sz="1600" dirty="0" smtClean="0">
                <a:latin typeface="微软雅黑" pitchFamily="34" charset="-122"/>
                <a:ea typeface="微软雅黑" pitchFamily="34" charset="-122"/>
              </a:rPr>
              <a:t>2016</a:t>
            </a:r>
            <a:r>
              <a:rPr lang="zh-CN" altLang="en-US" sz="1600" dirty="0">
                <a:latin typeface="微软雅黑" pitchFamily="34" charset="-122"/>
                <a:ea typeface="微软雅黑" pitchFamily="34" charset="-122"/>
              </a:rPr>
              <a:t>年又</a:t>
            </a:r>
            <a:r>
              <a:rPr lang="zh-CN" altLang="en-US" sz="1600" dirty="0" smtClean="0">
                <a:latin typeface="微软雅黑" pitchFamily="34" charset="-122"/>
                <a:ea typeface="微软雅黑" pitchFamily="34" charset="-122"/>
              </a:rPr>
              <a:t>有一种</a:t>
            </a:r>
            <a:r>
              <a:rPr lang="zh-CN" altLang="en-US" sz="1600" dirty="0">
                <a:latin typeface="微软雅黑" pitchFamily="34" charset="-122"/>
                <a:ea typeface="微软雅黑" pitchFamily="34" charset="-122"/>
              </a:rPr>
              <a:t>新刊被</a:t>
            </a:r>
            <a:r>
              <a:rPr lang="en-US" altLang="zh-CN" sz="1600" dirty="0">
                <a:latin typeface="微软雅黑" pitchFamily="34" charset="-122"/>
                <a:ea typeface="微软雅黑" pitchFamily="34" charset="-122"/>
              </a:rPr>
              <a:t>SCI</a:t>
            </a:r>
            <a:r>
              <a:rPr lang="zh-CN" altLang="en-US" sz="1600" dirty="0" smtClean="0">
                <a:latin typeface="微软雅黑" pitchFamily="34" charset="-122"/>
                <a:ea typeface="微软雅黑" pitchFamily="34" charset="-122"/>
              </a:rPr>
              <a:t>收录、一种被</a:t>
            </a:r>
            <a:r>
              <a:rPr lang="en-US" altLang="zh-CN" sz="1600" dirty="0" smtClean="0">
                <a:latin typeface="微软雅黑" pitchFamily="34" charset="-122"/>
                <a:ea typeface="微软雅黑" pitchFamily="34" charset="-122"/>
              </a:rPr>
              <a:t>ESCI</a:t>
            </a:r>
            <a:r>
              <a:rPr lang="zh-CN" altLang="en-US" sz="1600" dirty="0" smtClean="0">
                <a:latin typeface="微软雅黑" pitchFamily="34" charset="-122"/>
                <a:ea typeface="微软雅黑" pitchFamily="34" charset="-122"/>
              </a:rPr>
              <a:t>（新兴学科索引）收录。</a:t>
            </a:r>
            <a:r>
              <a:rPr lang="en-US" altLang="zh-CN" sz="1600" dirty="0" smtClean="0">
                <a:latin typeface="微软雅黑" pitchFamily="34" charset="-122"/>
                <a:ea typeface="微软雅黑" pitchFamily="34" charset="-122"/>
              </a:rPr>
              <a:t>SCI</a:t>
            </a:r>
            <a:r>
              <a:rPr lang="zh-CN" altLang="en-US" sz="1600" dirty="0">
                <a:latin typeface="微软雅黑" pitchFamily="34" charset="-122"/>
                <a:ea typeface="微软雅黑" pitchFamily="34" charset="-122"/>
              </a:rPr>
              <a:t>期刊数量达到</a:t>
            </a:r>
            <a:r>
              <a:rPr lang="en-US" altLang="zh-CN" sz="1600" dirty="0" smtClean="0">
                <a:latin typeface="微软雅黑" pitchFamily="34" charset="-122"/>
                <a:ea typeface="微软雅黑" pitchFamily="34" charset="-122"/>
              </a:rPr>
              <a:t>25</a:t>
            </a:r>
            <a:r>
              <a:rPr lang="zh-CN" altLang="en-US" sz="1600" dirty="0" smtClean="0">
                <a:latin typeface="微软雅黑" pitchFamily="34" charset="-122"/>
                <a:ea typeface="微软雅黑" pitchFamily="34" charset="-122"/>
              </a:rPr>
              <a:t>种</a:t>
            </a:r>
            <a:r>
              <a:rPr lang="zh-CN" altLang="en-US" sz="1600" dirty="0">
                <a:latin typeface="微软雅黑" pitchFamily="34" charset="-122"/>
                <a:ea typeface="微软雅黑" pitchFamily="34" charset="-122"/>
              </a:rPr>
              <a:t>（占比近</a:t>
            </a:r>
            <a:r>
              <a:rPr lang="en-US" altLang="zh-CN" sz="1600" dirty="0">
                <a:latin typeface="微软雅黑" pitchFamily="34" charset="-122"/>
                <a:ea typeface="微软雅黑" pitchFamily="34" charset="-122"/>
              </a:rPr>
              <a:t>90%</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  </a:t>
            </a:r>
          </a:p>
        </p:txBody>
      </p:sp>
      <p:sp>
        <p:nvSpPr>
          <p:cNvPr id="7" name="矩形 6"/>
          <p:cNvSpPr>
            <a:spLocks noChangeArrowheads="1"/>
          </p:cNvSpPr>
          <p:nvPr/>
        </p:nvSpPr>
        <p:spPr bwMode="auto">
          <a:xfrm>
            <a:off x="676597" y="2678137"/>
            <a:ext cx="6572250" cy="3847207"/>
          </a:xfrm>
          <a:prstGeom prst="rect">
            <a:avLst/>
          </a:prstGeom>
          <a:noFill/>
          <a:ln w="9525">
            <a:noFill/>
            <a:miter lim="800000"/>
            <a:headEnd/>
            <a:tailEnd/>
          </a:ln>
        </p:spPr>
        <p:txBody>
          <a:bodyPr>
            <a:spAutoFit/>
          </a:bodyPr>
          <a:lstStyle/>
          <a:p>
            <a:pPr>
              <a:buFont typeface="Wingdings" pitchFamily="2" charset="2"/>
              <a:buChar char="p"/>
            </a:pPr>
            <a:r>
              <a:rPr lang="en-US" altLang="zh-CN" sz="1600" b="1" dirty="0" smtClean="0">
                <a:latin typeface="微软雅黑" pitchFamily="34" charset="-122"/>
                <a:ea typeface="微软雅黑" pitchFamily="34" charset="-122"/>
              </a:rPr>
              <a:t> Journal </a:t>
            </a:r>
            <a:r>
              <a:rPr lang="en-US" altLang="zh-CN" sz="1600" b="1" dirty="0">
                <a:latin typeface="微软雅黑" pitchFamily="34" charset="-122"/>
                <a:ea typeface="微软雅黑" pitchFamily="34" charset="-122"/>
              </a:rPr>
              <a:t>of Micro and </a:t>
            </a:r>
            <a:r>
              <a:rPr lang="en-US" altLang="zh-CN" sz="1600" b="1" dirty="0" smtClean="0">
                <a:latin typeface="微软雅黑" pitchFamily="34" charset="-122"/>
                <a:ea typeface="微软雅黑" pitchFamily="34" charset="-122"/>
              </a:rPr>
              <a:t>Nano-Manufacturing</a:t>
            </a:r>
          </a:p>
          <a:p>
            <a:r>
              <a:rPr lang="en-US" altLang="zh-CN" sz="1600" b="1" dirty="0" smtClean="0">
                <a:latin typeface="微软雅黑" pitchFamily="34" charset="-122"/>
                <a:ea typeface="微软雅黑" pitchFamily="34" charset="-122"/>
              </a:rPr>
              <a:t>《</a:t>
            </a:r>
            <a:r>
              <a:rPr lang="zh-CN" altLang="en-US" sz="1600" b="1" dirty="0">
                <a:latin typeface="微软雅黑" pitchFamily="34" charset="-122"/>
                <a:ea typeface="微软雅黑" pitchFamily="34" charset="-122"/>
              </a:rPr>
              <a:t>微纳制造期刊</a:t>
            </a:r>
            <a:r>
              <a:rPr lang="en-US" altLang="zh-CN" sz="1600" b="1" dirty="0">
                <a:latin typeface="微软雅黑" pitchFamily="34" charset="-122"/>
                <a:ea typeface="微软雅黑" pitchFamily="34" charset="-122"/>
              </a:rPr>
              <a:t>》</a:t>
            </a:r>
          </a:p>
          <a:p>
            <a:r>
              <a:rPr lang="en-US" altLang="zh-CN" sz="1600" dirty="0">
                <a:latin typeface="微软雅黑" pitchFamily="34" charset="-122"/>
                <a:ea typeface="微软雅黑" pitchFamily="34" charset="-122"/>
              </a:rPr>
              <a:t>  </a:t>
            </a:r>
            <a:r>
              <a:rPr lang="zh-CN" altLang="en-US" sz="1600" dirty="0">
                <a:latin typeface="微软雅黑" pitchFamily="34" charset="-122"/>
                <a:ea typeface="微软雅黑" pitchFamily="34" charset="-122"/>
              </a:rPr>
              <a:t>这本季刊主要发表微纳制造理论、生产流程、设备开发、精准度、材料利用率、产品生命周期分析等方面的研究论文和技术快报。自</a:t>
            </a:r>
            <a:r>
              <a:rPr lang="en-US" altLang="zh-CN" sz="1600" dirty="0">
                <a:latin typeface="微软雅黑" pitchFamily="34" charset="-122"/>
                <a:ea typeface="微软雅黑" pitchFamily="34" charset="-122"/>
              </a:rPr>
              <a:t>2013</a:t>
            </a:r>
            <a:r>
              <a:rPr lang="zh-CN" altLang="en-US" sz="1600" dirty="0">
                <a:latin typeface="微软雅黑" pitchFamily="34" charset="-122"/>
                <a:ea typeface="微软雅黑" pitchFamily="34" charset="-122"/>
              </a:rPr>
              <a:t>年创刊以来，已出版</a:t>
            </a:r>
            <a:r>
              <a:rPr lang="en-US" altLang="zh-CN" sz="1600" dirty="0">
                <a:latin typeface="微软雅黑" pitchFamily="34" charset="-122"/>
                <a:ea typeface="微软雅黑" pitchFamily="34" charset="-122"/>
              </a:rPr>
              <a:t>17</a:t>
            </a:r>
            <a:r>
              <a:rPr lang="zh-CN" altLang="en-US" sz="1600" dirty="0">
                <a:latin typeface="微软雅黑" pitchFamily="34" charset="-122"/>
                <a:ea typeface="微软雅黑" pitchFamily="34" charset="-122"/>
              </a:rPr>
              <a:t>期、共</a:t>
            </a:r>
            <a:r>
              <a:rPr lang="en-US" altLang="zh-CN" sz="1600" dirty="0">
                <a:latin typeface="微软雅黑" pitchFamily="34" charset="-122"/>
                <a:ea typeface="微软雅黑" pitchFamily="34" charset="-122"/>
              </a:rPr>
              <a:t>130</a:t>
            </a:r>
            <a:r>
              <a:rPr lang="zh-CN" altLang="en-US" sz="1600" dirty="0">
                <a:latin typeface="微软雅黑" pitchFamily="34" charset="-122"/>
                <a:ea typeface="微软雅黑" pitchFamily="34" charset="-122"/>
              </a:rPr>
              <a:t>多篇文章，探讨话题包括复合材料的微观力学、表面光洁度、铣削、切割、微晶、</a:t>
            </a:r>
            <a:r>
              <a:rPr lang="en-US" altLang="zh-CN" sz="1600" dirty="0">
                <a:latin typeface="微软雅黑" pitchFamily="34" charset="-122"/>
                <a:ea typeface="微软雅黑" pitchFamily="34" charset="-122"/>
              </a:rPr>
              <a:t>3D</a:t>
            </a:r>
            <a:r>
              <a:rPr lang="zh-CN" altLang="en-US" sz="1600" dirty="0">
                <a:latin typeface="微软雅黑" pitchFamily="34" charset="-122"/>
                <a:ea typeface="微软雅黑" pitchFamily="34" charset="-122"/>
              </a:rPr>
              <a:t>打印等。</a:t>
            </a:r>
            <a:endParaRPr lang="en-US" altLang="zh-CN" sz="1600" dirty="0">
              <a:latin typeface="微软雅黑" pitchFamily="34" charset="-122"/>
              <a:ea typeface="微软雅黑" pitchFamily="34" charset="-122"/>
            </a:endParaRPr>
          </a:p>
          <a:p>
            <a:pPr>
              <a:buFont typeface="Arial" charset="0"/>
              <a:buChar char="•"/>
            </a:pPr>
            <a:endParaRPr lang="en-US" altLang="zh-CN" sz="1600" dirty="0">
              <a:latin typeface="微软雅黑" pitchFamily="34" charset="-122"/>
              <a:ea typeface="微软雅黑" pitchFamily="34" charset="-122"/>
            </a:endParaRPr>
          </a:p>
          <a:p>
            <a:pPr>
              <a:buFont typeface="Wingdings" pitchFamily="2" charset="2"/>
              <a:buChar char="p"/>
            </a:pPr>
            <a:r>
              <a:rPr lang="en-US" altLang="zh-CN" sz="1600" b="1" dirty="0" smtClean="0">
                <a:latin typeface="微软雅黑" pitchFamily="34" charset="-122"/>
                <a:ea typeface="微软雅黑" pitchFamily="34" charset="-122"/>
              </a:rPr>
              <a:t> Journal </a:t>
            </a:r>
            <a:r>
              <a:rPr lang="en-US" altLang="zh-CN" sz="1600" b="1" dirty="0">
                <a:latin typeface="微软雅黑" pitchFamily="34" charset="-122"/>
                <a:ea typeface="微软雅黑" pitchFamily="34" charset="-122"/>
              </a:rPr>
              <a:t>of Risk and Uncertainty in Engineering Systems, Part B: Mechanical </a:t>
            </a:r>
            <a:r>
              <a:rPr lang="en-US" altLang="zh-CN" sz="1600" b="1" dirty="0" smtClean="0">
                <a:latin typeface="微软雅黑" pitchFamily="34" charset="-122"/>
                <a:ea typeface="微软雅黑" pitchFamily="34" charset="-122"/>
              </a:rPr>
              <a:t>Engineering</a:t>
            </a:r>
          </a:p>
          <a:p>
            <a:r>
              <a:rPr lang="en-US" altLang="zh-CN" sz="1600" b="1" dirty="0" smtClean="0">
                <a:latin typeface="微软雅黑" pitchFamily="34" charset="-122"/>
                <a:ea typeface="微软雅黑" pitchFamily="34" charset="-122"/>
              </a:rPr>
              <a:t>《</a:t>
            </a:r>
            <a:r>
              <a:rPr lang="zh-CN" altLang="en-US" sz="1600" b="1" dirty="0">
                <a:latin typeface="微软雅黑" pitchFamily="34" charset="-122"/>
                <a:ea typeface="微软雅黑" pitchFamily="34" charset="-122"/>
              </a:rPr>
              <a:t>工程系统中的风险和不确定性，</a:t>
            </a:r>
            <a:r>
              <a:rPr lang="en-US" altLang="zh-CN" sz="1600" b="1" dirty="0">
                <a:latin typeface="微软雅黑" pitchFamily="34" charset="-122"/>
                <a:ea typeface="微软雅黑" pitchFamily="34" charset="-122"/>
              </a:rPr>
              <a:t>B</a:t>
            </a:r>
            <a:r>
              <a:rPr lang="zh-CN" altLang="en-US" sz="1600" b="1" dirty="0">
                <a:latin typeface="微软雅黑" pitchFamily="34" charset="-122"/>
                <a:ea typeface="微软雅黑" pitchFamily="34" charset="-122"/>
              </a:rPr>
              <a:t>辑：机械工程</a:t>
            </a:r>
            <a:r>
              <a:rPr lang="en-US" altLang="zh-CN" sz="1600" b="1" dirty="0">
                <a:latin typeface="微软雅黑" pitchFamily="34" charset="-122"/>
                <a:ea typeface="微软雅黑" pitchFamily="34" charset="-122"/>
              </a:rPr>
              <a:t>》</a:t>
            </a:r>
          </a:p>
          <a:p>
            <a:r>
              <a:rPr lang="en-US" altLang="zh-CN" dirty="0">
                <a:latin typeface="Calibri" pitchFamily="34" charset="0"/>
              </a:rPr>
              <a:t>  </a:t>
            </a:r>
            <a:r>
              <a:rPr lang="en-US" altLang="zh-CN" sz="1600" dirty="0">
                <a:latin typeface="微软雅黑" pitchFamily="34" charset="-122"/>
                <a:ea typeface="微软雅黑" pitchFamily="34" charset="-122"/>
              </a:rPr>
              <a:t>2015</a:t>
            </a:r>
            <a:r>
              <a:rPr lang="zh-CN" altLang="en-US" sz="1600" dirty="0">
                <a:latin typeface="微软雅黑" pitchFamily="34" charset="-122"/>
                <a:ea typeface="微软雅黑" pitchFamily="34" charset="-122"/>
              </a:rPr>
              <a:t>年，</a:t>
            </a:r>
            <a:r>
              <a:rPr lang="en-US" altLang="zh-CN" sz="1600" dirty="0">
                <a:latin typeface="微软雅黑" pitchFamily="34" charset="-122"/>
                <a:ea typeface="微软雅黑" pitchFamily="34" charset="-122"/>
              </a:rPr>
              <a:t>ASCE</a:t>
            </a:r>
            <a:r>
              <a:rPr lang="zh-CN" altLang="en-US" sz="1600" dirty="0">
                <a:latin typeface="微软雅黑" pitchFamily="34" charset="-122"/>
                <a:ea typeface="微软雅黑" pitchFamily="34" charset="-122"/>
              </a:rPr>
              <a:t>（美国土木工程学会）和</a:t>
            </a:r>
            <a:r>
              <a:rPr lang="en-US" altLang="zh-CN" sz="1600" dirty="0">
                <a:latin typeface="微软雅黑" pitchFamily="34" charset="-122"/>
                <a:ea typeface="微软雅黑" pitchFamily="34" charset="-122"/>
              </a:rPr>
              <a:t>ASME</a:t>
            </a:r>
            <a:r>
              <a:rPr lang="zh-CN" altLang="en-US" sz="1600" dirty="0">
                <a:latin typeface="微软雅黑" pitchFamily="34" charset="-122"/>
                <a:ea typeface="微软雅黑" pitchFamily="34" charset="-122"/>
              </a:rPr>
              <a:t>合作创办了</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工程系统中的风险和不确定性</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系列期刊，研究对象是工程师在规划、设计、分析、建造、制造、操作和全过程管理中遇到的各类不确定因素。其中</a:t>
            </a:r>
            <a:r>
              <a:rPr lang="en-US" altLang="zh-CN" sz="1600" dirty="0">
                <a:latin typeface="微软雅黑" pitchFamily="34" charset="-122"/>
                <a:ea typeface="微软雅黑" pitchFamily="34" charset="-122"/>
              </a:rPr>
              <a:t>A</a:t>
            </a:r>
            <a:r>
              <a:rPr lang="zh-CN" altLang="en-US" sz="1600" dirty="0">
                <a:latin typeface="微软雅黑" pitchFamily="34" charset="-122"/>
                <a:ea typeface="微软雅黑" pitchFamily="34" charset="-122"/>
              </a:rPr>
              <a:t>辑针对土木工程，</a:t>
            </a:r>
            <a:r>
              <a:rPr lang="en-US" altLang="zh-CN" sz="1600" dirty="0">
                <a:latin typeface="微软雅黑" pitchFamily="34" charset="-122"/>
                <a:ea typeface="微软雅黑" pitchFamily="34" charset="-122"/>
              </a:rPr>
              <a:t>B</a:t>
            </a:r>
            <a:r>
              <a:rPr lang="zh-CN" altLang="en-US" sz="1600" dirty="0">
                <a:latin typeface="微软雅黑" pitchFamily="34" charset="-122"/>
                <a:ea typeface="微软雅黑" pitchFamily="34" charset="-122"/>
              </a:rPr>
              <a:t>辑针对机械工程。目前</a:t>
            </a:r>
            <a:r>
              <a:rPr lang="en-US" altLang="zh-CN" sz="1600" dirty="0">
                <a:latin typeface="微软雅黑" pitchFamily="34" charset="-122"/>
                <a:ea typeface="微软雅黑" pitchFamily="34" charset="-122"/>
              </a:rPr>
              <a:t>《B</a:t>
            </a:r>
            <a:r>
              <a:rPr lang="zh-CN" altLang="en-US" sz="1600" dirty="0">
                <a:latin typeface="微软雅黑" pitchFamily="34" charset="-122"/>
                <a:ea typeface="微软雅黑" pitchFamily="34" charset="-122"/>
              </a:rPr>
              <a:t>辑：机械工程</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已出版</a:t>
            </a:r>
            <a:r>
              <a:rPr lang="en-US" altLang="zh-CN" sz="1600" dirty="0">
                <a:latin typeface="微软雅黑" pitchFamily="34" charset="-122"/>
                <a:ea typeface="微软雅黑" pitchFamily="34" charset="-122"/>
              </a:rPr>
              <a:t>9</a:t>
            </a:r>
            <a:r>
              <a:rPr lang="zh-CN" altLang="en-US" sz="1600" dirty="0">
                <a:latin typeface="微软雅黑" pitchFamily="34" charset="-122"/>
                <a:ea typeface="微软雅黑" pitchFamily="34" charset="-122"/>
              </a:rPr>
              <a:t>期、共</a:t>
            </a:r>
            <a:r>
              <a:rPr lang="en-US" altLang="zh-CN" sz="1600" dirty="0">
                <a:latin typeface="微软雅黑" pitchFamily="34" charset="-122"/>
                <a:ea typeface="微软雅黑" pitchFamily="34" charset="-122"/>
              </a:rPr>
              <a:t>100</a:t>
            </a:r>
            <a:r>
              <a:rPr lang="zh-CN" altLang="en-US" sz="1600" dirty="0">
                <a:latin typeface="微软雅黑" pitchFamily="34" charset="-122"/>
                <a:ea typeface="微软雅黑" pitchFamily="34" charset="-122"/>
              </a:rPr>
              <a:t>多篇文章。</a:t>
            </a:r>
            <a:r>
              <a:rPr lang="zh-CN" altLang="en-US" dirty="0">
                <a:latin typeface="Calibri" pitchFamily="34" charset="0"/>
              </a:rPr>
              <a:t>                             </a:t>
            </a:r>
            <a:endParaRPr lang="en-US" altLang="zh-CN" b="1" dirty="0">
              <a:latin typeface="微软雅黑" pitchFamily="34" charset="-122"/>
              <a:ea typeface="微软雅黑" pitchFamily="34" charset="-122"/>
            </a:endParaRPr>
          </a:p>
        </p:txBody>
      </p:sp>
      <p:pic>
        <p:nvPicPr>
          <p:cNvPr id="82946" name="Picture 2" descr="http://mmbiz.qpic.cn/mmbiz_jpg/ZEfPsG9mibXDLqdID1FkhQNy5puVU0AkYmSkj9X7OX5GibmfsrPFqp5TphibVHYzWOZ1T0gMUiaHKResIJUKABqJfw/640?wx_fmt=jpeg&amp;wxfrom=5&amp;wx_lazy=1"/>
          <p:cNvPicPr>
            <a:picLocks noChangeAspect="1" noChangeArrowheads="1"/>
          </p:cNvPicPr>
          <p:nvPr/>
        </p:nvPicPr>
        <p:blipFill>
          <a:blip r:embed="rId3" cstate="print"/>
          <a:srcRect/>
          <a:stretch>
            <a:fillRect/>
          </a:stretch>
        </p:blipFill>
        <p:spPr bwMode="auto">
          <a:xfrm>
            <a:off x="7452320" y="2371067"/>
            <a:ext cx="1368152" cy="1762503"/>
          </a:xfrm>
          <a:prstGeom prst="rect">
            <a:avLst/>
          </a:prstGeom>
          <a:noFill/>
          <a:ln>
            <a:solidFill>
              <a:schemeClr val="accent4">
                <a:lumMod val="60000"/>
                <a:lumOff val="40000"/>
              </a:schemeClr>
            </a:solidFill>
          </a:ln>
        </p:spPr>
      </p:pic>
      <p:pic>
        <p:nvPicPr>
          <p:cNvPr id="82948" name="Picture 4" descr="http://mmbiz.qpic.cn/mmbiz_png/ZEfPsG9mibXDLqdID1FkhQNy5puVU0AkYFUFfD98vR82LQeotiahDJmQ7DneceGEXrQwGngcsK05L1413E2WiacEg/640?wx_fmt=png&amp;wxfrom=5&amp;wx_lazy=1"/>
          <p:cNvPicPr>
            <a:picLocks noChangeAspect="1" noChangeArrowheads="1"/>
          </p:cNvPicPr>
          <p:nvPr/>
        </p:nvPicPr>
        <p:blipFill>
          <a:blip r:embed="rId4" cstate="print"/>
          <a:srcRect/>
          <a:stretch>
            <a:fillRect/>
          </a:stretch>
        </p:blipFill>
        <p:spPr bwMode="auto">
          <a:xfrm>
            <a:off x="7452320" y="4349594"/>
            <a:ext cx="1368000" cy="1815710"/>
          </a:xfrm>
          <a:prstGeom prst="rect">
            <a:avLst/>
          </a:prstGeom>
          <a:noFill/>
          <a:ln>
            <a:solidFill>
              <a:schemeClr val="accent1">
                <a:lumMod val="60000"/>
                <a:lumOff val="40000"/>
              </a:schemeClr>
            </a:solidFill>
          </a:ln>
        </p:spPr>
      </p:pic>
      <p:sp>
        <p:nvSpPr>
          <p:cNvPr id="9" name="Title 1"/>
          <p:cNvSpPr txBox="1">
            <a:spLocks/>
          </p:cNvSpPr>
          <p:nvPr/>
        </p:nvSpPr>
        <p:spPr bwMode="auto">
          <a:xfrm>
            <a:off x="633735" y="987450"/>
            <a:ext cx="8186737" cy="965200"/>
          </a:xfrm>
          <a:prstGeom prst="rect">
            <a:avLst/>
          </a:prstGeom>
          <a:noFill/>
          <a:ln w="9525">
            <a:noFill/>
            <a:miter lim="800000"/>
            <a:headEnd/>
            <a:tailEnd/>
          </a:ln>
        </p:spPr>
        <p:txBody>
          <a:bodyPr anchor="ctr"/>
          <a:lstStyle/>
          <a:p>
            <a:r>
              <a:rPr lang="zh-CN" altLang="en-US" sz="4400" dirty="0">
                <a:latin typeface="微软雅黑" pitchFamily="34" charset="-122"/>
                <a:ea typeface="微软雅黑" pitchFamily="34" charset="-122"/>
              </a:rPr>
              <a:t>较新</a:t>
            </a:r>
            <a:r>
              <a:rPr lang="zh-CN" altLang="en-US" sz="4400" dirty="0" smtClean="0">
                <a:latin typeface="微软雅黑" pitchFamily="34" charset="-122"/>
                <a:ea typeface="微软雅黑" pitchFamily="34" charset="-122"/>
              </a:rPr>
              <a:t>期刊 </a:t>
            </a:r>
            <a:r>
              <a:rPr lang="en-US" altLang="zh-CN" sz="4400" dirty="0" smtClean="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2016</a:t>
            </a:r>
            <a:r>
              <a:rPr lang="zh-CN" altLang="en-US" sz="3200" dirty="0" smtClean="0">
                <a:latin typeface="微软雅黑" pitchFamily="34" charset="-122"/>
                <a:ea typeface="微软雅黑" pitchFamily="34" charset="-122"/>
              </a:rPr>
              <a:t>年起被</a:t>
            </a:r>
            <a:r>
              <a:rPr lang="en-US" altLang="zh-CN" sz="3200" dirty="0" smtClean="0">
                <a:latin typeface="微软雅黑" pitchFamily="34" charset="-122"/>
                <a:ea typeface="微软雅黑" pitchFamily="34" charset="-122"/>
              </a:rPr>
              <a:t>SCI</a:t>
            </a:r>
            <a:r>
              <a:rPr lang="zh-CN" altLang="en-US" sz="3200" dirty="0" smtClean="0">
                <a:latin typeface="微软雅黑" pitchFamily="34" charset="-122"/>
                <a:ea typeface="微软雅黑" pitchFamily="34" charset="-122"/>
              </a:rPr>
              <a:t>和</a:t>
            </a:r>
            <a:r>
              <a:rPr lang="en-US" altLang="zh-CN" sz="3200" dirty="0" smtClean="0">
                <a:latin typeface="微软雅黑" pitchFamily="34" charset="-122"/>
                <a:ea typeface="微软雅黑" pitchFamily="34" charset="-122"/>
              </a:rPr>
              <a:t>ESCI</a:t>
            </a:r>
            <a:r>
              <a:rPr lang="zh-CN" altLang="en-US" sz="3200" dirty="0" smtClean="0">
                <a:latin typeface="微软雅黑" pitchFamily="34" charset="-122"/>
                <a:ea typeface="微软雅黑" pitchFamily="34" charset="-122"/>
              </a:rPr>
              <a:t>收录</a:t>
            </a:r>
            <a:r>
              <a:rPr lang="zh-CN" altLang="en-US" sz="3200" i="1" dirty="0" smtClean="0">
                <a:latin typeface="微软雅黑" pitchFamily="34" charset="-122"/>
                <a:ea typeface="微软雅黑" pitchFamily="34" charset="-122"/>
              </a:rPr>
              <a:t>！</a:t>
            </a:r>
            <a:endParaRPr lang="en-US" altLang="zh-CN" sz="3200" i="1"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a:spLocks noChangeArrowheads="1"/>
          </p:cNvSpPr>
          <p:nvPr/>
        </p:nvSpPr>
        <p:spPr bwMode="auto">
          <a:xfrm>
            <a:off x="645790" y="2039739"/>
            <a:ext cx="6572250" cy="615553"/>
          </a:xfrm>
          <a:prstGeom prst="rect">
            <a:avLst/>
          </a:prstGeom>
          <a:noFill/>
          <a:ln w="9525">
            <a:noFill/>
            <a:miter lim="800000"/>
            <a:headEnd/>
            <a:tailEnd/>
          </a:ln>
        </p:spPr>
        <p:txBody>
          <a:bodyPr>
            <a:spAutoFit/>
          </a:bodyPr>
          <a:lstStyle/>
          <a:p>
            <a:pPr>
              <a:buFont typeface="Wingdings" pitchFamily="2" charset="2"/>
              <a:buChar char="p"/>
            </a:pPr>
            <a:r>
              <a:rPr lang="en-US" altLang="zh-CN" sz="1600" b="1" dirty="0" smtClean="0">
                <a:latin typeface="微软雅黑" pitchFamily="34" charset="-122"/>
                <a:ea typeface="微软雅黑" pitchFamily="34" charset="-122"/>
              </a:rPr>
              <a:t> Journal of Nuclear Engineering &amp; Radiation Science</a:t>
            </a:r>
          </a:p>
          <a:p>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核工程和放射学期刊</a:t>
            </a:r>
            <a:r>
              <a:rPr lang="en-US" altLang="zh-CN" sz="1600" dirty="0" smtClean="0">
                <a:latin typeface="微软雅黑" pitchFamily="34" charset="-122"/>
                <a:ea typeface="微软雅黑" pitchFamily="34" charset="-122"/>
              </a:rPr>
              <a:t>》 </a:t>
            </a:r>
            <a:r>
              <a:rPr lang="zh-CN" altLang="en-US" dirty="0">
                <a:latin typeface="Calibri" pitchFamily="34" charset="0"/>
              </a:rPr>
              <a:t>                       </a:t>
            </a:r>
            <a:endParaRPr lang="en-US" altLang="zh-CN" b="1" dirty="0">
              <a:latin typeface="微软雅黑" pitchFamily="34" charset="-122"/>
              <a:ea typeface="微软雅黑" pitchFamily="34" charset="-122"/>
            </a:endParaRPr>
          </a:p>
        </p:txBody>
      </p:sp>
      <p:sp>
        <p:nvSpPr>
          <p:cNvPr id="9" name="Title 1"/>
          <p:cNvSpPr txBox="1">
            <a:spLocks/>
          </p:cNvSpPr>
          <p:nvPr/>
        </p:nvSpPr>
        <p:spPr bwMode="auto">
          <a:xfrm>
            <a:off x="633735" y="980728"/>
            <a:ext cx="8186737" cy="965200"/>
          </a:xfrm>
          <a:prstGeom prst="rect">
            <a:avLst/>
          </a:prstGeom>
          <a:noFill/>
          <a:ln w="9525">
            <a:noFill/>
            <a:miter lim="800000"/>
            <a:headEnd/>
            <a:tailEnd/>
          </a:ln>
        </p:spPr>
        <p:txBody>
          <a:bodyPr anchor="ctr"/>
          <a:lstStyle/>
          <a:p>
            <a:r>
              <a:rPr lang="zh-CN" altLang="en-US" sz="4400" dirty="0">
                <a:latin typeface="微软雅黑" pitchFamily="34" charset="-122"/>
                <a:ea typeface="微软雅黑" pitchFamily="34" charset="-122"/>
              </a:rPr>
              <a:t>较新</a:t>
            </a:r>
            <a:r>
              <a:rPr lang="zh-CN" altLang="en-US" sz="4400" dirty="0" smtClean="0">
                <a:latin typeface="微软雅黑" pitchFamily="34" charset="-122"/>
                <a:ea typeface="微软雅黑" pitchFamily="34" charset="-122"/>
              </a:rPr>
              <a:t>期刊 </a:t>
            </a:r>
            <a:r>
              <a:rPr lang="en-US" altLang="zh-CN" sz="4400" dirty="0" smtClean="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2017</a:t>
            </a:r>
            <a:r>
              <a:rPr lang="zh-CN" altLang="en-US" sz="3200" dirty="0" smtClean="0">
                <a:latin typeface="微软雅黑" pitchFamily="34" charset="-122"/>
                <a:ea typeface="微软雅黑" pitchFamily="34" charset="-122"/>
              </a:rPr>
              <a:t>年起被</a:t>
            </a:r>
            <a:r>
              <a:rPr lang="en-US" altLang="zh-CN" sz="3200" dirty="0" smtClean="0">
                <a:latin typeface="微软雅黑" pitchFamily="34" charset="-122"/>
                <a:ea typeface="微软雅黑" pitchFamily="34" charset="-122"/>
              </a:rPr>
              <a:t>ESCI</a:t>
            </a:r>
            <a:r>
              <a:rPr lang="zh-CN" altLang="en-US" sz="3200" dirty="0" smtClean="0">
                <a:latin typeface="微软雅黑" pitchFamily="34" charset="-122"/>
                <a:ea typeface="微软雅黑" pitchFamily="34" charset="-122"/>
              </a:rPr>
              <a:t>收录</a:t>
            </a:r>
            <a:r>
              <a:rPr lang="zh-CN" altLang="en-US" sz="3200" i="1" dirty="0" smtClean="0">
                <a:latin typeface="微软雅黑" pitchFamily="34" charset="-122"/>
                <a:ea typeface="微软雅黑" pitchFamily="34" charset="-122"/>
              </a:rPr>
              <a:t>！</a:t>
            </a:r>
            <a:endParaRPr lang="en-US" altLang="zh-CN" sz="3200" i="1" dirty="0">
              <a:latin typeface="微软雅黑" pitchFamily="34" charset="-122"/>
              <a:ea typeface="微软雅黑" pitchFamily="34" charset="-122"/>
            </a:endParaRPr>
          </a:p>
        </p:txBody>
      </p:sp>
      <p:sp>
        <p:nvSpPr>
          <p:cNvPr id="8" name="矩形 7"/>
          <p:cNvSpPr/>
          <p:nvPr/>
        </p:nvSpPr>
        <p:spPr>
          <a:xfrm>
            <a:off x="717798" y="2759819"/>
            <a:ext cx="6408712" cy="1815882"/>
          </a:xfrm>
          <a:prstGeom prst="rect">
            <a:avLst/>
          </a:prstGeom>
        </p:spPr>
        <p:txBody>
          <a:bodyPr wrap="square">
            <a:spAutoFit/>
          </a:bodyPr>
          <a:lstStyle/>
          <a:p>
            <a:pPr algn="just"/>
            <a:r>
              <a:rPr lang="zh-CN" altLang="en-US" sz="1600" dirty="0" smtClean="0">
                <a:latin typeface="微软雅黑" pitchFamily="34" charset="-122"/>
                <a:ea typeface="微软雅黑" pitchFamily="34" charset="-122"/>
              </a:rPr>
              <a:t>本刊的作者和编辑群体中有来自核工业和能源业相关的政府机构和企业，如美国西屋电气公司、印度巴巴原子研究中心、俄罗斯水压试验设计院（</a:t>
            </a:r>
            <a:r>
              <a:rPr lang="en-US" altLang="zh-CN" sz="1600" dirty="0" smtClean="0">
                <a:latin typeface="微软雅黑" pitchFamily="34" charset="-122"/>
                <a:ea typeface="微软雅黑" pitchFamily="34" charset="-122"/>
              </a:rPr>
              <a:t>OKB </a:t>
            </a:r>
            <a:r>
              <a:rPr lang="en-US" altLang="zh-CN" sz="1600" dirty="0" err="1" smtClean="0">
                <a:latin typeface="微软雅黑" pitchFamily="34" charset="-122"/>
                <a:ea typeface="微软雅黑" pitchFamily="34" charset="-122"/>
              </a:rPr>
              <a:t>Gidropress</a:t>
            </a:r>
            <a:r>
              <a:rPr lang="zh-CN" altLang="en-US" sz="1600" dirty="0" smtClean="0">
                <a:latin typeface="微软雅黑" pitchFamily="34" charset="-122"/>
                <a:ea typeface="微软雅黑" pitchFamily="34" charset="-122"/>
              </a:rPr>
              <a:t>）、中国核动力研究设计院等。主要话题围绕着核电厂运维，如核燃料和材料、新型反应堆建设和维护、运输和防护；核能相关的法规解读；以及核技术在其他方面的应用。</a:t>
            </a:r>
            <a:endParaRPr lang="en-US" altLang="zh-CN" sz="1600" dirty="0" smtClean="0">
              <a:latin typeface="微软雅黑" pitchFamily="34" charset="-122"/>
              <a:ea typeface="微软雅黑" pitchFamily="34" charset="-122"/>
            </a:endParaRPr>
          </a:p>
          <a:p>
            <a:pPr algn="just"/>
            <a:endParaRPr lang="en-US" altLang="zh-CN" sz="1600" dirty="0" smtClean="0">
              <a:latin typeface="微软雅黑" pitchFamily="34" charset="-122"/>
              <a:ea typeface="微软雅黑" pitchFamily="34" charset="-122"/>
            </a:endParaRPr>
          </a:p>
          <a:p>
            <a:pPr algn="r"/>
            <a:r>
              <a:rPr lang="en-US" altLang="zh-CN" sz="1600" dirty="0" smtClean="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http://nuclearengineering.asmedigitalcollection.asme.org</a:t>
            </a:r>
            <a:endParaRPr lang="zh-CN" altLang="en-US" sz="16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135170" name="Picture 2" descr="http://nuclearengineering.asmedigitalcollection.asme.org/Images/client/covers/jc175.jpeg"/>
          <p:cNvPicPr>
            <a:picLocks noChangeAspect="1" noChangeArrowheads="1"/>
          </p:cNvPicPr>
          <p:nvPr/>
        </p:nvPicPr>
        <p:blipFill>
          <a:blip r:embed="rId3" cstate="print"/>
          <a:srcRect/>
          <a:stretch>
            <a:fillRect/>
          </a:stretch>
        </p:blipFill>
        <p:spPr bwMode="auto">
          <a:xfrm>
            <a:off x="7414542" y="2373198"/>
            <a:ext cx="1368000" cy="1826781"/>
          </a:xfrm>
          <a:prstGeom prst="rect">
            <a:avLst/>
          </a:prstGeom>
          <a:noFill/>
          <a:ln>
            <a:solidFill>
              <a:schemeClr val="accent6">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p:cNvGrpSpPr>
            <a:grpSpLocks/>
          </p:cNvGrpSpPr>
          <p:nvPr/>
        </p:nvGrpSpPr>
        <p:grpSpPr bwMode="auto">
          <a:xfrm>
            <a:off x="2095034" y="2252523"/>
            <a:ext cx="3436192" cy="888445"/>
            <a:chOff x="4247964" y="2057753"/>
            <a:chExt cx="3437018" cy="888157"/>
          </a:xfrm>
        </p:grpSpPr>
        <p:sp>
          <p:nvSpPr>
            <p:cNvPr id="7" name="TextBox 6"/>
            <p:cNvSpPr txBox="1"/>
            <p:nvPr/>
          </p:nvSpPr>
          <p:spPr>
            <a:xfrm>
              <a:off x="5003796" y="2057753"/>
              <a:ext cx="2681186" cy="461515"/>
            </a:xfrm>
            <a:prstGeom prst="rect">
              <a:avLst/>
            </a:prstGeom>
            <a:noFill/>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ASME </a:t>
              </a:r>
              <a:r>
                <a:rPr lang="zh-CN" altLang="en-US" sz="2400" dirty="0" smtClean="0">
                  <a:solidFill>
                    <a:schemeClr val="tx1">
                      <a:lumMod val="95000"/>
                      <a:lumOff val="5000"/>
                    </a:schemeClr>
                  </a:solidFill>
                  <a:latin typeface="微软雅黑" pitchFamily="34" charset="-122"/>
                  <a:ea typeface="微软雅黑" pitchFamily="34" charset="-122"/>
                </a:rPr>
                <a:t>出版社介绍</a:t>
              </a:r>
            </a:p>
          </p:txBody>
        </p:sp>
        <p:sp>
          <p:nvSpPr>
            <p:cNvPr id="8" name="圆角矩形​​ 10"/>
            <p:cNvSpPr/>
            <p:nvPr/>
          </p:nvSpPr>
          <p:spPr>
            <a:xfrm>
              <a:off x="4247964" y="2133928"/>
              <a:ext cx="647856" cy="647490"/>
            </a:xfrm>
            <a:prstGeom prst="roundRect">
              <a:avLst/>
            </a:prstGeom>
            <a:gradFill flip="none" rotWithShape="1">
              <a:gsLst>
                <a:gs pos="0">
                  <a:srgbClr val="0070C0"/>
                </a:gs>
                <a:gs pos="16700">
                  <a:srgbClr val="00B0F0"/>
                </a:gs>
                <a:gs pos="100000">
                  <a:srgbClr val="0070C0"/>
                </a:gs>
              </a:gsLst>
              <a:lin ang="16200000" scaled="0"/>
              <a:tileRect/>
            </a:gradFill>
            <a:ln w="25400" cap="flat" cmpd="sng" algn="ctr">
              <a:solidFill>
                <a:schemeClr val="tx2">
                  <a:lumMod val="40000"/>
                  <a:lumOff val="60000"/>
                </a:schemeClr>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1</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9" name="TextBox 8"/>
            <p:cNvSpPr txBox="1"/>
            <p:nvPr/>
          </p:nvSpPr>
          <p:spPr>
            <a:xfrm>
              <a:off x="5013323" y="2576698"/>
              <a:ext cx="2532071" cy="369212"/>
            </a:xfrm>
            <a:prstGeom prst="rect">
              <a:avLst/>
            </a:prstGeom>
            <a:noFill/>
          </p:spPr>
          <p:txBody>
            <a:bodyPr wrap="none">
              <a:spAutoFit/>
            </a:bodyPr>
            <a:lstStyle/>
            <a:p>
              <a:pPr fontAlgn="auto">
                <a:spcBef>
                  <a:spcPts val="0"/>
                </a:spcBef>
                <a:spcAft>
                  <a:spcPts val="0"/>
                </a:spcAft>
                <a:defRPr/>
              </a:pPr>
              <a:r>
                <a:rPr lang="en-US" altLang="zh-CN"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背景、学会、宗旨</a:t>
              </a:r>
              <a:endParaRPr lang="zh-CN" altLang="en-US" kern="0" dirty="0">
                <a:solidFill>
                  <a:schemeClr val="tx1">
                    <a:lumMod val="95000"/>
                    <a:lumOff val="5000"/>
                  </a:schemeClr>
                </a:solidFill>
                <a:latin typeface="微软雅黑" pitchFamily="34" charset="-122"/>
                <a:ea typeface="微软雅黑" pitchFamily="34" charset="-122"/>
              </a:endParaRPr>
            </a:p>
          </p:txBody>
        </p:sp>
      </p:grpSp>
      <p:grpSp>
        <p:nvGrpSpPr>
          <p:cNvPr id="3" name="组合 16"/>
          <p:cNvGrpSpPr>
            <a:grpSpLocks/>
          </p:cNvGrpSpPr>
          <p:nvPr/>
        </p:nvGrpSpPr>
        <p:grpSpPr bwMode="auto">
          <a:xfrm>
            <a:off x="2100712" y="3624865"/>
            <a:ext cx="4750562" cy="812247"/>
            <a:chOff x="4247964" y="2057753"/>
            <a:chExt cx="4750695" cy="811369"/>
          </a:xfrm>
        </p:grpSpPr>
        <p:sp>
          <p:nvSpPr>
            <p:cNvPr id="11" name="TextBox 10"/>
            <p:cNvSpPr txBox="1">
              <a:spLocks noChangeArrowheads="1"/>
            </p:cNvSpPr>
            <p:nvPr/>
          </p:nvSpPr>
          <p:spPr bwMode="auto">
            <a:xfrm>
              <a:off x="5003661" y="2057753"/>
              <a:ext cx="2680617" cy="461166"/>
            </a:xfrm>
            <a:prstGeom prst="rect">
              <a:avLst/>
            </a:prstGeom>
            <a:noFill/>
            <a:ln w="9525">
              <a:noFill/>
              <a:miter lim="800000"/>
              <a:headEnd/>
              <a:tailEnd/>
            </a:ln>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ASME </a:t>
              </a:r>
              <a:r>
                <a:rPr lang="zh-CN" altLang="en-US" sz="2400" dirty="0" smtClean="0">
                  <a:solidFill>
                    <a:schemeClr val="tx1">
                      <a:lumMod val="95000"/>
                      <a:lumOff val="5000"/>
                    </a:schemeClr>
                  </a:solidFill>
                  <a:latin typeface="微软雅黑" pitchFamily="34" charset="-122"/>
                  <a:ea typeface="微软雅黑" pitchFamily="34" charset="-122"/>
                </a:rPr>
                <a:t>出版物介绍</a:t>
              </a:r>
            </a:p>
          </p:txBody>
        </p:sp>
        <p:sp>
          <p:nvSpPr>
            <p:cNvPr id="12" name="圆角矩形​​ 18"/>
            <p:cNvSpPr/>
            <p:nvPr/>
          </p:nvSpPr>
          <p:spPr>
            <a:xfrm>
              <a:off x="4247964" y="2133871"/>
              <a:ext cx="647719" cy="647000"/>
            </a:xfrm>
            <a:prstGeom prst="roundRect">
              <a:avLst/>
            </a:prstGeom>
            <a:gradFill flip="none" rotWithShape="1">
              <a:gsLst>
                <a:gs pos="0">
                  <a:schemeClr val="accent3">
                    <a:lumMod val="20000"/>
                    <a:lumOff val="80000"/>
                  </a:schemeClr>
                </a:gs>
                <a:gs pos="16700">
                  <a:srgbClr val="A7C46E"/>
                </a:gs>
                <a:gs pos="100000">
                  <a:schemeClr val="accent3">
                    <a:lumMod val="75000"/>
                  </a:schemeClr>
                </a:gs>
              </a:gsLst>
              <a:lin ang="16200000" scaled="0"/>
              <a:tileRect/>
            </a:gradFill>
            <a:ln w="25400" cap="flat" cmpd="sng" algn="ctr">
              <a:solidFill>
                <a:srgbClr val="A7C46E"/>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2</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13" name="TextBox 12"/>
            <p:cNvSpPr txBox="1"/>
            <p:nvPr/>
          </p:nvSpPr>
          <p:spPr>
            <a:xfrm>
              <a:off x="5013161" y="2500189"/>
              <a:ext cx="3985498" cy="368933"/>
            </a:xfrm>
            <a:prstGeom prst="rect">
              <a:avLst/>
            </a:prstGeom>
            <a:noFill/>
          </p:spPr>
          <p:txBody>
            <a:bodyPr wrap="none">
              <a:spAutoFit/>
            </a:bodyPr>
            <a:lstStyle/>
            <a:p>
              <a:pPr marL="0" lvl="1">
                <a:defRPr/>
              </a:pPr>
              <a:r>
                <a:rPr lang="en-US" altLang="zh-CN" dirty="0">
                  <a:solidFill>
                    <a:schemeClr val="tx1">
                      <a:lumMod val="95000"/>
                      <a:lumOff val="5000"/>
                    </a:schemeClr>
                  </a:solidFill>
                  <a:latin typeface="微软雅黑" pitchFamily="34" charset="-122"/>
                  <a:ea typeface="微软雅黑" pitchFamily="34" charset="-122"/>
                </a:rPr>
                <a:t> </a:t>
              </a:r>
              <a:r>
                <a:rPr lang="en-US" altLang="zh-CN"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期刊、会议录、电子图书、标准</a:t>
              </a:r>
              <a:endParaRPr lang="zh-CN" altLang="en-US" dirty="0" smtClean="0">
                <a:solidFill>
                  <a:schemeClr val="tx1">
                    <a:lumMod val="95000"/>
                    <a:lumOff val="5000"/>
                  </a:schemeClr>
                </a:solidFill>
                <a:latin typeface="微软雅黑" pitchFamily="34" charset="-122"/>
                <a:ea typeface="微软雅黑" pitchFamily="34" charset="-122"/>
                <a:cs typeface="Times New Roman" pitchFamily="18" charset="0"/>
              </a:endParaRPr>
            </a:p>
          </p:txBody>
        </p:sp>
      </p:grpSp>
      <p:grpSp>
        <p:nvGrpSpPr>
          <p:cNvPr id="4" name="组合 20"/>
          <p:cNvGrpSpPr>
            <a:grpSpLocks/>
          </p:cNvGrpSpPr>
          <p:nvPr/>
        </p:nvGrpSpPr>
        <p:grpSpPr bwMode="auto">
          <a:xfrm>
            <a:off x="2096300" y="4921011"/>
            <a:ext cx="6390078" cy="812245"/>
            <a:chOff x="4247964" y="2057753"/>
            <a:chExt cx="6390643" cy="811368"/>
          </a:xfrm>
        </p:grpSpPr>
        <p:sp>
          <p:nvSpPr>
            <p:cNvPr id="15" name="TextBox 14"/>
            <p:cNvSpPr txBox="1"/>
            <p:nvPr/>
          </p:nvSpPr>
          <p:spPr>
            <a:xfrm>
              <a:off x="5003681" y="2057753"/>
              <a:ext cx="5634926" cy="461167"/>
            </a:xfrm>
            <a:prstGeom prst="rect">
              <a:avLst/>
            </a:prstGeom>
            <a:noFill/>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ASME DIGITAL COLLECTION </a:t>
              </a:r>
              <a:r>
                <a:rPr lang="zh-CN" altLang="en-US" sz="2400" dirty="0" smtClean="0">
                  <a:solidFill>
                    <a:schemeClr val="tx1">
                      <a:lumMod val="95000"/>
                      <a:lumOff val="5000"/>
                    </a:schemeClr>
                  </a:solidFill>
                  <a:latin typeface="微软雅黑" pitchFamily="34" charset="-122"/>
                  <a:ea typeface="微软雅黑" pitchFamily="34" charset="-122"/>
                </a:rPr>
                <a:t>平台说明</a:t>
              </a:r>
              <a:endParaRPr lang="en-US" altLang="zh-CN" sz="2400" dirty="0" smtClean="0">
                <a:solidFill>
                  <a:schemeClr val="tx1">
                    <a:lumMod val="95000"/>
                    <a:lumOff val="5000"/>
                  </a:schemeClr>
                </a:solidFill>
                <a:latin typeface="微软雅黑" pitchFamily="34" charset="-122"/>
                <a:ea typeface="微软雅黑" pitchFamily="34" charset="-122"/>
              </a:endParaRPr>
            </a:p>
          </p:txBody>
        </p:sp>
        <p:sp>
          <p:nvSpPr>
            <p:cNvPr id="16" name="圆角矩形​​ 22"/>
            <p:cNvSpPr/>
            <p:nvPr/>
          </p:nvSpPr>
          <p:spPr>
            <a:xfrm>
              <a:off x="4247964" y="2133871"/>
              <a:ext cx="647757" cy="647000"/>
            </a:xfrm>
            <a:prstGeom prst="roundRect">
              <a:avLst/>
            </a:prstGeom>
            <a:gradFill flip="none" rotWithShape="1">
              <a:gsLst>
                <a:gs pos="1000">
                  <a:schemeClr val="accent6">
                    <a:lumMod val="40000"/>
                    <a:lumOff val="60000"/>
                  </a:schemeClr>
                </a:gs>
                <a:gs pos="16700">
                  <a:srgbClr val="F8A662"/>
                </a:gs>
                <a:gs pos="100000">
                  <a:srgbClr val="EF720B"/>
                </a:gs>
              </a:gsLst>
              <a:lin ang="16200000" scaled="0"/>
              <a:tileRect/>
            </a:gradFill>
            <a:ln w="25400" cap="flat" cmpd="sng" algn="ctr">
              <a:solidFill>
                <a:srgbClr val="F8A764"/>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3</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17" name="TextBox 16"/>
            <p:cNvSpPr txBox="1"/>
            <p:nvPr/>
          </p:nvSpPr>
          <p:spPr>
            <a:xfrm>
              <a:off x="5013207" y="2500188"/>
              <a:ext cx="3823821" cy="368933"/>
            </a:xfrm>
            <a:prstGeom prst="rect">
              <a:avLst/>
            </a:prstGeom>
            <a:noFill/>
          </p:spPr>
          <p:txBody>
            <a:bodyPr wrap="none">
              <a:spAutoFit/>
            </a:bodyPr>
            <a:lstStyle/>
            <a:p>
              <a:pPr fontAlgn="auto">
                <a:spcBef>
                  <a:spcPts val="0"/>
                </a:spcBef>
                <a:spcAft>
                  <a:spcPts val="0"/>
                </a:spcAft>
                <a:defRPr/>
              </a:pPr>
              <a:r>
                <a:rPr lang="en-US" altLang="zh-CN" dirty="0">
                  <a:solidFill>
                    <a:schemeClr val="tx1">
                      <a:lumMod val="95000"/>
                      <a:lumOff val="5000"/>
                    </a:schemeClr>
                  </a:solidFill>
                  <a:latin typeface="微软雅黑" pitchFamily="34" charset="-122"/>
                  <a:ea typeface="微软雅黑" pitchFamily="34" charset="-122"/>
                </a:rPr>
                <a:t> </a:t>
              </a:r>
              <a:r>
                <a:rPr lang="en-US" altLang="zh-CN"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浏览、检索、移动访问、投稿</a:t>
              </a:r>
              <a:endParaRPr lang="zh-CN" altLang="en-US" kern="0" dirty="0">
                <a:solidFill>
                  <a:schemeClr val="tx1">
                    <a:lumMod val="95000"/>
                    <a:lumOff val="5000"/>
                  </a:schemeClr>
                </a:solidFill>
                <a:latin typeface="微软雅黑" pitchFamily="34" charset="-122"/>
                <a:ea typeface="微软雅黑" pitchFamily="34" charset="-122"/>
              </a:endParaRPr>
            </a:p>
          </p:txBody>
        </p:sp>
      </p:grpSp>
      <p:sp>
        <p:nvSpPr>
          <p:cNvPr id="19" name="标题 24"/>
          <p:cNvSpPr txBox="1">
            <a:spLocks/>
          </p:cNvSpPr>
          <p:nvPr/>
        </p:nvSpPr>
        <p:spPr bwMode="auto">
          <a:xfrm>
            <a:off x="806896" y="1268760"/>
            <a:ext cx="8229600" cy="704850"/>
          </a:xfrm>
          <a:prstGeom prst="rect">
            <a:avLst/>
          </a:prstGeom>
          <a:noFill/>
          <a:ln w="9525">
            <a:noFill/>
            <a:miter lim="800000"/>
            <a:headEnd/>
            <a:tailEnd/>
          </a:ln>
        </p:spPr>
        <p:txBody>
          <a:bodyPr anchor="ctr"/>
          <a:lstStyle/>
          <a:p>
            <a:r>
              <a:rPr lang="zh-CN" altLang="en-US" sz="4000" b="1" dirty="0" smtClean="0">
                <a:solidFill>
                  <a:schemeClr val="tx1">
                    <a:lumMod val="95000"/>
                    <a:lumOff val="5000"/>
                  </a:schemeClr>
                </a:solidFill>
                <a:latin typeface="微软雅黑" pitchFamily="34" charset="-122"/>
                <a:ea typeface="微软雅黑" pitchFamily="34" charset="-122"/>
              </a:rPr>
              <a:t>提纲 </a:t>
            </a:r>
            <a:r>
              <a:rPr lang="en-US" altLang="zh-CN" sz="3200" dirty="0" smtClean="0">
                <a:solidFill>
                  <a:schemeClr val="tx1">
                    <a:lumMod val="95000"/>
                    <a:lumOff val="5000"/>
                  </a:schemeClr>
                </a:solidFill>
                <a:latin typeface="微软雅黑" pitchFamily="34" charset="-122"/>
                <a:ea typeface="微软雅黑" pitchFamily="34" charset="-122"/>
              </a:rPr>
              <a:t>CONTENTS</a:t>
            </a:r>
            <a:endParaRPr lang="zh-CN" altLang="en-US" sz="3200" dirty="0">
              <a:solidFill>
                <a:schemeClr val="tx1">
                  <a:lumMod val="95000"/>
                  <a:lumOff val="5000"/>
                </a:schemeClr>
              </a:solidFill>
              <a:latin typeface="微软雅黑" pitchFamily="34" charset="-122"/>
              <a:ea typeface="微软雅黑" pitchFamily="34" charset="-122"/>
            </a:endParaRPr>
          </a:p>
        </p:txBody>
      </p:sp>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pic>
        <p:nvPicPr>
          <p:cNvPr id="20" name="Picture 2"/>
          <p:cNvPicPr>
            <a:picLocks noChangeAspect="1" noChangeArrowheads="1"/>
          </p:cNvPicPr>
          <p:nvPr/>
        </p:nvPicPr>
        <p:blipFill>
          <a:blip r:embed="rId2" cstate="print"/>
          <a:srcRect/>
          <a:stretch>
            <a:fillRect/>
          </a:stretch>
        </p:blipFill>
        <p:spPr bwMode="auto">
          <a:xfrm>
            <a:off x="7077075" y="1714500"/>
            <a:ext cx="2066925" cy="9620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par>
                                <p:cTn id="8" presetID="9" presetClass="emph" presetSubtype="0" nodeType="withEffect">
                                  <p:stCondLst>
                                    <p:cond delay="0"/>
                                  </p:stCondLst>
                                  <p:childTnLst>
                                    <p:set>
                                      <p:cBhvr rctx="PPT">
                                        <p:cTn id="9" dur="indefinite"/>
                                        <p:tgtEl>
                                          <p:spTgt spid="4"/>
                                        </p:tgtEl>
                                        <p:attrNameLst>
                                          <p:attrName>style.opacity</p:attrName>
                                        </p:attrNameLst>
                                      </p:cBhvr>
                                      <p:to>
                                        <p:strVal val="0.25"/>
                                      </p:to>
                                    </p:set>
                                    <p:animEffect filter="image" prLst="opacity: 0.25">
                                      <p:cBhvr rctx="IE">
                                        <p:cTn id="10"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a:spLocks noChangeArrowheads="1"/>
          </p:cNvSpPr>
          <p:nvPr/>
        </p:nvSpPr>
        <p:spPr bwMode="auto">
          <a:xfrm>
            <a:off x="683568" y="1916832"/>
            <a:ext cx="8064896" cy="1354217"/>
          </a:xfrm>
          <a:prstGeom prst="rect">
            <a:avLst/>
          </a:prstGeom>
          <a:noFill/>
          <a:ln w="9525">
            <a:noFill/>
            <a:miter lim="800000"/>
            <a:headEnd/>
            <a:tailEnd/>
          </a:ln>
        </p:spPr>
        <p:txBody>
          <a:bodyPr wrap="square">
            <a:spAutoFit/>
          </a:bodyPr>
          <a:lstStyle/>
          <a:p>
            <a:pPr>
              <a:buFont typeface="Wingdings" pitchFamily="2" charset="2"/>
              <a:buChar char="p"/>
            </a:pPr>
            <a:r>
              <a:rPr lang="en-US" altLang="zh-CN" sz="1600" b="1" dirty="0" smtClean="0">
                <a:latin typeface="微软雅黑" pitchFamily="34" charset="-122"/>
                <a:ea typeface="微软雅黑" pitchFamily="34" charset="-122"/>
              </a:rPr>
              <a:t> Journal of Nondestructive Evaluation, Diagnostics and Prognostics of Engineering System《</a:t>
            </a:r>
            <a:r>
              <a:rPr lang="zh-CN" altLang="en-US" sz="1600" b="1" dirty="0" smtClean="0">
                <a:latin typeface="微软雅黑" pitchFamily="34" charset="-122"/>
                <a:ea typeface="微软雅黑" pitchFamily="34" charset="-122"/>
              </a:rPr>
              <a:t>工程系统的无损评估、检测和预测期刊</a:t>
            </a:r>
            <a:r>
              <a:rPr lang="en-US" altLang="zh-CN" sz="1600" b="1" dirty="0" smtClean="0">
                <a:latin typeface="微软雅黑" pitchFamily="34" charset="-122"/>
                <a:ea typeface="微软雅黑" pitchFamily="34" charset="-122"/>
              </a:rPr>
              <a:t>》2018</a:t>
            </a:r>
            <a:r>
              <a:rPr lang="zh-CN" altLang="en-US" sz="1600" b="1" dirty="0" smtClean="0">
                <a:latin typeface="微软雅黑" pitchFamily="34" charset="-122"/>
                <a:ea typeface="微软雅黑" pitchFamily="34" charset="-122"/>
              </a:rPr>
              <a:t>年新刊</a:t>
            </a:r>
            <a:r>
              <a:rPr lang="en-US" altLang="zh-CN" sz="1600" b="1" dirty="0" smtClean="0">
                <a:latin typeface="微软雅黑" pitchFamily="34" charset="-122"/>
                <a:ea typeface="微软雅黑" pitchFamily="34" charset="-122"/>
              </a:rPr>
              <a:t>"</a:t>
            </a:r>
          </a:p>
          <a:p>
            <a:pPr>
              <a:buFont typeface="Wingdings" pitchFamily="2" charset="2"/>
              <a:buChar char="p"/>
            </a:pPr>
            <a:r>
              <a:rPr lang="en-US" altLang="zh-CN" sz="1600" b="1" dirty="0" smtClean="0">
                <a:latin typeface="微软雅黑" pitchFamily="34" charset="-122"/>
                <a:ea typeface="微软雅黑" pitchFamily="34" charset="-122"/>
              </a:rPr>
              <a:t> ASME Journal of Engineering and Science in Medical Diagnostics and Therapy	"《ASME </a:t>
            </a:r>
            <a:r>
              <a:rPr lang="zh-CN" altLang="en-US" sz="1600" b="1" dirty="0" smtClean="0">
                <a:latin typeface="微软雅黑" pitchFamily="34" charset="-122"/>
                <a:ea typeface="微软雅黑" pitchFamily="34" charset="-122"/>
              </a:rPr>
              <a:t>医学诊疗中的工程和科学期刊</a:t>
            </a:r>
            <a:r>
              <a:rPr lang="en-US" altLang="zh-CN" sz="1600" b="1" dirty="0" smtClean="0">
                <a:latin typeface="微软雅黑" pitchFamily="34" charset="-122"/>
                <a:ea typeface="微软雅黑" pitchFamily="34" charset="-122"/>
              </a:rPr>
              <a:t>》2018</a:t>
            </a:r>
            <a:r>
              <a:rPr lang="zh-CN" altLang="en-US" sz="1600" b="1" dirty="0" smtClean="0">
                <a:latin typeface="微软雅黑" pitchFamily="34" charset="-122"/>
                <a:ea typeface="微软雅黑" pitchFamily="34" charset="-122"/>
              </a:rPr>
              <a:t>年新刊</a:t>
            </a:r>
            <a:r>
              <a:rPr lang="en-US" altLang="zh-CN" sz="1600" b="1" dirty="0" smtClean="0">
                <a:latin typeface="微软雅黑" pitchFamily="34" charset="-122"/>
                <a:ea typeface="微软雅黑" pitchFamily="34" charset="-122"/>
              </a:rPr>
              <a:t>"</a:t>
            </a:r>
          </a:p>
          <a:p>
            <a:r>
              <a:rPr lang="zh-CN" altLang="en-US" dirty="0">
                <a:latin typeface="Calibri" pitchFamily="34" charset="0"/>
              </a:rPr>
              <a:t>                       </a:t>
            </a:r>
            <a:endParaRPr lang="en-US" altLang="zh-CN" b="1" dirty="0">
              <a:latin typeface="微软雅黑" pitchFamily="34" charset="-122"/>
              <a:ea typeface="微软雅黑" pitchFamily="34" charset="-122"/>
            </a:endParaRPr>
          </a:p>
        </p:txBody>
      </p:sp>
      <p:sp>
        <p:nvSpPr>
          <p:cNvPr id="9" name="Title 1"/>
          <p:cNvSpPr txBox="1">
            <a:spLocks/>
          </p:cNvSpPr>
          <p:nvPr/>
        </p:nvSpPr>
        <p:spPr bwMode="auto">
          <a:xfrm>
            <a:off x="671513" y="980728"/>
            <a:ext cx="818673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最新期刊 </a:t>
            </a:r>
            <a:r>
              <a:rPr lang="en-US" altLang="zh-CN" sz="4400" dirty="0" smtClean="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2018</a:t>
            </a:r>
            <a:r>
              <a:rPr lang="zh-CN" altLang="en-US" sz="3200" dirty="0" smtClean="0">
                <a:latin typeface="微软雅黑" pitchFamily="34" charset="-122"/>
                <a:ea typeface="微软雅黑" pitchFamily="34" charset="-122"/>
              </a:rPr>
              <a:t>年起加入</a:t>
            </a:r>
            <a:r>
              <a:rPr lang="en-US" altLang="zh-CN" sz="3200" dirty="0" smtClean="0">
                <a:latin typeface="微软雅黑" pitchFamily="34" charset="-122"/>
                <a:ea typeface="微软雅黑" pitchFamily="34" charset="-122"/>
              </a:rPr>
              <a:t>ASME</a:t>
            </a:r>
            <a:r>
              <a:rPr lang="zh-CN" altLang="en-US" sz="3200" dirty="0" smtClean="0">
                <a:latin typeface="微软雅黑" pitchFamily="34" charset="-122"/>
                <a:ea typeface="微软雅黑" pitchFamily="34" charset="-122"/>
              </a:rPr>
              <a:t>数据库</a:t>
            </a:r>
            <a:endParaRPr lang="en-US" altLang="zh-CN" sz="3200" i="1" dirty="0">
              <a:latin typeface="微软雅黑" pitchFamily="34" charset="-122"/>
              <a:ea typeface="微软雅黑" pitchFamily="34" charset="-122"/>
            </a:endParaRPr>
          </a:p>
        </p:txBody>
      </p:sp>
      <p:sp>
        <p:nvSpPr>
          <p:cNvPr id="8" name="矩形 7"/>
          <p:cNvSpPr/>
          <p:nvPr/>
        </p:nvSpPr>
        <p:spPr>
          <a:xfrm>
            <a:off x="396552" y="5077053"/>
            <a:ext cx="9144000" cy="800219"/>
          </a:xfrm>
          <a:prstGeom prst="rect">
            <a:avLst/>
          </a:prstGeom>
        </p:spPr>
        <p:txBody>
          <a:bodyPr wrap="square">
            <a:spAutoFit/>
          </a:bodyPr>
          <a:lstStyle/>
          <a:p>
            <a:r>
              <a:rPr lang="zh-CN" altLang="en-US" sz="1600" dirty="0" smtClean="0">
                <a:latin typeface="微软雅黑" pitchFamily="34" charset="-122"/>
                <a:ea typeface="微软雅黑" pitchFamily="34" charset="-122"/>
              </a:rPr>
              <a:t>投稿入口：</a:t>
            </a:r>
            <a:endParaRPr lang="en-US" altLang="zh-CN" sz="1600" dirty="0" smtClean="0">
              <a:latin typeface="微软雅黑" pitchFamily="34" charset="-122"/>
              <a:ea typeface="微软雅黑" pitchFamily="34" charset="-122"/>
            </a:endParaRPr>
          </a:p>
          <a:p>
            <a:r>
              <a:rPr lang="en-US" altLang="zh-CN" sz="1500" dirty="0" smtClean="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https://journaltool.asme.org/home/JournalDescriptions.cfm?JournalID=32&amp;Journal=JESMDT</a:t>
            </a:r>
          </a:p>
          <a:p>
            <a:r>
              <a:rPr lang="en-US" altLang="zh-CN" sz="1500" dirty="0" smtClean="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https://journaltool.asme.org/home/JournalDescriptions.cfm?JournalID=31&amp;Journal=NDE</a:t>
            </a:r>
            <a:endParaRPr lang="zh-CN" altLang="en-US" sz="1500" dirty="0">
              <a:solidFill>
                <a:srgbClr val="00B0F0"/>
              </a:soli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135171" name="Picture 3"/>
          <p:cNvPicPr>
            <a:picLocks noChangeAspect="1" noChangeArrowheads="1"/>
          </p:cNvPicPr>
          <p:nvPr/>
        </p:nvPicPr>
        <p:blipFill>
          <a:blip r:embed="rId3" cstate="print"/>
          <a:srcRect/>
          <a:stretch>
            <a:fillRect/>
          </a:stretch>
        </p:blipFill>
        <p:spPr bwMode="auto">
          <a:xfrm>
            <a:off x="827584" y="3140968"/>
            <a:ext cx="6067425" cy="1933575"/>
          </a:xfrm>
          <a:prstGeom prst="rect">
            <a:avLst/>
          </a:prstGeom>
          <a:noFill/>
          <a:ln w="9525">
            <a:noFill/>
            <a:miter lim="800000"/>
            <a:headEnd/>
            <a:tailEnd/>
          </a:ln>
        </p:spPr>
      </p:pic>
      <p:cxnSp>
        <p:nvCxnSpPr>
          <p:cNvPr id="11" name="直接箭头连接符 10"/>
          <p:cNvCxnSpPr/>
          <p:nvPr/>
        </p:nvCxnSpPr>
        <p:spPr>
          <a:xfrm flipH="1">
            <a:off x="3419872" y="2924944"/>
            <a:ext cx="576064" cy="57606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3" name="直接箭头连接符 12"/>
          <p:cNvCxnSpPr/>
          <p:nvPr/>
        </p:nvCxnSpPr>
        <p:spPr>
          <a:xfrm flipH="1">
            <a:off x="4932040" y="2924944"/>
            <a:ext cx="576064" cy="57606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4" name="五边形 13"/>
          <p:cNvSpPr/>
          <p:nvPr/>
        </p:nvSpPr>
        <p:spPr>
          <a:xfrm>
            <a:off x="467544" y="5949280"/>
            <a:ext cx="5112568" cy="646331"/>
          </a:xfrm>
          <a:prstGeom prst="homePlate">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spcBef>
                <a:spcPct val="0"/>
              </a:spcBef>
            </a:pPr>
            <a:r>
              <a:rPr lang="en-US" altLang="zh-CN" dirty="0" smtClean="0">
                <a:latin typeface="微软雅黑" pitchFamily="34" charset="-122"/>
                <a:ea typeface="微软雅黑" pitchFamily="34" charset="-122"/>
              </a:rPr>
              <a:t>Check out more about the 2018 new journals at </a:t>
            </a:r>
            <a:r>
              <a:rPr lang="en-US" altLang="zh-CN" dirty="0" err="1" smtClean="0">
                <a:latin typeface="微软雅黑" pitchFamily="34" charset="-122"/>
                <a:ea typeface="微软雅黑" pitchFamily="34" charset="-122"/>
              </a:rPr>
              <a:t>Wechat</a:t>
            </a:r>
            <a:r>
              <a:rPr lang="en-US" altLang="zh-CN" dirty="0" smtClean="0">
                <a:latin typeface="微软雅黑" pitchFamily="34" charset="-122"/>
                <a:ea typeface="微软雅黑" pitchFamily="34" charset="-122"/>
              </a:rPr>
              <a:t> account </a:t>
            </a:r>
            <a:r>
              <a:rPr lang="en-US" altLang="zh-CN" b="1" dirty="0" err="1" smtClean="0">
                <a:latin typeface="微软雅黑" pitchFamily="34" charset="-122"/>
                <a:ea typeface="微软雅黑" pitchFamily="34" charset="-122"/>
              </a:rPr>
              <a:t>iGroup_China</a:t>
            </a:r>
            <a:r>
              <a:rPr lang="en-US" altLang="zh-CN" dirty="0" smtClean="0">
                <a:latin typeface="微软雅黑" pitchFamily="34" charset="-122"/>
                <a:ea typeface="微软雅黑" pitchFamily="34" charset="-122"/>
              </a:rPr>
              <a:t>!</a:t>
            </a:r>
            <a:endParaRPr lang="zh-CN" altLang="en-US" dirty="0" smtClean="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5171"/>
                                        </p:tgtEl>
                                        <p:attrNameLst>
                                          <p:attrName>style.visibility</p:attrName>
                                        </p:attrNameLst>
                                      </p:cBhvr>
                                      <p:to>
                                        <p:strVal val="visible"/>
                                      </p:to>
                                    </p:set>
                                    <p:animEffect transition="in" filter="blinds(horizontal)">
                                      <p:cBhvr>
                                        <p:cTn id="12" dur="500"/>
                                        <p:tgtEl>
                                          <p:spTgt spid="13517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txBox="1">
            <a:spLocks/>
          </p:cNvSpPr>
          <p:nvPr/>
        </p:nvSpPr>
        <p:spPr bwMode="auto">
          <a:xfrm>
            <a:off x="609600" y="2169939"/>
            <a:ext cx="4748218" cy="4643437"/>
          </a:xfrm>
          <a:prstGeom prst="rect">
            <a:avLst/>
          </a:prstGeom>
          <a:noFill/>
          <a:ln w="9525">
            <a:noFill/>
            <a:miter lim="800000"/>
            <a:headEnd/>
            <a:tailEnd/>
          </a:ln>
        </p:spPr>
        <p:txBody>
          <a:bodyPr/>
          <a:lstStyle/>
          <a:p>
            <a:pPr marL="342900" indent="-342900">
              <a:spcBef>
                <a:spcPts val="1200"/>
              </a:spcBef>
              <a:buFont typeface="Wingdings" pitchFamily="2" charset="2"/>
              <a:buChar char="p"/>
              <a:defRPr/>
            </a:pPr>
            <a:r>
              <a:rPr lang="zh-CN" altLang="en-US" dirty="0">
                <a:latin typeface="微软雅黑" pitchFamily="34" charset="-122"/>
                <a:ea typeface="微软雅黑" pitchFamily="34" charset="-122"/>
              </a:rPr>
              <a:t> </a:t>
            </a:r>
            <a:r>
              <a:rPr lang="zh-CN" altLang="en-US" dirty="0" smtClean="0">
                <a:latin typeface="微软雅黑" pitchFamily="34" charset="-122"/>
                <a:ea typeface="微软雅黑" pitchFamily="34" charset="-122"/>
              </a:rPr>
              <a:t>由</a:t>
            </a:r>
            <a:r>
              <a:rPr lang="en-US" altLang="zh-CN" dirty="0">
                <a:latin typeface="微软雅黑" pitchFamily="34" charset="-122"/>
                <a:ea typeface="微软雅黑" pitchFamily="34" charset="-122"/>
              </a:rPr>
              <a:t>ASME </a:t>
            </a:r>
            <a:r>
              <a:rPr lang="zh-CN" altLang="en-US" dirty="0">
                <a:latin typeface="微软雅黑" pitchFamily="34" charset="-122"/>
                <a:ea typeface="微软雅黑" pitchFamily="34" charset="-122"/>
              </a:rPr>
              <a:t>技术部门主办</a:t>
            </a:r>
            <a:endParaRPr lang="en-US" altLang="zh-CN" dirty="0">
              <a:latin typeface="微软雅黑" pitchFamily="34" charset="-122"/>
              <a:ea typeface="微软雅黑" pitchFamily="34" charset="-122"/>
            </a:endParaRPr>
          </a:p>
          <a:p>
            <a:pPr marL="342900" indent="-342900">
              <a:spcBef>
                <a:spcPts val="1200"/>
              </a:spcBef>
              <a:buFont typeface="Wingdings" pitchFamily="2" charset="2"/>
              <a:buChar char="p"/>
              <a:defRPr/>
            </a:pPr>
            <a:r>
              <a:rPr lang="zh-CN" altLang="en-US" dirty="0">
                <a:latin typeface="微软雅黑" pitchFamily="34" charset="-122"/>
                <a:ea typeface="微软雅黑" pitchFamily="34" charset="-122"/>
              </a:rPr>
              <a:t> </a:t>
            </a:r>
            <a:r>
              <a:rPr lang="zh-CN" altLang="en-US" dirty="0" smtClean="0">
                <a:latin typeface="微软雅黑" pitchFamily="34" charset="-122"/>
                <a:ea typeface="微软雅黑" pitchFamily="34" charset="-122"/>
              </a:rPr>
              <a:t>图书类型：专业参考书、专题著作、技术</a:t>
            </a:r>
            <a:r>
              <a:rPr lang="zh-CN" altLang="en-US" dirty="0">
                <a:latin typeface="微软雅黑" pitchFamily="34" charset="-122"/>
                <a:ea typeface="微软雅黑" pitchFamily="34" charset="-122"/>
              </a:rPr>
              <a:t>手册、</a:t>
            </a:r>
            <a:r>
              <a:rPr lang="zh-CN" altLang="en-US" dirty="0" smtClean="0">
                <a:latin typeface="微软雅黑" pitchFamily="34" charset="-122"/>
                <a:ea typeface="微软雅黑" pitchFamily="34" charset="-122"/>
              </a:rPr>
              <a:t>规章解读、非 </a:t>
            </a:r>
            <a:r>
              <a:rPr lang="en-US" altLang="zh-CN" dirty="0">
                <a:latin typeface="微软雅黑" pitchFamily="34" charset="-122"/>
                <a:ea typeface="微软雅黑" pitchFamily="34" charset="-122"/>
              </a:rPr>
              <a:t>ASME </a:t>
            </a:r>
            <a:r>
              <a:rPr lang="zh-CN" altLang="en-US" dirty="0">
                <a:latin typeface="微软雅黑" pitchFamily="34" charset="-122"/>
                <a:ea typeface="微软雅黑" pitchFamily="34" charset="-122"/>
              </a:rPr>
              <a:t>主办会议的会议</a:t>
            </a:r>
            <a:r>
              <a:rPr lang="zh-CN" altLang="en-US" dirty="0" smtClean="0">
                <a:latin typeface="微软雅黑" pitchFamily="34" charset="-122"/>
                <a:ea typeface="微软雅黑" pitchFamily="34" charset="-122"/>
              </a:rPr>
              <a:t>录</a:t>
            </a:r>
            <a:endParaRPr lang="en-US" altLang="zh-CN" dirty="0" smtClean="0">
              <a:latin typeface="微软雅黑" pitchFamily="34" charset="-122"/>
              <a:ea typeface="微软雅黑" pitchFamily="34" charset="-122"/>
            </a:endParaRPr>
          </a:p>
          <a:p>
            <a:pPr marL="342900" indent="-342900">
              <a:spcBef>
                <a:spcPts val="1200"/>
              </a:spcBef>
              <a:buFont typeface="Wingdings" pitchFamily="2" charset="2"/>
              <a:buChar char="p"/>
              <a:defRPr/>
            </a:pPr>
            <a:r>
              <a:rPr lang="zh-CN" altLang="en-US" dirty="0" smtClean="0">
                <a:latin typeface="微软雅黑" pitchFamily="34" charset="-122"/>
                <a:ea typeface="微软雅黑" pitchFamily="34" charset="-122"/>
              </a:rPr>
              <a:t>图书主题：设计和制造、新兴技术（如医疗技术、人工智能）、工程技术管理、压力容器和管线、燃气轮机和动力系统、传热、电子封装、风险和补救、摩擦学</a:t>
            </a:r>
            <a:endParaRPr lang="en-US" altLang="zh-CN" dirty="0">
              <a:latin typeface="微软雅黑" pitchFamily="34" charset="-122"/>
              <a:ea typeface="微软雅黑" pitchFamily="34" charset="-122"/>
            </a:endParaRPr>
          </a:p>
          <a:p>
            <a:pPr marL="342900" indent="-342900">
              <a:spcBef>
                <a:spcPts val="1200"/>
              </a:spcBef>
              <a:buFont typeface="Wingdings" pitchFamily="2" charset="2"/>
              <a:buChar char="p"/>
              <a:defRPr/>
            </a:pPr>
            <a:r>
              <a:rPr lang="en-US" altLang="zh-CN" dirty="0" smtClean="0">
                <a:latin typeface="微软雅黑" pitchFamily="34" charset="-122"/>
                <a:ea typeface="微软雅黑" pitchFamily="34" charset="-122"/>
              </a:rPr>
              <a:t>1998~2005 </a:t>
            </a:r>
            <a:r>
              <a:rPr lang="zh-CN" altLang="en-US" dirty="0" smtClean="0">
                <a:latin typeface="微软雅黑" pitchFamily="34" charset="-122"/>
                <a:ea typeface="微软雅黑" pitchFamily="34" charset="-122"/>
              </a:rPr>
              <a:t>年出版的精选图 </a:t>
            </a:r>
            <a:r>
              <a:rPr lang="en-US" altLang="zh-CN" dirty="0" smtClean="0">
                <a:latin typeface="微软雅黑" pitchFamily="34" charset="-122"/>
                <a:ea typeface="微软雅黑" pitchFamily="34" charset="-122"/>
              </a:rPr>
              <a:t>+ 2006~2015</a:t>
            </a:r>
            <a:r>
              <a:rPr lang="zh-CN" altLang="en-US" dirty="0" smtClean="0">
                <a:latin typeface="微软雅黑" pitchFamily="34" charset="-122"/>
                <a:ea typeface="微软雅黑" pitchFamily="34" charset="-122"/>
              </a:rPr>
              <a:t>年出版的全部</a:t>
            </a:r>
            <a:r>
              <a:rPr lang="zh-CN" altLang="en-US" dirty="0">
                <a:latin typeface="微软雅黑" pitchFamily="34" charset="-122"/>
                <a:ea typeface="微软雅黑" pitchFamily="34" charset="-122"/>
              </a:rPr>
              <a:t>图书</a:t>
            </a:r>
          </a:p>
          <a:p>
            <a:pPr marL="342900" indent="-342900">
              <a:spcBef>
                <a:spcPts val="1200"/>
              </a:spcBef>
              <a:buFont typeface="Wingdings" pitchFamily="2" charset="2"/>
              <a:buChar char="p"/>
              <a:defRPr/>
            </a:pPr>
            <a:r>
              <a:rPr lang="zh-CN" altLang="en-US" dirty="0" smtClean="0">
                <a:latin typeface="微软雅黑" pitchFamily="34" charset="-122"/>
                <a:ea typeface="微软雅黑" pitchFamily="34" charset="-122"/>
              </a:rPr>
              <a:t>每年</a:t>
            </a:r>
            <a:r>
              <a:rPr lang="zh-CN" altLang="en-US" dirty="0">
                <a:latin typeface="微软雅黑" pitchFamily="34" charset="-122"/>
                <a:ea typeface="微软雅黑" pitchFamily="34" charset="-122"/>
              </a:rPr>
              <a:t>新增 </a:t>
            </a:r>
            <a:r>
              <a:rPr lang="en-US" altLang="zh-CN" dirty="0">
                <a:latin typeface="微软雅黑" pitchFamily="34" charset="-122"/>
                <a:ea typeface="微软雅黑" pitchFamily="34" charset="-122"/>
              </a:rPr>
              <a:t>10~20 </a:t>
            </a:r>
            <a:r>
              <a:rPr lang="zh-CN" altLang="en-US" dirty="0">
                <a:latin typeface="微软雅黑" pitchFamily="34" charset="-122"/>
                <a:ea typeface="微软雅黑" pitchFamily="34" charset="-122"/>
              </a:rPr>
              <a:t>本</a:t>
            </a:r>
            <a:r>
              <a:rPr lang="zh-CN" altLang="en-US" dirty="0" smtClean="0">
                <a:latin typeface="微软雅黑" pitchFamily="34" charset="-122"/>
                <a:ea typeface="微软雅黑" pitchFamily="34" charset="-122"/>
              </a:rPr>
              <a:t>，至</a:t>
            </a:r>
            <a:r>
              <a:rPr lang="en-US" altLang="zh-CN" dirty="0" smtClean="0">
                <a:latin typeface="微软雅黑" pitchFamily="34" charset="-122"/>
                <a:ea typeface="微软雅黑" pitchFamily="34" charset="-122"/>
              </a:rPr>
              <a:t>2018</a:t>
            </a:r>
            <a:r>
              <a:rPr lang="zh-CN" altLang="en-US" dirty="0" smtClean="0">
                <a:latin typeface="微软雅黑" pitchFamily="34" charset="-122"/>
                <a:ea typeface="微软雅黑" pitchFamily="34" charset="-122"/>
              </a:rPr>
              <a:t>年年底增长到</a:t>
            </a:r>
            <a:r>
              <a:rPr lang="en-US" altLang="zh-CN" dirty="0" smtClean="0">
                <a:latin typeface="微软雅黑" pitchFamily="34" charset="-122"/>
                <a:ea typeface="微软雅黑" pitchFamily="34" charset="-122"/>
              </a:rPr>
              <a:t>200</a:t>
            </a:r>
            <a:r>
              <a:rPr lang="zh-CN" altLang="en-US" dirty="0" smtClean="0">
                <a:latin typeface="微软雅黑" pitchFamily="34" charset="-122"/>
                <a:ea typeface="微软雅黑" pitchFamily="34" charset="-122"/>
              </a:rPr>
              <a:t>多本</a:t>
            </a:r>
            <a:endParaRPr lang="zh-CN" altLang="en-US" dirty="0">
              <a:latin typeface="微软雅黑" pitchFamily="34" charset="-122"/>
              <a:ea typeface="微软雅黑" pitchFamily="34" charset="-122"/>
            </a:endParaRPr>
          </a:p>
        </p:txBody>
      </p:sp>
      <p:grpSp>
        <p:nvGrpSpPr>
          <p:cNvPr id="2" name="组合 21"/>
          <p:cNvGrpSpPr>
            <a:grpSpLocks/>
          </p:cNvGrpSpPr>
          <p:nvPr/>
        </p:nvGrpSpPr>
        <p:grpSpPr bwMode="auto">
          <a:xfrm>
            <a:off x="5796136" y="2192932"/>
            <a:ext cx="2786063" cy="4116388"/>
            <a:chOff x="4857752" y="1714488"/>
            <a:chExt cx="3143272" cy="4643470"/>
          </a:xfrm>
        </p:grpSpPr>
        <p:pic>
          <p:nvPicPr>
            <p:cNvPr id="11270" name="图片 17" descr="ebook cover-1.jpg"/>
            <p:cNvPicPr>
              <a:picLocks noChangeAspect="1"/>
            </p:cNvPicPr>
            <p:nvPr/>
          </p:nvPicPr>
          <p:blipFill>
            <a:blip r:embed="rId3" cstate="print">
              <a:lum contrast="10000"/>
            </a:blip>
            <a:srcRect/>
            <a:stretch>
              <a:fillRect/>
            </a:stretch>
          </p:blipFill>
          <p:spPr bwMode="auto">
            <a:xfrm>
              <a:off x="4857752" y="1714488"/>
              <a:ext cx="1524000" cy="2286000"/>
            </a:xfrm>
            <a:prstGeom prst="rect">
              <a:avLst/>
            </a:prstGeom>
            <a:noFill/>
            <a:ln w="9525">
              <a:noFill/>
              <a:miter lim="800000"/>
              <a:headEnd/>
              <a:tailEnd/>
            </a:ln>
          </p:spPr>
        </p:pic>
        <p:pic>
          <p:nvPicPr>
            <p:cNvPr id="11271" name="图片 18" descr="ebook cover-2.jpg"/>
            <p:cNvPicPr>
              <a:picLocks noChangeAspect="1"/>
            </p:cNvPicPr>
            <p:nvPr/>
          </p:nvPicPr>
          <p:blipFill>
            <a:blip r:embed="rId4" cstate="print">
              <a:lum contrast="10000"/>
            </a:blip>
            <a:srcRect/>
            <a:stretch>
              <a:fillRect/>
            </a:stretch>
          </p:blipFill>
          <p:spPr bwMode="auto">
            <a:xfrm>
              <a:off x="6461784" y="1714488"/>
              <a:ext cx="1539240" cy="2286000"/>
            </a:xfrm>
            <a:prstGeom prst="rect">
              <a:avLst/>
            </a:prstGeom>
            <a:noFill/>
            <a:ln w="9525">
              <a:noFill/>
              <a:miter lim="800000"/>
              <a:headEnd/>
              <a:tailEnd/>
            </a:ln>
          </p:spPr>
        </p:pic>
        <p:pic>
          <p:nvPicPr>
            <p:cNvPr id="11272" name="图片 19" descr="ebook cover-3.jpg"/>
            <p:cNvPicPr>
              <a:picLocks noChangeAspect="1"/>
            </p:cNvPicPr>
            <p:nvPr/>
          </p:nvPicPr>
          <p:blipFill>
            <a:blip r:embed="rId5" cstate="print">
              <a:lum contrast="10000"/>
            </a:blip>
            <a:srcRect/>
            <a:stretch>
              <a:fillRect/>
            </a:stretch>
          </p:blipFill>
          <p:spPr bwMode="auto">
            <a:xfrm>
              <a:off x="4857752" y="4071942"/>
              <a:ext cx="1527048" cy="2286000"/>
            </a:xfrm>
            <a:prstGeom prst="rect">
              <a:avLst/>
            </a:prstGeom>
            <a:noFill/>
            <a:ln w="9525">
              <a:noFill/>
              <a:miter lim="800000"/>
              <a:headEnd/>
              <a:tailEnd/>
            </a:ln>
          </p:spPr>
        </p:pic>
        <p:pic>
          <p:nvPicPr>
            <p:cNvPr id="11273" name="图片 20" descr="ebook cover-4.jpg"/>
            <p:cNvPicPr>
              <a:picLocks/>
            </p:cNvPicPr>
            <p:nvPr/>
          </p:nvPicPr>
          <p:blipFill>
            <a:blip r:embed="rId6" cstate="print">
              <a:lum contrast="10000"/>
            </a:blip>
            <a:srcRect/>
            <a:stretch>
              <a:fillRect/>
            </a:stretch>
          </p:blipFill>
          <p:spPr bwMode="auto">
            <a:xfrm>
              <a:off x="6463824" y="4071942"/>
              <a:ext cx="1537200" cy="2286016"/>
            </a:xfrm>
            <a:prstGeom prst="rect">
              <a:avLst/>
            </a:prstGeom>
            <a:noFill/>
            <a:ln w="9525">
              <a:noFill/>
              <a:miter lim="800000"/>
              <a:headEnd/>
              <a:tailEnd/>
            </a:ln>
          </p:spPr>
        </p:pic>
      </p:grpSp>
      <p:pic>
        <p:nvPicPr>
          <p:cNvPr id="11269" name="Picture 2"/>
          <p:cNvPicPr>
            <a:picLocks noChangeAspect="1" noChangeArrowheads="1"/>
          </p:cNvPicPr>
          <p:nvPr/>
        </p:nvPicPr>
        <p:blipFill>
          <a:blip r:embed="rId7" cstate="print"/>
          <a:srcRect/>
          <a:stretch>
            <a:fillRect/>
          </a:stretch>
        </p:blipFill>
        <p:spPr bwMode="auto">
          <a:xfrm>
            <a:off x="7560890" y="908720"/>
            <a:ext cx="971550" cy="600075"/>
          </a:xfrm>
          <a:prstGeom prst="rect">
            <a:avLst/>
          </a:prstGeom>
          <a:noFill/>
          <a:ln w="9525">
            <a:noFill/>
            <a:miter lim="800000"/>
            <a:headEnd/>
            <a:tailEnd/>
          </a:ln>
        </p:spPr>
      </p:pic>
      <p:sp>
        <p:nvSpPr>
          <p:cNvPr id="10" name="五边形 9"/>
          <p:cNvSpPr/>
          <p:nvPr/>
        </p:nvSpPr>
        <p:spPr>
          <a:xfrm flipH="1">
            <a:off x="5292080" y="1628800"/>
            <a:ext cx="3286148" cy="400110"/>
          </a:xfrm>
          <a:prstGeom prst="homePlate">
            <a:avLst/>
          </a:prstGeom>
        </p:spPr>
        <p:style>
          <a:lnRef idx="0">
            <a:schemeClr val="accent5"/>
          </a:lnRef>
          <a:fillRef idx="3">
            <a:schemeClr val="accent5"/>
          </a:fillRef>
          <a:effectRef idx="3">
            <a:schemeClr val="accent5"/>
          </a:effectRef>
          <a:fontRef idx="minor">
            <a:schemeClr val="lt1"/>
          </a:fontRef>
        </p:style>
        <p:txBody>
          <a:bodyPr>
            <a:spAutoFit/>
          </a:bodyPr>
          <a:lstStyle/>
          <a:p>
            <a:pPr algn="r">
              <a:spcBef>
                <a:spcPts val="600"/>
              </a:spcBef>
              <a:defRPr/>
            </a:pPr>
            <a:r>
              <a:rPr lang="en-US" altLang="zh-CN" sz="2000" b="1" dirty="0" smtClean="0">
                <a:ln/>
                <a:solidFill>
                  <a:schemeClr val="bg1"/>
                </a:solidFill>
              </a:rPr>
              <a:t>1998~now   </a:t>
            </a:r>
            <a:r>
              <a:rPr lang="en-US" altLang="zh-CN" sz="2000" b="1" dirty="0">
                <a:ln/>
                <a:solidFill>
                  <a:schemeClr val="bg1"/>
                </a:solidFill>
              </a:rPr>
              <a:t>ASME </a:t>
            </a:r>
            <a:r>
              <a:rPr lang="en-US" altLang="zh-CN" sz="2000" b="1" dirty="0" smtClean="0">
                <a:ln/>
                <a:solidFill>
                  <a:schemeClr val="bg1"/>
                </a:solidFill>
              </a:rPr>
              <a:t>eBooks</a:t>
            </a:r>
            <a:endParaRPr lang="en-US" altLang="zh-CN" sz="2000" b="1" dirty="0">
              <a:ln/>
              <a:solidFill>
                <a:schemeClr val="bg1"/>
              </a:solidFill>
            </a:endParaRPr>
          </a:p>
        </p:txBody>
      </p:sp>
      <p:sp>
        <p:nvSpPr>
          <p:cNvPr id="11" name="Title 1"/>
          <p:cNvSpPr txBox="1">
            <a:spLocks/>
          </p:cNvSpPr>
          <p:nvPr/>
        </p:nvSpPr>
        <p:spPr bwMode="auto">
          <a:xfrm>
            <a:off x="671513" y="1026939"/>
            <a:ext cx="7908925"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电子图书</a:t>
            </a:r>
            <a:endParaRPr lang="en-US" altLang="zh-CN" sz="4400" dirty="0">
              <a:latin typeface="微软雅黑" pitchFamily="34" charset="-122"/>
              <a:ea typeface="微软雅黑" pitchFamily="34" charset="-122"/>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266"/>
                                        </p:tgtEl>
                                        <p:attrNameLst>
                                          <p:attrName>style.visibility</p:attrName>
                                        </p:attrNameLst>
                                      </p:cBhvr>
                                      <p:to>
                                        <p:strVal val="visible"/>
                                      </p:to>
                                    </p:set>
                                    <p:animEffect transition="in" filter="blinds(horizontal)">
                                      <p:cBhvr>
                                        <p:cTn id="13"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p:cNvSpPr>
          <p:nvPr/>
        </p:nvSpPr>
        <p:spPr bwMode="auto">
          <a:xfrm>
            <a:off x="539552" y="1001837"/>
            <a:ext cx="847248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电子图书推荐</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核能电力系列</a:t>
            </a:r>
            <a:endParaRPr lang="en-US" altLang="zh-CN" sz="3200" dirty="0">
              <a:latin typeface="微软雅黑" pitchFamily="34" charset="-122"/>
              <a:ea typeface="微软雅黑" pitchFamily="34" charset="-122"/>
            </a:endParaRPr>
          </a:p>
        </p:txBody>
      </p:sp>
      <p:sp>
        <p:nvSpPr>
          <p:cNvPr id="12292" name="矩形 9"/>
          <p:cNvSpPr>
            <a:spLocks noChangeArrowheads="1"/>
          </p:cNvSpPr>
          <p:nvPr/>
        </p:nvSpPr>
        <p:spPr bwMode="auto">
          <a:xfrm>
            <a:off x="728637" y="4741981"/>
            <a:ext cx="5643563" cy="2031325"/>
          </a:xfrm>
          <a:prstGeom prst="rect">
            <a:avLst/>
          </a:prstGeom>
          <a:noFill/>
          <a:ln w="9525">
            <a:noFill/>
            <a:miter lim="800000"/>
            <a:headEnd/>
            <a:tailEnd/>
          </a:ln>
        </p:spPr>
        <p:txBody>
          <a:bodyPr wrap="square">
            <a:spAutoFit/>
          </a:bodyPr>
          <a:lstStyle/>
          <a:p>
            <a:r>
              <a:rPr lang="en-US" altLang="zh-CN" b="1" dirty="0" smtClean="0">
                <a:latin typeface="微软雅黑" pitchFamily="34" charset="-122"/>
                <a:ea typeface="微软雅黑" pitchFamily="34" charset="-122"/>
              </a:rPr>
              <a:t>Energy </a:t>
            </a:r>
            <a:r>
              <a:rPr lang="en-US" altLang="zh-CN" b="1" dirty="0">
                <a:latin typeface="微软雅黑" pitchFamily="34" charset="-122"/>
                <a:ea typeface="微软雅黑" pitchFamily="34" charset="-122"/>
              </a:rPr>
              <a:t>and Power Generation Handbook: Established and Emerging Technologies</a:t>
            </a:r>
          </a:p>
          <a:p>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能源和发电手册：现有技术与新兴技术</a:t>
            </a:r>
            <a:r>
              <a:rPr lang="en-US" altLang="zh-CN" b="1" dirty="0">
                <a:latin typeface="微软雅黑" pitchFamily="34" charset="-122"/>
                <a:ea typeface="微软雅黑" pitchFamily="34" charset="-122"/>
              </a:rPr>
              <a:t>》</a:t>
            </a:r>
          </a:p>
          <a:p>
            <a:endParaRPr lang="en-US" altLang="zh-CN" sz="2000" dirty="0">
              <a:latin typeface="微软雅黑" pitchFamily="34" charset="-122"/>
              <a:ea typeface="微软雅黑" pitchFamily="34" charset="-122"/>
            </a:endParaRPr>
          </a:p>
          <a:p>
            <a:pPr algn="just"/>
            <a:r>
              <a:rPr lang="zh-CN" altLang="en-US" sz="1600" dirty="0">
                <a:latin typeface="微软雅黑" pitchFamily="34" charset="-122"/>
                <a:ea typeface="微软雅黑" pitchFamily="34" charset="-122"/>
              </a:rPr>
              <a:t>来自全球的</a:t>
            </a:r>
            <a:r>
              <a:rPr lang="en-US" altLang="zh-CN" sz="1600" dirty="0">
                <a:latin typeface="微软雅黑" pitchFamily="34" charset="-122"/>
                <a:ea typeface="微软雅黑" pitchFamily="34" charset="-122"/>
              </a:rPr>
              <a:t>50 </a:t>
            </a:r>
            <a:r>
              <a:rPr lang="zh-CN" altLang="en-US" sz="1600" dirty="0">
                <a:latin typeface="微软雅黑" pitchFamily="34" charset="-122"/>
                <a:ea typeface="微软雅黑" pitchFamily="34" charset="-122"/>
              </a:rPr>
              <a:t>位专家就已知的所有发电方式给出了全面的学术讨论和建议。包含约</a:t>
            </a:r>
            <a:r>
              <a:rPr lang="en-US" altLang="zh-CN" sz="1600" dirty="0">
                <a:latin typeface="微软雅黑" pitchFamily="34" charset="-122"/>
                <a:ea typeface="微软雅黑" pitchFamily="34" charset="-122"/>
              </a:rPr>
              <a:t>1250 </a:t>
            </a:r>
            <a:r>
              <a:rPr lang="zh-CN" altLang="en-US" sz="1600" dirty="0">
                <a:latin typeface="微软雅黑" pitchFamily="34" charset="-122"/>
                <a:ea typeface="微软雅黑" pitchFamily="34" charset="-122"/>
              </a:rPr>
              <a:t>条参考和</a:t>
            </a:r>
            <a:r>
              <a:rPr lang="en-US" altLang="zh-CN" sz="1600" dirty="0">
                <a:latin typeface="微软雅黑" pitchFamily="34" charset="-122"/>
                <a:ea typeface="微软雅黑" pitchFamily="34" charset="-122"/>
              </a:rPr>
              <a:t>750 </a:t>
            </a:r>
            <a:r>
              <a:rPr lang="zh-CN" altLang="en-US" sz="1600" dirty="0">
                <a:latin typeface="微软雅黑" pitchFamily="34" charset="-122"/>
                <a:ea typeface="微软雅黑" pitchFamily="34" charset="-122"/>
              </a:rPr>
              <a:t>多张插图</a:t>
            </a:r>
            <a:r>
              <a:rPr lang="zh-CN" altLang="en-US" dirty="0">
                <a:latin typeface="微软雅黑" pitchFamily="34" charset="-122"/>
                <a:ea typeface="微软雅黑" pitchFamily="34" charset="-122"/>
              </a:rPr>
              <a:t>。 </a:t>
            </a:r>
            <a:r>
              <a:rPr lang="zh-CN" altLang="en-US" b="1" dirty="0">
                <a:latin typeface="微软雅黑" pitchFamily="34" charset="-122"/>
                <a:ea typeface="微软雅黑" pitchFamily="34" charset="-122"/>
              </a:rPr>
              <a:t>	</a:t>
            </a:r>
            <a:endParaRPr lang="en-US" altLang="zh-CN" b="1" dirty="0">
              <a:latin typeface="微软雅黑" pitchFamily="34" charset="-122"/>
              <a:ea typeface="微软雅黑" pitchFamily="34" charset="-122"/>
            </a:endParaRPr>
          </a:p>
        </p:txBody>
      </p:sp>
      <p:pic>
        <p:nvPicPr>
          <p:cNvPr id="12293" name="图片 10" descr="ebook cover-6.jpg"/>
          <p:cNvPicPr>
            <a:picLocks noChangeAspect="1"/>
          </p:cNvPicPr>
          <p:nvPr/>
        </p:nvPicPr>
        <p:blipFill>
          <a:blip r:embed="rId3" cstate="print"/>
          <a:srcRect/>
          <a:stretch>
            <a:fillRect/>
          </a:stretch>
        </p:blipFill>
        <p:spPr bwMode="auto">
          <a:xfrm>
            <a:off x="6932521" y="4455368"/>
            <a:ext cx="1599919" cy="2069976"/>
          </a:xfrm>
          <a:prstGeom prst="rect">
            <a:avLst/>
          </a:prstGeom>
          <a:noFill/>
          <a:ln w="9525">
            <a:noFill/>
            <a:miter lim="800000"/>
            <a:headEnd/>
            <a:tailEnd/>
          </a:ln>
        </p:spPr>
      </p:pic>
      <p:pic>
        <p:nvPicPr>
          <p:cNvPr id="8" name="图片 7"/>
          <p:cNvPicPr/>
          <p:nvPr/>
        </p:nvPicPr>
        <p:blipFill>
          <a:blip r:embed="rId4" cstate="print">
            <a:clrChange>
              <a:clrFrom>
                <a:srgbClr val="FFFFFF"/>
              </a:clrFrom>
              <a:clrTo>
                <a:srgbClr val="FFFFFF">
                  <a:alpha val="0"/>
                </a:srgbClr>
              </a:clrTo>
            </a:clrChange>
          </a:blip>
          <a:srcRect l="1887" r="3396"/>
          <a:stretch>
            <a:fillRect/>
          </a:stretch>
        </p:blipFill>
        <p:spPr bwMode="auto">
          <a:xfrm>
            <a:off x="683568" y="1988840"/>
            <a:ext cx="1944216" cy="2448272"/>
          </a:xfrm>
          <a:prstGeom prst="rect">
            <a:avLst/>
          </a:prstGeom>
          <a:noFill/>
          <a:ln w="9525">
            <a:noFill/>
            <a:miter lim="800000"/>
            <a:headEnd/>
            <a:tailEnd/>
          </a:ln>
        </p:spPr>
      </p:pic>
      <p:sp>
        <p:nvSpPr>
          <p:cNvPr id="9" name="矩形 9"/>
          <p:cNvSpPr>
            <a:spLocks noChangeArrowheads="1"/>
          </p:cNvSpPr>
          <p:nvPr/>
        </p:nvSpPr>
        <p:spPr bwMode="auto">
          <a:xfrm>
            <a:off x="2699793" y="1872694"/>
            <a:ext cx="5904656" cy="2708434"/>
          </a:xfrm>
          <a:prstGeom prst="rect">
            <a:avLst/>
          </a:prstGeom>
          <a:noFill/>
          <a:ln w="9525">
            <a:noFill/>
            <a:miter lim="800000"/>
            <a:headEnd/>
            <a:tailEnd/>
          </a:ln>
        </p:spPr>
        <p:txBody>
          <a:bodyPr wrap="square">
            <a:spAutoFit/>
          </a:bodyPr>
          <a:lstStyle/>
          <a:p>
            <a:r>
              <a:rPr lang="en-US" altLang="zh-CN" b="1" dirty="0" smtClean="0">
                <a:latin typeface="微软雅黑" pitchFamily="34" charset="-122"/>
                <a:ea typeface="微软雅黑" pitchFamily="34" charset="-122"/>
              </a:rPr>
              <a:t>Companion Guide to the ASME Boiler and Pressure Vessel Code 《ASME</a:t>
            </a:r>
            <a:r>
              <a:rPr lang="zh-CN" altLang="en-US" b="1" dirty="0" smtClean="0">
                <a:latin typeface="微软雅黑" pitchFamily="34" charset="-122"/>
                <a:ea typeface="微软雅黑" pitchFamily="34" charset="-122"/>
              </a:rPr>
              <a:t>锅炉和压力容器规范参考指南（第四版）</a:t>
            </a:r>
            <a:r>
              <a:rPr lang="en-US" altLang="zh-CN" b="1" dirty="0" smtClean="0">
                <a:latin typeface="微软雅黑" pitchFamily="34" charset="-122"/>
                <a:ea typeface="微软雅黑" pitchFamily="34" charset="-122"/>
              </a:rPr>
              <a:t>》</a:t>
            </a:r>
            <a:endParaRPr lang="zh-CN" altLang="en-US" b="1" dirty="0" smtClean="0">
              <a:latin typeface="微软雅黑" pitchFamily="34" charset="-122"/>
              <a:ea typeface="微软雅黑" pitchFamily="34" charset="-122"/>
            </a:endParaRPr>
          </a:p>
          <a:p>
            <a:endParaRPr lang="en-US" altLang="zh-CN" sz="2000" dirty="0">
              <a:latin typeface="微软雅黑" pitchFamily="34" charset="-122"/>
              <a:ea typeface="微软雅黑" pitchFamily="34" charset="-122"/>
            </a:endParaRPr>
          </a:p>
          <a:p>
            <a:pPr algn="just"/>
            <a:r>
              <a:rPr lang="zh-CN" altLang="en-US" sz="1600" dirty="0" smtClean="0">
                <a:latin typeface="微软雅黑" pitchFamily="34" charset="-122"/>
                <a:ea typeface="微软雅黑" pitchFamily="34" charset="-122"/>
              </a:rPr>
              <a:t>第四版指南是在</a:t>
            </a:r>
            <a:r>
              <a:rPr lang="en-US" altLang="zh-CN" sz="1600" dirty="0" smtClean="0">
                <a:latin typeface="微软雅黑" pitchFamily="34" charset="-122"/>
                <a:ea typeface="微软雅黑" pitchFamily="34" charset="-122"/>
              </a:rPr>
              <a:t>2010</a:t>
            </a:r>
            <a:r>
              <a:rPr lang="zh-CN" altLang="en-US" sz="1600" dirty="0" smtClean="0">
                <a:latin typeface="微软雅黑" pitchFamily="34" charset="-122"/>
                <a:ea typeface="微软雅黑" pitchFamily="34" charset="-122"/>
              </a:rPr>
              <a:t>版</a:t>
            </a:r>
            <a:r>
              <a:rPr lang="en-US" altLang="zh-CN" sz="1600" dirty="0" smtClean="0">
                <a:latin typeface="微软雅黑" pitchFamily="34" charset="-122"/>
                <a:ea typeface="微软雅黑" pitchFamily="34" charset="-122"/>
              </a:rPr>
              <a:t>ASME</a:t>
            </a:r>
            <a:r>
              <a:rPr lang="zh-CN" altLang="en-US" sz="1600" dirty="0" smtClean="0">
                <a:latin typeface="微软雅黑" pitchFamily="34" charset="-122"/>
                <a:ea typeface="微软雅黑" pitchFamily="34" charset="-122"/>
              </a:rPr>
              <a:t>锅炉与压力容器规范规范及其</a:t>
            </a:r>
            <a:r>
              <a:rPr lang="en-US" altLang="zh-CN" sz="1600" dirty="0" smtClean="0">
                <a:latin typeface="微软雅黑" pitchFamily="34" charset="-122"/>
                <a:ea typeface="微软雅黑" pitchFamily="34" charset="-122"/>
              </a:rPr>
              <a:t>2011</a:t>
            </a:r>
            <a:r>
              <a:rPr lang="zh-CN" altLang="en-US" sz="1600" dirty="0" smtClean="0">
                <a:latin typeface="微软雅黑" pitchFamily="34" charset="-122"/>
                <a:ea typeface="微软雅黑" pitchFamily="34" charset="-122"/>
              </a:rPr>
              <a:t>版附录基础上编写的，共有</a:t>
            </a:r>
            <a:r>
              <a:rPr lang="en-US" altLang="zh-CN" sz="1600" dirty="0" smtClean="0">
                <a:latin typeface="微软雅黑" pitchFamily="34" charset="-122"/>
                <a:ea typeface="微软雅黑" pitchFamily="34" charset="-122"/>
              </a:rPr>
              <a:t>38</a:t>
            </a:r>
            <a:r>
              <a:rPr lang="zh-CN" altLang="en-US" sz="1600" dirty="0" smtClean="0">
                <a:latin typeface="微软雅黑" pitchFamily="34" charset="-122"/>
                <a:ea typeface="微软雅黑" pitchFamily="34" charset="-122"/>
              </a:rPr>
              <a:t>个章节，由</a:t>
            </a:r>
            <a:r>
              <a:rPr lang="en-US" altLang="zh-CN" sz="1600" dirty="0" smtClean="0">
                <a:latin typeface="微软雅黑" pitchFamily="34" charset="-122"/>
                <a:ea typeface="微软雅黑" pitchFamily="34" charset="-122"/>
              </a:rPr>
              <a:t>49</a:t>
            </a:r>
            <a:r>
              <a:rPr lang="zh-CN" altLang="en-US" sz="1600" dirty="0" smtClean="0">
                <a:latin typeface="微软雅黑" pitchFamily="34" charset="-122"/>
                <a:ea typeface="微软雅黑" pitchFamily="34" charset="-122"/>
              </a:rPr>
              <a:t>名专家共同书写完成，很大程度地更新并改进了第三版内容，并增加了至少五个全新章节。本书</a:t>
            </a:r>
            <a:r>
              <a:rPr lang="zh-CN" altLang="zh-CN" sz="1600" dirty="0" smtClean="0">
                <a:latin typeface="微软雅黑" pitchFamily="34" charset="-122"/>
                <a:ea typeface="微软雅黑" pitchFamily="34" charset="-122"/>
              </a:rPr>
              <a:t>解释分析了</a:t>
            </a:r>
            <a:r>
              <a:rPr lang="en-US" altLang="zh-CN" sz="1600" dirty="0" smtClean="0">
                <a:latin typeface="微软雅黑" pitchFamily="34" charset="-122"/>
                <a:ea typeface="微软雅黑" pitchFamily="34" charset="-122"/>
              </a:rPr>
              <a:t>BPVC</a:t>
            </a:r>
            <a:r>
              <a:rPr lang="zh-CN" altLang="zh-CN" sz="1600" dirty="0" smtClean="0">
                <a:latin typeface="微软雅黑" pitchFamily="34" charset="-122"/>
                <a:ea typeface="微软雅黑" pitchFamily="34" charset="-122"/>
              </a:rPr>
              <a:t>规范全部</a:t>
            </a:r>
            <a:r>
              <a:rPr lang="en-US" altLang="zh-CN" sz="1600" dirty="0" smtClean="0">
                <a:latin typeface="微软雅黑" pitchFamily="34" charset="-122"/>
                <a:ea typeface="微软雅黑" pitchFamily="34" charset="-122"/>
              </a:rPr>
              <a:t>12</a:t>
            </a:r>
            <a:r>
              <a:rPr lang="zh-CN" altLang="zh-CN" sz="1600" dirty="0" smtClean="0">
                <a:latin typeface="微软雅黑" pitchFamily="34" charset="-122"/>
                <a:ea typeface="微软雅黑" pitchFamily="34" charset="-122"/>
              </a:rPr>
              <a:t>个部分里的前沿技术和管控措施，并适当加入</a:t>
            </a:r>
            <a:r>
              <a:rPr lang="en-US" altLang="zh-CN" sz="1600" dirty="0" smtClean="0">
                <a:latin typeface="微软雅黑" pitchFamily="34" charset="-122"/>
                <a:ea typeface="微软雅黑" pitchFamily="34" charset="-122"/>
              </a:rPr>
              <a:t>ASME</a:t>
            </a:r>
            <a:r>
              <a:rPr lang="zh-CN" altLang="zh-CN" sz="1600" dirty="0" smtClean="0">
                <a:latin typeface="微软雅黑" pitchFamily="34" charset="-122"/>
                <a:ea typeface="微软雅黑" pitchFamily="34" charset="-122"/>
              </a:rPr>
              <a:t>管线规范和标准的相关内容，成为了核电工程师的经典参考资料</a:t>
            </a:r>
            <a:r>
              <a:rPr lang="zh-CN" altLang="en-US" sz="1600" dirty="0" smtClean="0">
                <a:latin typeface="微软雅黑" pitchFamily="34" charset="-122"/>
                <a:ea typeface="微软雅黑" pitchFamily="34" charset="-122"/>
              </a:rPr>
              <a:t>。</a:t>
            </a:r>
            <a:endParaRPr lang="en-US" altLang="zh-CN" sz="1600" dirty="0">
              <a:latin typeface="微软雅黑" pitchFamily="34" charset="-122"/>
              <a:ea typeface="微软雅黑" pitchFamily="34" charset="-122"/>
            </a:endParaRPr>
          </a:p>
        </p:txBody>
      </p:sp>
      <p:pic>
        <p:nvPicPr>
          <p:cNvPr id="10" name="Picture 2"/>
          <p:cNvPicPr>
            <a:picLocks noChangeAspect="1" noChangeArrowheads="1"/>
          </p:cNvPicPr>
          <p:nvPr/>
        </p:nvPicPr>
        <p:blipFill>
          <a:blip r:embed="rId5" cstate="print"/>
          <a:srcRect/>
          <a:stretch>
            <a:fillRect/>
          </a:stretch>
        </p:blipFill>
        <p:spPr bwMode="auto">
          <a:xfrm>
            <a:off x="7560890" y="908720"/>
            <a:ext cx="971550" cy="6000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p:cNvSpPr>
          <p:nvPr/>
        </p:nvSpPr>
        <p:spPr bwMode="auto">
          <a:xfrm>
            <a:off x="539552" y="1167656"/>
            <a:ext cx="847248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电子图书推荐</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生物纳米系列</a:t>
            </a:r>
            <a:endParaRPr lang="en-US" altLang="zh-CN" sz="3200" dirty="0" smtClean="0">
              <a:latin typeface="微软雅黑" pitchFamily="34" charset="-122"/>
              <a:ea typeface="微软雅黑" pitchFamily="34" charset="-122"/>
            </a:endParaRPr>
          </a:p>
          <a:p>
            <a:pPr algn="r"/>
            <a:r>
              <a:rPr lang="zh-CN" altLang="en-US" dirty="0" smtClean="0">
                <a:latin typeface="微软雅黑" pitchFamily="34" charset="-122"/>
                <a:ea typeface="微软雅黑" pitchFamily="34" charset="-122"/>
              </a:rPr>
              <a:t>（预计出</a:t>
            </a:r>
            <a:r>
              <a:rPr lang="en-US" altLang="zh-CN" dirty="0" smtClean="0">
                <a:latin typeface="微软雅黑" pitchFamily="34" charset="-122"/>
                <a:ea typeface="微软雅黑" pitchFamily="34" charset="-122"/>
              </a:rPr>
              <a:t>40</a:t>
            </a:r>
            <a:r>
              <a:rPr lang="zh-CN" altLang="en-US" dirty="0" smtClean="0">
                <a:latin typeface="微软雅黑" pitchFamily="34" charset="-122"/>
                <a:ea typeface="微软雅黑" pitchFamily="34" charset="-122"/>
              </a:rPr>
              <a:t>本，已出约</a:t>
            </a:r>
            <a:r>
              <a:rPr lang="en-US" altLang="zh-CN" dirty="0" smtClean="0">
                <a:latin typeface="微软雅黑" pitchFamily="34" charset="-122"/>
                <a:ea typeface="微软雅黑" pitchFamily="34" charset="-122"/>
              </a:rPr>
              <a:t>20</a:t>
            </a:r>
            <a:r>
              <a:rPr lang="zh-CN" altLang="en-US" dirty="0" smtClean="0">
                <a:latin typeface="微软雅黑" pitchFamily="34" charset="-122"/>
                <a:ea typeface="微软雅黑" pitchFamily="34" charset="-122"/>
              </a:rPr>
              <a:t>本）</a:t>
            </a:r>
            <a:endParaRPr lang="en-US" altLang="zh-CN" sz="3200" dirty="0">
              <a:latin typeface="微软雅黑" pitchFamily="34" charset="-122"/>
              <a:ea typeface="微软雅黑" pitchFamily="34" charset="-122"/>
            </a:endParaRPr>
          </a:p>
        </p:txBody>
      </p:sp>
      <p:sp>
        <p:nvSpPr>
          <p:cNvPr id="12294" name="矩形 11"/>
          <p:cNvSpPr>
            <a:spLocks noChangeArrowheads="1"/>
          </p:cNvSpPr>
          <p:nvPr/>
        </p:nvSpPr>
        <p:spPr bwMode="auto">
          <a:xfrm>
            <a:off x="611560" y="4597226"/>
            <a:ext cx="6175003" cy="2123658"/>
          </a:xfrm>
          <a:prstGeom prst="rect">
            <a:avLst/>
          </a:prstGeom>
          <a:noFill/>
          <a:ln w="9525">
            <a:noFill/>
            <a:miter lim="800000"/>
            <a:headEnd/>
            <a:tailEnd/>
          </a:ln>
        </p:spPr>
        <p:txBody>
          <a:bodyPr wrap="square">
            <a:spAutoFit/>
          </a:bodyPr>
          <a:lstStyle/>
          <a:p>
            <a:pPr algn="just"/>
            <a:r>
              <a:rPr lang="en-US" altLang="zh-CN" b="1" dirty="0">
                <a:latin typeface="微软雅黑" pitchFamily="34" charset="-122"/>
                <a:ea typeface="微软雅黑" pitchFamily="34" charset="-122"/>
              </a:rPr>
              <a:t>Biomedical Applications of Vibration and Acoustics in Therapy, </a:t>
            </a:r>
            <a:r>
              <a:rPr lang="en-US" altLang="zh-CN" b="1" dirty="0" err="1">
                <a:latin typeface="微软雅黑" pitchFamily="34" charset="-122"/>
                <a:ea typeface="微软雅黑" pitchFamily="34" charset="-122"/>
              </a:rPr>
              <a:t>Bioeffect</a:t>
            </a:r>
            <a:r>
              <a:rPr lang="en-US" altLang="zh-CN" b="1" dirty="0">
                <a:latin typeface="微软雅黑" pitchFamily="34" charset="-122"/>
                <a:ea typeface="微软雅黑" pitchFamily="34" charset="-122"/>
              </a:rPr>
              <a:t> and Modeling </a:t>
            </a:r>
            <a:r>
              <a:rPr lang="en-US" altLang="zh-CN" b="1" dirty="0" smtClean="0">
                <a:latin typeface="微软雅黑" pitchFamily="34" charset="-122"/>
                <a:ea typeface="微软雅黑" pitchFamily="34" charset="-122"/>
              </a:rPr>
              <a:t>《</a:t>
            </a:r>
            <a:r>
              <a:rPr lang="zh-CN" altLang="en-US" b="1" dirty="0">
                <a:latin typeface="微软雅黑" pitchFamily="34" charset="-122"/>
                <a:ea typeface="微软雅黑" pitchFamily="34" charset="-122"/>
              </a:rPr>
              <a:t>应用于医疗、生物效应和建模的震动和声学</a:t>
            </a:r>
            <a:r>
              <a:rPr lang="en-US" altLang="zh-CN" b="1" dirty="0">
                <a:latin typeface="微软雅黑" pitchFamily="34" charset="-122"/>
                <a:ea typeface="微软雅黑" pitchFamily="34" charset="-122"/>
              </a:rPr>
              <a:t>》</a:t>
            </a:r>
          </a:p>
          <a:p>
            <a:pPr algn="just"/>
            <a:endParaRPr lang="en-US" altLang="zh-CN" sz="2000" dirty="0">
              <a:latin typeface="微软雅黑" pitchFamily="34" charset="-122"/>
              <a:ea typeface="微软雅黑" pitchFamily="34" charset="-122"/>
            </a:endParaRPr>
          </a:p>
          <a:p>
            <a:pPr algn="just"/>
            <a:r>
              <a:rPr lang="zh-CN" altLang="en-US" sz="2000" dirty="0">
                <a:latin typeface="微软雅黑" pitchFamily="34" charset="-122"/>
                <a:ea typeface="微软雅黑" pitchFamily="34" charset="-122"/>
              </a:rPr>
              <a:t>本书中的生物医疗研究课题将引导读者探索该领域的最新技术，适合临床医生、医师、讲师和学生阅读。 </a:t>
            </a:r>
            <a:r>
              <a:rPr lang="zh-CN" altLang="en-US" b="1" dirty="0">
                <a:latin typeface="微软雅黑" pitchFamily="34" charset="-122"/>
                <a:ea typeface="微软雅黑" pitchFamily="34" charset="-122"/>
              </a:rPr>
              <a:t>	</a:t>
            </a:r>
          </a:p>
        </p:txBody>
      </p:sp>
      <p:pic>
        <p:nvPicPr>
          <p:cNvPr id="12295" name="图片 12" descr="ebook cover-1.jpg"/>
          <p:cNvPicPr>
            <a:picLocks noChangeAspect="1"/>
          </p:cNvPicPr>
          <p:nvPr/>
        </p:nvPicPr>
        <p:blipFill>
          <a:blip r:embed="rId3" cstate="print"/>
          <a:srcRect/>
          <a:stretch>
            <a:fillRect/>
          </a:stretch>
        </p:blipFill>
        <p:spPr bwMode="auto">
          <a:xfrm>
            <a:off x="6948264" y="4437112"/>
            <a:ext cx="1458416" cy="1944216"/>
          </a:xfrm>
          <a:prstGeom prst="rect">
            <a:avLst/>
          </a:prstGeom>
          <a:noFill/>
          <a:ln w="9525">
            <a:noFill/>
            <a:miter lim="800000"/>
            <a:headEnd/>
            <a:tailEnd/>
          </a:ln>
        </p:spPr>
      </p:pic>
      <p:sp>
        <p:nvSpPr>
          <p:cNvPr id="8" name="矩形 11"/>
          <p:cNvSpPr>
            <a:spLocks noChangeArrowheads="1"/>
          </p:cNvSpPr>
          <p:nvPr/>
        </p:nvSpPr>
        <p:spPr bwMode="auto">
          <a:xfrm>
            <a:off x="2267744" y="2149113"/>
            <a:ext cx="6215063" cy="2215991"/>
          </a:xfrm>
          <a:prstGeom prst="rect">
            <a:avLst/>
          </a:prstGeom>
          <a:noFill/>
          <a:ln w="9525">
            <a:noFill/>
            <a:miter lim="800000"/>
            <a:headEnd/>
            <a:tailEnd/>
          </a:ln>
        </p:spPr>
        <p:txBody>
          <a:bodyPr>
            <a:spAutoFit/>
          </a:bodyPr>
          <a:lstStyle/>
          <a:p>
            <a:pPr algn="just"/>
            <a:r>
              <a:rPr lang="en-US" altLang="zh-CN" b="1" dirty="0" smtClean="0">
                <a:latin typeface="微软雅黑" pitchFamily="34" charset="-122"/>
                <a:ea typeface="微软雅黑" pitchFamily="34" charset="-122"/>
              </a:rPr>
              <a:t>Design of Mechanical Bearings in Cardiac Assist Devices </a:t>
            </a:r>
            <a:r>
              <a:rPr lang="en-US" altLang="zh-CN" sz="2000" b="1"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心脏辅助设备中的机械轴承设计</a:t>
            </a:r>
            <a:r>
              <a:rPr lang="en-US" altLang="zh-CN" sz="2000" b="1" dirty="0" smtClean="0">
                <a:latin typeface="微软雅黑" pitchFamily="34" charset="-122"/>
                <a:ea typeface="微软雅黑" pitchFamily="34" charset="-122"/>
              </a:rPr>
              <a:t>》</a:t>
            </a:r>
            <a:endParaRPr lang="en-US" altLang="zh-CN" sz="2000" b="1" dirty="0">
              <a:latin typeface="微软雅黑" pitchFamily="34" charset="-122"/>
              <a:ea typeface="微软雅黑" pitchFamily="34" charset="-122"/>
            </a:endParaRPr>
          </a:p>
          <a:p>
            <a:pPr algn="just"/>
            <a:endParaRPr lang="en-US" altLang="zh-CN" sz="2000" dirty="0">
              <a:latin typeface="微软雅黑" pitchFamily="34" charset="-122"/>
              <a:ea typeface="微软雅黑" pitchFamily="34" charset="-122"/>
            </a:endParaRPr>
          </a:p>
          <a:p>
            <a:pPr algn="just"/>
            <a:r>
              <a:rPr lang="zh-CN" altLang="en-US" sz="2000" dirty="0" smtClean="0">
                <a:latin typeface="微软雅黑" pitchFamily="34" charset="-122"/>
                <a:ea typeface="微软雅黑" pitchFamily="34" charset="-122"/>
              </a:rPr>
              <a:t>机械性心脏辅助设备依靠旋转叶轮来加强供血，支撑这一旋转结构的机械轴承就显得尤为重要。本书为机械轴承的重要设计原则和评价原则提供了完整综述，尤其注重于第二代和第三代心室辅助器（</a:t>
            </a:r>
            <a:r>
              <a:rPr lang="en-US" altLang="zh-CN" sz="2000" dirty="0" smtClean="0">
                <a:latin typeface="微软雅黑" pitchFamily="34" charset="-122"/>
                <a:ea typeface="微软雅黑" pitchFamily="34" charset="-122"/>
              </a:rPr>
              <a:t>VAD</a:t>
            </a:r>
            <a:r>
              <a:rPr lang="zh-CN" altLang="en-US" sz="20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a:t>
            </a:r>
            <a:endParaRPr lang="zh-CN" altLang="en-US" b="1" dirty="0">
              <a:latin typeface="微软雅黑" pitchFamily="34" charset="-122"/>
              <a:ea typeface="微软雅黑" pitchFamily="34" charset="-122"/>
            </a:endParaRPr>
          </a:p>
        </p:txBody>
      </p:sp>
      <p:pic>
        <p:nvPicPr>
          <p:cNvPr id="131074" name="Picture 2" descr="http://ebooks.asmedigitalcollection.asme.org/data/books/1927/s_cover_860427.jpeg"/>
          <p:cNvPicPr>
            <a:picLocks noChangeAspect="1" noChangeArrowheads="1"/>
          </p:cNvPicPr>
          <p:nvPr/>
        </p:nvPicPr>
        <p:blipFill>
          <a:blip r:embed="rId4" cstate="print"/>
          <a:srcRect b="9091"/>
          <a:stretch>
            <a:fillRect/>
          </a:stretch>
        </p:blipFill>
        <p:spPr bwMode="auto">
          <a:xfrm>
            <a:off x="611560" y="2132856"/>
            <a:ext cx="1584176" cy="2160240"/>
          </a:xfrm>
          <a:prstGeom prst="rect">
            <a:avLst/>
          </a:prstGeom>
          <a:noFill/>
        </p:spPr>
      </p:pic>
      <p:pic>
        <p:nvPicPr>
          <p:cNvPr id="9" name="Picture 2"/>
          <p:cNvPicPr>
            <a:picLocks noChangeAspect="1" noChangeArrowheads="1"/>
          </p:cNvPicPr>
          <p:nvPr/>
        </p:nvPicPr>
        <p:blipFill>
          <a:blip r:embed="rId5" cstate="print"/>
          <a:srcRect/>
          <a:stretch>
            <a:fillRect/>
          </a:stretch>
        </p:blipFill>
        <p:spPr bwMode="auto">
          <a:xfrm>
            <a:off x="7560890" y="908720"/>
            <a:ext cx="971550" cy="6000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p:cNvSpPr>
          <p:nvPr/>
        </p:nvSpPr>
        <p:spPr bwMode="auto">
          <a:xfrm>
            <a:off x="671513" y="987306"/>
            <a:ext cx="847248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电子书图书推荐</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标准应用指导手册</a:t>
            </a:r>
            <a:endParaRPr lang="en-US" altLang="zh-CN" i="1" u="sng" dirty="0">
              <a:solidFill>
                <a:srgbClr val="FF0000"/>
              </a:solidFill>
              <a:latin typeface="微软雅黑" pitchFamily="34" charset="-122"/>
              <a:ea typeface="微软雅黑" pitchFamily="34" charset="-122"/>
            </a:endParaRPr>
          </a:p>
        </p:txBody>
      </p:sp>
      <p:pic>
        <p:nvPicPr>
          <p:cNvPr id="8" name="Picture 2"/>
          <p:cNvPicPr>
            <a:picLocks noChangeAspect="1" noChangeArrowheads="1"/>
          </p:cNvPicPr>
          <p:nvPr/>
        </p:nvPicPr>
        <p:blipFill>
          <a:blip r:embed="rId3" cstate="print"/>
          <a:srcRect/>
          <a:stretch>
            <a:fillRect/>
          </a:stretch>
        </p:blipFill>
        <p:spPr bwMode="auto">
          <a:xfrm>
            <a:off x="251520" y="2262341"/>
            <a:ext cx="6480000" cy="2619000"/>
          </a:xfrm>
          <a:prstGeom prst="rect">
            <a:avLst/>
          </a:prstGeom>
          <a:noFill/>
          <a:ln w="9525">
            <a:solidFill>
              <a:schemeClr val="accent1"/>
            </a:solid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1332360" y="2910413"/>
            <a:ext cx="6480000" cy="2517750"/>
          </a:xfrm>
          <a:prstGeom prst="rect">
            <a:avLst/>
          </a:prstGeom>
          <a:noFill/>
          <a:ln w="9525">
            <a:solidFill>
              <a:schemeClr val="accent1"/>
            </a:solidFill>
            <a:miter lim="800000"/>
            <a:headEnd/>
            <a:tailEnd/>
          </a:ln>
        </p:spPr>
      </p:pic>
      <p:pic>
        <p:nvPicPr>
          <p:cNvPr id="10" name="Picture 3"/>
          <p:cNvPicPr>
            <a:picLocks noChangeAspect="1" noChangeArrowheads="1"/>
          </p:cNvPicPr>
          <p:nvPr/>
        </p:nvPicPr>
        <p:blipFill>
          <a:blip r:embed="rId5" cstate="print"/>
          <a:srcRect/>
          <a:stretch>
            <a:fillRect/>
          </a:stretch>
        </p:blipFill>
        <p:spPr bwMode="auto">
          <a:xfrm>
            <a:off x="2411760" y="3774509"/>
            <a:ext cx="6480000" cy="2505329"/>
          </a:xfrm>
          <a:prstGeom prst="rect">
            <a:avLst/>
          </a:prstGeom>
          <a:noFill/>
          <a:ln w="9525">
            <a:solidFill>
              <a:schemeClr val="accent1"/>
            </a:solidFill>
            <a:miter lim="800000"/>
            <a:headEnd/>
            <a:tailEnd/>
          </a:ln>
        </p:spPr>
      </p:pic>
      <p:sp>
        <p:nvSpPr>
          <p:cNvPr id="12292" name="矩形 9"/>
          <p:cNvSpPr>
            <a:spLocks noChangeArrowheads="1"/>
          </p:cNvSpPr>
          <p:nvPr/>
        </p:nvSpPr>
        <p:spPr bwMode="auto">
          <a:xfrm>
            <a:off x="4067944" y="1830293"/>
            <a:ext cx="4680520" cy="374571"/>
          </a:xfrm>
          <a:prstGeom prst="wedgeRoundRectCallout">
            <a:avLst>
              <a:gd name="adj1" fmla="val -39777"/>
              <a:gd name="adj2" fmla="val 110584"/>
              <a:gd name="adj3" fmla="val 16667"/>
            </a:avLst>
          </a:prstGeom>
          <a:noFill/>
          <a:ln>
            <a:solidFill>
              <a:srgbClr val="FF0000"/>
            </a:solidFill>
            <a:prstDash val="sysDot"/>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sz="1600" dirty="0" smtClean="0">
                <a:latin typeface="Calibri" pitchFamily="34" charset="0"/>
              </a:rPr>
              <a:t> </a:t>
            </a:r>
            <a:r>
              <a:rPr lang="en-US" altLang="zh-CN" sz="1600" b="1" dirty="0" smtClean="0">
                <a:latin typeface="Calibri" pitchFamily="34" charset="0"/>
              </a:rPr>
              <a:t>ASME</a:t>
            </a:r>
            <a:r>
              <a:rPr lang="zh-CN" altLang="en-US" sz="1600" b="1" dirty="0" smtClean="0">
                <a:latin typeface="Calibri" pitchFamily="34" charset="0"/>
              </a:rPr>
              <a:t>锅炉和压力容器标准参考指南（共三卷）</a:t>
            </a:r>
            <a:endParaRPr lang="en-US" altLang="zh-CN" sz="1600" b="1" dirty="0"/>
          </a:p>
        </p:txBody>
      </p:sp>
      <p:sp>
        <p:nvSpPr>
          <p:cNvPr id="11" name="矩形 9"/>
          <p:cNvSpPr>
            <a:spLocks noChangeArrowheads="1"/>
          </p:cNvSpPr>
          <p:nvPr/>
        </p:nvSpPr>
        <p:spPr bwMode="auto">
          <a:xfrm>
            <a:off x="4139952" y="3471946"/>
            <a:ext cx="4680520" cy="374571"/>
          </a:xfrm>
          <a:prstGeom prst="wedgeRoundRectCallout">
            <a:avLst>
              <a:gd name="adj1" fmla="val -40073"/>
              <a:gd name="adj2" fmla="val -92849"/>
              <a:gd name="adj3" fmla="val 16667"/>
            </a:avLst>
          </a:prstGeom>
          <a:noFill/>
          <a:ln>
            <a:solidFill>
              <a:srgbClr val="FF0000"/>
            </a:solidFill>
            <a:prstDash val="sysDot"/>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sz="1600" dirty="0" smtClean="0">
                <a:latin typeface="Calibri" pitchFamily="34" charset="0"/>
              </a:rPr>
              <a:t> </a:t>
            </a:r>
            <a:r>
              <a:rPr lang="en-US" altLang="zh-CN" sz="1600" b="1" dirty="0" smtClean="0">
                <a:latin typeface="Calibri" pitchFamily="34" charset="0"/>
              </a:rPr>
              <a:t>ASME B31.3</a:t>
            </a:r>
            <a:r>
              <a:rPr lang="zh-CN" altLang="en-US" sz="1600" b="1" dirty="0" smtClean="0">
                <a:latin typeface="Calibri" pitchFamily="34" charset="0"/>
              </a:rPr>
              <a:t>加工管线标准指南</a:t>
            </a:r>
            <a:endParaRPr lang="en-US" altLang="zh-CN" sz="1600" b="1" dirty="0"/>
          </a:p>
        </p:txBody>
      </p:sp>
      <p:sp>
        <p:nvSpPr>
          <p:cNvPr id="12" name="矩形 9"/>
          <p:cNvSpPr>
            <a:spLocks noChangeArrowheads="1"/>
          </p:cNvSpPr>
          <p:nvPr/>
        </p:nvSpPr>
        <p:spPr bwMode="auto">
          <a:xfrm>
            <a:off x="179512" y="6438805"/>
            <a:ext cx="4968552" cy="374571"/>
          </a:xfrm>
          <a:prstGeom prst="wedgeRoundRectCallout">
            <a:avLst>
              <a:gd name="adj1" fmla="val 30131"/>
              <a:gd name="adj2" fmla="val -606979"/>
              <a:gd name="adj3" fmla="val 16667"/>
            </a:avLst>
          </a:prstGeom>
          <a:noFill/>
          <a:ln>
            <a:solidFill>
              <a:srgbClr val="FF0000"/>
            </a:solidFill>
            <a:prstDash val="sysDot"/>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sz="1600" dirty="0" smtClean="0">
                <a:latin typeface="Calibri" pitchFamily="34" charset="0"/>
              </a:rPr>
              <a:t> </a:t>
            </a:r>
            <a:r>
              <a:rPr lang="en-US" altLang="zh-CN" sz="1600" b="1" dirty="0" smtClean="0">
                <a:latin typeface="Calibri" pitchFamily="34" charset="0"/>
              </a:rPr>
              <a:t>ASME</a:t>
            </a:r>
            <a:r>
              <a:rPr lang="zh-CN" altLang="en-US" sz="1600" b="1" dirty="0" smtClean="0">
                <a:latin typeface="Calibri" pitchFamily="34" charset="0"/>
              </a:rPr>
              <a:t>标准应用：工厂管道安设和压力容器（共两卷）</a:t>
            </a:r>
            <a:endParaRPr lang="en-US" altLang="zh-CN" sz="1600" b="1" dirty="0"/>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09601" y="2520838"/>
            <a:ext cx="4250431" cy="3500450"/>
          </a:xfrm>
          <a:prstGeom prst="rect">
            <a:avLst/>
          </a:prstGeom>
        </p:spPr>
        <p:txBody>
          <a:bodyPr/>
          <a:lstStyle/>
          <a:p>
            <a:pPr>
              <a:spcBef>
                <a:spcPts val="1200"/>
              </a:spcBef>
              <a:buFont typeface="Wingdings" pitchFamily="2" charset="2"/>
              <a:buChar char="p"/>
              <a:defRPr/>
            </a:pPr>
            <a:r>
              <a:rPr lang="zh-CN" altLang="en-US" sz="2000" dirty="0" smtClean="0">
                <a:latin typeface="微软雅黑" pitchFamily="34" charset="-122"/>
                <a:ea typeface="微软雅黑" pitchFamily="34" charset="-122"/>
              </a:rPr>
              <a:t> 每年</a:t>
            </a:r>
            <a:r>
              <a:rPr lang="zh-CN" altLang="en-US" sz="2000" dirty="0">
                <a:latin typeface="微软雅黑" pitchFamily="34" charset="-122"/>
                <a:ea typeface="微软雅黑" pitchFamily="34" charset="-122"/>
              </a:rPr>
              <a:t>举办约</a:t>
            </a:r>
            <a:r>
              <a:rPr lang="en-US" sz="2000" dirty="0">
                <a:latin typeface="微软雅黑" pitchFamily="34" charset="-122"/>
                <a:ea typeface="微软雅黑" pitchFamily="34" charset="-122"/>
              </a:rPr>
              <a:t>30</a:t>
            </a:r>
            <a:r>
              <a:rPr lang="zh-CN" altLang="en-US" sz="2000" dirty="0">
                <a:latin typeface="微软雅黑" pitchFamily="34" charset="-122"/>
                <a:ea typeface="微软雅黑" pitchFamily="34" charset="-122"/>
              </a:rPr>
              <a:t>场会议，出版</a:t>
            </a:r>
            <a:r>
              <a:rPr lang="en-US" altLang="zh-CN" sz="2000" dirty="0">
                <a:latin typeface="微软雅黑" pitchFamily="34" charset="-122"/>
                <a:ea typeface="微软雅黑" pitchFamily="34" charset="-122"/>
              </a:rPr>
              <a:t>80~</a:t>
            </a:r>
            <a:r>
              <a:rPr lang="en-US" sz="2000" dirty="0">
                <a:latin typeface="微软雅黑" pitchFamily="34" charset="-122"/>
                <a:ea typeface="微软雅黑" pitchFamily="34" charset="-122"/>
              </a:rPr>
              <a:t>100</a:t>
            </a:r>
            <a:r>
              <a:rPr lang="zh-CN" altLang="en-US" sz="2000" dirty="0">
                <a:latin typeface="微软雅黑" pitchFamily="34" charset="-122"/>
                <a:ea typeface="微软雅黑" pitchFamily="34" charset="-122"/>
              </a:rPr>
              <a:t>卷会议资料</a:t>
            </a:r>
            <a:endParaRPr lang="en-US" altLang="zh-CN" sz="2000" dirty="0">
              <a:latin typeface="微软雅黑" pitchFamily="34" charset="-122"/>
              <a:ea typeface="微软雅黑" pitchFamily="34" charset="-122"/>
            </a:endParaRPr>
          </a:p>
          <a:p>
            <a:pPr>
              <a:spcBef>
                <a:spcPts val="1200"/>
              </a:spcBef>
              <a:buFont typeface="Wingdings" pitchFamily="2" charset="2"/>
              <a:buChar char="p"/>
              <a:defRPr/>
            </a:pPr>
            <a:r>
              <a:rPr lang="zh-CN" altLang="en-US" sz="2000" dirty="0" smtClean="0">
                <a:latin typeface="微软雅黑" pitchFamily="34" charset="-122"/>
                <a:ea typeface="微软雅黑" pitchFamily="34" charset="-122"/>
              </a:rPr>
              <a:t> 可订购访问</a:t>
            </a:r>
            <a:r>
              <a:rPr lang="en-US" sz="2000" dirty="0" smtClean="0">
                <a:latin typeface="微软雅黑" pitchFamily="34" charset="-122"/>
                <a:ea typeface="微软雅黑" pitchFamily="34" charset="-122"/>
              </a:rPr>
              <a:t>2002</a:t>
            </a:r>
            <a:r>
              <a:rPr lang="zh-CN" altLang="en-US" sz="2000" dirty="0">
                <a:latin typeface="微软雅黑" pitchFamily="34" charset="-122"/>
                <a:ea typeface="微软雅黑" pitchFamily="34" charset="-122"/>
              </a:rPr>
              <a:t>年至今的所有</a:t>
            </a:r>
            <a:r>
              <a:rPr lang="zh-CN" altLang="en-US" sz="2000" dirty="0" smtClean="0">
                <a:latin typeface="微软雅黑" pitchFamily="34" charset="-122"/>
                <a:ea typeface="微软雅黑" pitchFamily="34" charset="-122"/>
              </a:rPr>
              <a:t>会议的</a:t>
            </a:r>
            <a:r>
              <a:rPr lang="zh-CN" altLang="en-US" sz="2000" dirty="0">
                <a:latin typeface="微软雅黑" pitchFamily="34" charset="-122"/>
                <a:ea typeface="微软雅黑" pitchFamily="34" charset="-122"/>
              </a:rPr>
              <a:t>资料</a:t>
            </a:r>
          </a:p>
          <a:p>
            <a:pPr>
              <a:spcBef>
                <a:spcPts val="1200"/>
              </a:spcBef>
              <a:buFont typeface="Wingdings" pitchFamily="2" charset="2"/>
              <a:buChar char="p"/>
              <a:defRPr/>
            </a:pPr>
            <a:r>
              <a:rPr lang="zh-CN" altLang="en-US" sz="2000" dirty="0" smtClean="0">
                <a:latin typeface="微软雅黑" pitchFamily="34" charset="-122"/>
                <a:ea typeface="微软雅黑" pitchFamily="34" charset="-122"/>
              </a:rPr>
              <a:t> 会议</a:t>
            </a:r>
            <a:r>
              <a:rPr lang="zh-CN" altLang="en-US" sz="2000" dirty="0">
                <a:latin typeface="微软雅黑" pitchFamily="34" charset="-122"/>
                <a:ea typeface="微软雅黑" pitchFamily="34" charset="-122"/>
              </a:rPr>
              <a:t>录数超过</a:t>
            </a:r>
            <a:r>
              <a:rPr lang="en-US" sz="2000" dirty="0" smtClean="0">
                <a:latin typeface="微软雅黑" pitchFamily="34" charset="-122"/>
                <a:ea typeface="微软雅黑" pitchFamily="34" charset="-122"/>
              </a:rPr>
              <a:t>1500</a:t>
            </a:r>
            <a:r>
              <a:rPr lang="zh-CN" altLang="en-US" sz="2000" dirty="0">
                <a:latin typeface="微软雅黑" pitchFamily="34" charset="-122"/>
                <a:ea typeface="微软雅黑" pitchFamily="34" charset="-122"/>
              </a:rPr>
              <a:t>卷，文章</a:t>
            </a:r>
            <a:r>
              <a:rPr lang="zh-CN" altLang="en-US" sz="2000" dirty="0" smtClean="0">
                <a:latin typeface="微软雅黑" pitchFamily="34" charset="-122"/>
                <a:ea typeface="微软雅黑" pitchFamily="34" charset="-122"/>
              </a:rPr>
              <a:t>超过</a:t>
            </a:r>
            <a:r>
              <a:rPr lang="en-US" altLang="zh-CN" sz="2000" dirty="0" smtClean="0">
                <a:latin typeface="微软雅黑" pitchFamily="34" charset="-122"/>
                <a:ea typeface="微软雅黑" pitchFamily="34" charset="-122"/>
              </a:rPr>
              <a:t>10</a:t>
            </a:r>
            <a:r>
              <a:rPr lang="zh-CN" altLang="en-US" sz="2000" dirty="0" smtClean="0">
                <a:latin typeface="微软雅黑" pitchFamily="34" charset="-122"/>
                <a:ea typeface="微软雅黑" pitchFamily="34" charset="-122"/>
              </a:rPr>
              <a:t>万篇，</a:t>
            </a:r>
            <a:r>
              <a:rPr lang="en-US" altLang="zh-CN" sz="2000" dirty="0" smtClean="0">
                <a:latin typeface="微软雅黑" pitchFamily="34" charset="-122"/>
                <a:ea typeface="微软雅黑" pitchFamily="34" charset="-122"/>
              </a:rPr>
              <a:t>2010</a:t>
            </a:r>
            <a:r>
              <a:rPr lang="zh-CN" altLang="en-US" sz="2000" dirty="0" smtClean="0">
                <a:latin typeface="微软雅黑" pitchFamily="34" charset="-122"/>
                <a:ea typeface="微软雅黑" pitchFamily="34" charset="-122"/>
              </a:rPr>
              <a:t>年</a:t>
            </a:r>
            <a:endParaRPr lang="en-US" altLang="zh-CN" sz="2000" dirty="0">
              <a:latin typeface="微软雅黑" pitchFamily="34" charset="-122"/>
              <a:ea typeface="微软雅黑" pitchFamily="34" charset="-122"/>
            </a:endParaRPr>
          </a:p>
          <a:p>
            <a:pPr>
              <a:spcBef>
                <a:spcPts val="1200"/>
              </a:spcBef>
              <a:buFont typeface="Wingdings" pitchFamily="2" charset="2"/>
              <a:buChar char="p"/>
              <a:defRPr/>
            </a:pPr>
            <a:r>
              <a:rPr lang="zh-CN" altLang="en-US" sz="2000" dirty="0" smtClean="0">
                <a:latin typeface="微软雅黑" pitchFamily="34" charset="-122"/>
                <a:ea typeface="微软雅黑" pitchFamily="34" charset="-122"/>
              </a:rPr>
              <a:t> 绝大部分</a:t>
            </a:r>
            <a:r>
              <a:rPr lang="zh-CN" altLang="en-US" sz="2000" dirty="0">
                <a:latin typeface="微软雅黑" pitchFamily="34" charset="-122"/>
                <a:ea typeface="微软雅黑" pitchFamily="34" charset="-122"/>
              </a:rPr>
              <a:t>内容被</a:t>
            </a:r>
            <a:r>
              <a:rPr lang="en-US" sz="2000" dirty="0">
                <a:latin typeface="微软雅黑" pitchFamily="34" charset="-122"/>
                <a:ea typeface="微软雅黑" pitchFamily="34" charset="-122"/>
              </a:rPr>
              <a:t>EI</a:t>
            </a:r>
            <a:r>
              <a:rPr lang="zh-CN" altLang="en-US" sz="2000" dirty="0">
                <a:latin typeface="微软雅黑" pitchFamily="34" charset="-122"/>
                <a:ea typeface="微软雅黑" pitchFamily="34" charset="-122"/>
              </a:rPr>
              <a:t>（工程信息）和</a:t>
            </a:r>
            <a:r>
              <a:rPr lang="en-US" sz="2000" dirty="0">
                <a:latin typeface="微软雅黑" pitchFamily="34" charset="-122"/>
                <a:ea typeface="微软雅黑" pitchFamily="34" charset="-122"/>
              </a:rPr>
              <a:t>SCI</a:t>
            </a:r>
            <a:r>
              <a:rPr lang="zh-CN" altLang="en-US" sz="2000" dirty="0">
                <a:latin typeface="微软雅黑" pitchFamily="34" charset="-122"/>
                <a:ea typeface="微软雅黑" pitchFamily="34" charset="-122"/>
              </a:rPr>
              <a:t>（科学引文索引）</a:t>
            </a:r>
            <a:r>
              <a:rPr lang="zh-CN" altLang="en-US" sz="2000" dirty="0" smtClean="0">
                <a:latin typeface="微软雅黑" pitchFamily="34" charset="-122"/>
                <a:ea typeface="微软雅黑" pitchFamily="34" charset="-122"/>
              </a:rPr>
              <a:t>收录</a:t>
            </a:r>
            <a:endParaRPr lang="en-US" altLang="zh-CN" sz="1600" dirty="0">
              <a:latin typeface="微软雅黑" pitchFamily="34" charset="-122"/>
              <a:ea typeface="微软雅黑" pitchFamily="34" charset="-122"/>
            </a:endParaRPr>
          </a:p>
        </p:txBody>
      </p:sp>
      <p:sp>
        <p:nvSpPr>
          <p:cNvPr id="17412" name="Title 1"/>
          <p:cNvSpPr txBox="1">
            <a:spLocks/>
          </p:cNvSpPr>
          <p:nvPr/>
        </p:nvSpPr>
        <p:spPr bwMode="auto">
          <a:xfrm>
            <a:off x="671513" y="1520712"/>
            <a:ext cx="847248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会议录</a:t>
            </a:r>
            <a:endParaRPr lang="en-US" altLang="zh-CN" u="sng" dirty="0">
              <a:solidFill>
                <a:srgbClr val="00B0F0"/>
              </a:solidFill>
              <a:latin typeface="微软雅黑" pitchFamily="34" charset="-122"/>
              <a:ea typeface="微软雅黑" pitchFamily="34" charset="-122"/>
            </a:endParaRPr>
          </a:p>
        </p:txBody>
      </p:sp>
      <p:sp>
        <p:nvSpPr>
          <p:cNvPr id="9" name="矩形 8"/>
          <p:cNvSpPr/>
          <p:nvPr/>
        </p:nvSpPr>
        <p:spPr>
          <a:xfrm>
            <a:off x="5214942" y="2085420"/>
            <a:ext cx="3500462"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spcBef>
                <a:spcPts val="600"/>
              </a:spcBef>
              <a:defRPr/>
            </a:pPr>
            <a:r>
              <a:rPr lang="en-US" altLang="zh-CN" sz="2000" b="1" dirty="0" smtClean="0">
                <a:ln/>
                <a:solidFill>
                  <a:schemeClr val="bg1"/>
                </a:solidFill>
              </a:rPr>
              <a:t>2002~now   </a:t>
            </a:r>
            <a:r>
              <a:rPr lang="en-US" altLang="zh-CN" sz="2000" b="1" dirty="0">
                <a:ln/>
                <a:solidFill>
                  <a:schemeClr val="bg1"/>
                </a:solidFill>
              </a:rPr>
              <a:t>ASME </a:t>
            </a:r>
            <a:r>
              <a:rPr lang="en-US" altLang="zh-CN" sz="2000" b="1" dirty="0" smtClean="0">
                <a:ln/>
                <a:solidFill>
                  <a:schemeClr val="bg1"/>
                </a:solidFill>
              </a:rPr>
              <a:t>Proceedings</a:t>
            </a:r>
            <a:endParaRPr lang="en-US" altLang="zh-CN" sz="2000" b="1" dirty="0">
              <a:ln/>
              <a:solidFill>
                <a:schemeClr val="bg1"/>
              </a:solidFill>
            </a:endParaRPr>
          </a:p>
        </p:txBody>
      </p:sp>
      <p:graphicFrame>
        <p:nvGraphicFramePr>
          <p:cNvPr id="7" name="表格 6"/>
          <p:cNvGraphicFramePr>
            <a:graphicFrameLocks noGrp="1"/>
          </p:cNvGraphicFramePr>
          <p:nvPr/>
        </p:nvGraphicFramePr>
        <p:xfrm>
          <a:off x="5220072" y="2768064"/>
          <a:ext cx="3456384" cy="2677160"/>
        </p:xfrm>
        <a:graphic>
          <a:graphicData uri="http://schemas.openxmlformats.org/drawingml/2006/table">
            <a:tbl>
              <a:tblPr firstRow="1" bandRow="1">
                <a:tableStyleId>{5A111915-BE36-4E01-A7E5-04B1672EAD32}</a:tableStyleId>
              </a:tblPr>
              <a:tblGrid>
                <a:gridCol w="3456384"/>
              </a:tblGrid>
              <a:tr h="370840">
                <a:tc>
                  <a:txBody>
                    <a:bodyPr/>
                    <a:lstStyle/>
                    <a:p>
                      <a:pPr algn="ctr"/>
                      <a:r>
                        <a:rPr lang="zh-CN" altLang="en-US" b="1" dirty="0" smtClean="0">
                          <a:latin typeface="微软雅黑" pitchFamily="34" charset="-122"/>
                          <a:ea typeface="微软雅黑" pitchFamily="34" charset="-122"/>
                        </a:rPr>
                        <a:t>会议录浏览结构</a:t>
                      </a:r>
                      <a:endParaRPr lang="zh-CN" altLang="en-US" b="1" dirty="0">
                        <a:latin typeface="微软雅黑" pitchFamily="34" charset="-122"/>
                        <a:ea typeface="微软雅黑" pitchFamily="34" charset="-122"/>
                      </a:endParaRPr>
                    </a:p>
                  </a:txBody>
                  <a:tcPr/>
                </a:tc>
              </a:tr>
              <a:tr h="370840">
                <a:tc>
                  <a:txBody>
                    <a:bodyPr/>
                    <a:lstStyle/>
                    <a:p>
                      <a:pPr algn="ctr"/>
                      <a:r>
                        <a:rPr lang="zh-CN" altLang="en-US" sz="1600" dirty="0" smtClean="0">
                          <a:latin typeface="微软雅黑" pitchFamily="34" charset="-122"/>
                          <a:ea typeface="微软雅黑" pitchFamily="34" charset="-122"/>
                        </a:rPr>
                        <a:t>系列名称（如</a:t>
                      </a:r>
                      <a:r>
                        <a:rPr lang="en-US" altLang="zh-CN" sz="1600" dirty="0" smtClean="0">
                          <a:latin typeface="微软雅黑" pitchFamily="34" charset="-122"/>
                          <a:ea typeface="微软雅黑" pitchFamily="34" charset="-122"/>
                        </a:rPr>
                        <a:t>IMECE</a:t>
                      </a:r>
                      <a:r>
                        <a:rPr lang="zh-CN" altLang="en-US"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a:txBody>
                  <a:tcPr/>
                </a:tc>
              </a:tr>
              <a:tr h="370840">
                <a:tc>
                  <a:txBody>
                    <a:bodyPr/>
                    <a:lstStyle/>
                    <a:p>
                      <a:pPr algn="ctr"/>
                      <a:r>
                        <a:rPr lang="zh-CN" altLang="en-US" sz="1600" dirty="0" smtClean="0">
                          <a:latin typeface="微软雅黑" pitchFamily="34" charset="-122"/>
                          <a:ea typeface="微软雅黑" pitchFamily="34" charset="-122"/>
                        </a:rPr>
                        <a:t>年份（如</a:t>
                      </a:r>
                      <a:r>
                        <a:rPr lang="en-US" altLang="zh-CN" sz="1600" dirty="0" smtClean="0">
                          <a:latin typeface="微软雅黑" pitchFamily="34" charset="-122"/>
                          <a:ea typeface="微软雅黑" pitchFamily="34" charset="-122"/>
                        </a:rPr>
                        <a:t>2017</a:t>
                      </a:r>
                      <a:r>
                        <a:rPr lang="zh-CN" altLang="en-US"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a:txBody>
                  <a:tcPr/>
                </a:tc>
              </a:tr>
              <a:tr h="370840">
                <a:tc>
                  <a:txBody>
                    <a:bodyPr/>
                    <a:lstStyle/>
                    <a:p>
                      <a:pPr algn="ctr"/>
                      <a:r>
                        <a:rPr lang="zh-CN" altLang="en-US" sz="1600" dirty="0" smtClean="0">
                          <a:latin typeface="微软雅黑" pitchFamily="34" charset="-122"/>
                          <a:ea typeface="微软雅黑" pitchFamily="34" charset="-122"/>
                        </a:rPr>
                        <a:t>卷（如</a:t>
                      </a:r>
                      <a:r>
                        <a:rPr lang="en-US" altLang="zh-CN" sz="1600" dirty="0" smtClean="0">
                          <a:latin typeface="微软雅黑" pitchFamily="34" charset="-122"/>
                          <a:ea typeface="微软雅黑" pitchFamily="34" charset="-122"/>
                        </a:rPr>
                        <a:t>Advanced Manufacturing </a:t>
                      </a:r>
                      <a:r>
                        <a:rPr lang="zh-CN" altLang="en-US"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a:txBody>
                  <a:tcPr/>
                </a:tc>
              </a:tr>
              <a:tr h="370840">
                <a:tc>
                  <a:txBody>
                    <a:bodyPr/>
                    <a:lstStyle/>
                    <a:p>
                      <a:pPr algn="ctr"/>
                      <a:r>
                        <a:rPr lang="zh-CN" altLang="en-US" sz="1600" dirty="0" smtClean="0">
                          <a:latin typeface="微软雅黑" pitchFamily="34" charset="-122"/>
                          <a:ea typeface="微软雅黑" pitchFamily="34" charset="-122"/>
                        </a:rPr>
                        <a:t>栏目（如</a:t>
                      </a:r>
                      <a:r>
                        <a:rPr lang="en-US" altLang="zh-CN" sz="1600" dirty="0" smtClean="0">
                          <a:latin typeface="微软雅黑" pitchFamily="34" charset="-122"/>
                          <a:ea typeface="微软雅黑" pitchFamily="34" charset="-122"/>
                        </a:rPr>
                        <a:t>Manufacturing and Assembly of Two-Dimensional Materials and Composites</a:t>
                      </a:r>
                      <a:r>
                        <a:rPr lang="zh-CN" altLang="en-US"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a:txBody>
                  <a:tcPr/>
                </a:tc>
              </a:tr>
              <a:tr h="370840">
                <a:tc>
                  <a:txBody>
                    <a:bodyPr/>
                    <a:lstStyle/>
                    <a:p>
                      <a:pPr algn="ctr"/>
                      <a:r>
                        <a:rPr lang="zh-CN" altLang="en-US" sz="1600" dirty="0" smtClean="0">
                          <a:latin typeface="微软雅黑" pitchFamily="34" charset="-122"/>
                          <a:ea typeface="微软雅黑" pitchFamily="34" charset="-122"/>
                        </a:rPr>
                        <a:t>文章（</a:t>
                      </a:r>
                      <a:r>
                        <a:rPr lang="en-US" altLang="zh-CN" sz="1600" dirty="0" smtClean="0">
                          <a:latin typeface="微软雅黑" pitchFamily="34" charset="-122"/>
                          <a:ea typeface="微软雅黑" pitchFamily="34" charset="-122"/>
                        </a:rPr>
                        <a:t>PDF</a:t>
                      </a:r>
                      <a:r>
                        <a:rPr lang="zh-CN" altLang="en-US" sz="1600" dirty="0" smtClean="0">
                          <a:latin typeface="微软雅黑" pitchFamily="34" charset="-122"/>
                          <a:ea typeface="微软雅黑" pitchFamily="34" charset="-122"/>
                        </a:rPr>
                        <a:t>格式）</a:t>
                      </a:r>
                      <a:endParaRPr lang="zh-CN" altLang="en-US" sz="1600" dirty="0">
                        <a:latin typeface="微软雅黑" pitchFamily="34" charset="-122"/>
                        <a:ea typeface="微软雅黑" pitchFamily="34" charset="-122"/>
                      </a:endParaRPr>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a:hlinkClick r:id="rId3"/>
          </p:cNvPr>
          <p:cNvPicPr>
            <a:picLocks noChangeAspect="1" noChangeArrowheads="1"/>
          </p:cNvPicPr>
          <p:nvPr/>
        </p:nvPicPr>
        <p:blipFill>
          <a:blip r:embed="rId4" cstate="print"/>
          <a:srcRect/>
          <a:stretch>
            <a:fillRect/>
          </a:stretch>
        </p:blipFill>
        <p:spPr bwMode="auto">
          <a:xfrm>
            <a:off x="642880" y="3795886"/>
            <a:ext cx="8286806" cy="857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88" name="Picture 4">
            <a:hlinkClick r:id="rId5"/>
          </p:cNvPr>
          <p:cNvPicPr>
            <a:picLocks noChangeAspect="1" noChangeArrowheads="1"/>
          </p:cNvPicPr>
          <p:nvPr/>
        </p:nvPicPr>
        <p:blipFill>
          <a:blip r:embed="rId6" cstate="print"/>
          <a:srcRect/>
          <a:stretch>
            <a:fillRect/>
          </a:stretch>
        </p:blipFill>
        <p:spPr bwMode="auto">
          <a:xfrm>
            <a:off x="642878" y="2499742"/>
            <a:ext cx="8286808" cy="8628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ontent Placeholder 2"/>
          <p:cNvSpPr txBox="1">
            <a:spLocks/>
          </p:cNvSpPr>
          <p:nvPr/>
        </p:nvSpPr>
        <p:spPr>
          <a:xfrm>
            <a:off x="609600" y="2067694"/>
            <a:ext cx="7820025" cy="3744416"/>
          </a:xfrm>
          <a:prstGeom prst="rect">
            <a:avLst/>
          </a:prstGeom>
        </p:spPr>
        <p:txBody>
          <a:bodyPr/>
          <a:lstStyle/>
          <a:p>
            <a:pPr>
              <a:spcBef>
                <a:spcPts val="1200"/>
              </a:spcBef>
              <a:defRPr/>
            </a:pPr>
            <a:r>
              <a:rPr lang="en-US" altLang="zh-CN" u="sng" dirty="0" smtClean="0">
                <a:solidFill>
                  <a:srgbClr val="00B0F0"/>
                </a:solidFill>
                <a:latin typeface="微软雅黑" pitchFamily="34" charset="-122"/>
                <a:ea typeface="微软雅黑" pitchFamily="34" charset="-122"/>
              </a:rPr>
              <a:t>Turbo </a:t>
            </a:r>
            <a:r>
              <a:rPr lang="en-US" altLang="zh-CN" u="sng" dirty="0">
                <a:solidFill>
                  <a:srgbClr val="00B0F0"/>
                </a:solidFill>
                <a:latin typeface="微软雅黑" pitchFamily="34" charset="-122"/>
                <a:ea typeface="微软雅黑" pitchFamily="34" charset="-122"/>
              </a:rPr>
              <a:t>Expo: Power for Land, Sea, and Air (GT) </a:t>
            </a:r>
            <a:r>
              <a:rPr lang="zh-CN" altLang="en-US" sz="2000" dirty="0">
                <a:latin typeface="微软雅黑" pitchFamily="34" charset="-122"/>
                <a:ea typeface="微软雅黑" pitchFamily="34" charset="-122"/>
              </a:rPr>
              <a:t>涡轮博览会</a:t>
            </a:r>
            <a:endParaRPr lang="en-US" altLang="zh-CN" sz="2000" dirty="0">
              <a:latin typeface="微软雅黑" pitchFamily="34" charset="-122"/>
              <a:ea typeface="微软雅黑" pitchFamily="34" charset="-122"/>
            </a:endParaRPr>
          </a:p>
          <a:p>
            <a:pPr>
              <a:spcBef>
                <a:spcPts val="1200"/>
              </a:spcBef>
              <a:defRPr/>
            </a:pPr>
            <a:endParaRPr lang="en-US" altLang="zh-CN" u="sng" dirty="0">
              <a:solidFill>
                <a:srgbClr val="00B0F0"/>
              </a:solidFill>
              <a:latin typeface="微软雅黑" pitchFamily="34" charset="-122"/>
              <a:ea typeface="微软雅黑" pitchFamily="34" charset="-122"/>
            </a:endParaRPr>
          </a:p>
          <a:p>
            <a:pPr>
              <a:spcBef>
                <a:spcPts val="1200"/>
              </a:spcBef>
              <a:defRPr/>
            </a:pPr>
            <a:endParaRPr lang="en-US" altLang="zh-CN" u="sng" dirty="0">
              <a:solidFill>
                <a:srgbClr val="00B0F0"/>
              </a:solidFill>
              <a:latin typeface="微软雅黑" pitchFamily="34" charset="-122"/>
              <a:ea typeface="微软雅黑" pitchFamily="34" charset="-122"/>
            </a:endParaRPr>
          </a:p>
          <a:p>
            <a:pPr>
              <a:spcBef>
                <a:spcPts val="1200"/>
              </a:spcBef>
              <a:defRPr/>
            </a:pPr>
            <a:r>
              <a:rPr lang="en-US" altLang="zh-CN" u="sng" dirty="0" smtClean="0">
                <a:solidFill>
                  <a:srgbClr val="00B0F0"/>
                </a:solidFill>
                <a:latin typeface="微软雅黑" pitchFamily="34" charset="-122"/>
                <a:ea typeface="微软雅黑" pitchFamily="34" charset="-122"/>
              </a:rPr>
              <a:t>Heat </a:t>
            </a:r>
            <a:r>
              <a:rPr lang="en-US" altLang="zh-CN" u="sng" dirty="0">
                <a:solidFill>
                  <a:srgbClr val="00B0F0"/>
                </a:solidFill>
                <a:latin typeface="微软雅黑" pitchFamily="34" charset="-122"/>
                <a:ea typeface="微软雅黑" pitchFamily="34" charset="-122"/>
              </a:rPr>
              <a:t>Transfer Summer Conference (HT) </a:t>
            </a:r>
            <a:r>
              <a:rPr lang="zh-CN" altLang="en-US" sz="2000" dirty="0">
                <a:latin typeface="微软雅黑" pitchFamily="34" charset="-122"/>
                <a:ea typeface="微软雅黑" pitchFamily="34" charset="-122"/>
              </a:rPr>
              <a:t>传热</a:t>
            </a:r>
            <a:r>
              <a:rPr lang="zh-CN" altLang="en-US" sz="2000" dirty="0" smtClean="0">
                <a:latin typeface="微软雅黑" pitchFamily="34" charset="-122"/>
                <a:ea typeface="微软雅黑" pitchFamily="34" charset="-122"/>
              </a:rPr>
              <a:t>会议</a:t>
            </a:r>
            <a:endParaRPr lang="en-US" altLang="zh-CN" sz="1600" dirty="0" smtClean="0">
              <a:latin typeface="微软雅黑" pitchFamily="34" charset="-122"/>
              <a:ea typeface="微软雅黑" pitchFamily="34" charset="-122"/>
            </a:endParaRPr>
          </a:p>
          <a:p>
            <a:pPr>
              <a:spcBef>
                <a:spcPts val="1200"/>
              </a:spcBef>
              <a:buFont typeface="Wingdings" pitchFamily="2" charset="2"/>
              <a:buChar char="Ø"/>
              <a:defRPr/>
            </a:pPr>
            <a:endParaRPr lang="en-US" altLang="zh-CN" sz="1600" dirty="0" smtClean="0">
              <a:latin typeface="微软雅黑" pitchFamily="34" charset="-122"/>
              <a:ea typeface="微软雅黑" pitchFamily="34" charset="-122"/>
            </a:endParaRPr>
          </a:p>
          <a:p>
            <a:pPr>
              <a:spcBef>
                <a:spcPts val="1200"/>
              </a:spcBef>
              <a:buFont typeface="Wingdings" pitchFamily="2" charset="2"/>
              <a:buChar char="Ø"/>
              <a:defRPr/>
            </a:pPr>
            <a:endParaRPr lang="en-US" altLang="zh-CN" sz="1600" dirty="0" smtClean="0">
              <a:latin typeface="微软雅黑" pitchFamily="34" charset="-122"/>
              <a:ea typeface="微软雅黑" pitchFamily="34" charset="-122"/>
            </a:endParaRPr>
          </a:p>
          <a:p>
            <a:endParaRPr lang="zh-CN" altLang="en-US" sz="1600" dirty="0" smtClean="0">
              <a:latin typeface="微软雅黑" pitchFamily="34" charset="-122"/>
              <a:ea typeface="微软雅黑" pitchFamily="34" charset="-122"/>
            </a:endParaRPr>
          </a:p>
          <a:p>
            <a:endParaRPr lang="en-US" altLang="zh-CN" u="sng" dirty="0" smtClean="0">
              <a:solidFill>
                <a:srgbClr val="00B0F0"/>
              </a:solidFill>
              <a:latin typeface="微软雅黑" pitchFamily="34" charset="-122"/>
              <a:ea typeface="微软雅黑" pitchFamily="34" charset="-122"/>
            </a:endParaRPr>
          </a:p>
          <a:p>
            <a:r>
              <a:rPr lang="en-US" altLang="zh-CN" u="sng" dirty="0" smtClean="0">
                <a:solidFill>
                  <a:srgbClr val="00B0F0"/>
                </a:solidFill>
                <a:latin typeface="微软雅黑" pitchFamily="34" charset="-122"/>
                <a:ea typeface="微软雅黑" pitchFamily="34" charset="-122"/>
              </a:rPr>
              <a:t>International Mechanical Engineering Congress &amp; Exposition</a:t>
            </a:r>
            <a:endParaRPr lang="en-US" altLang="zh-CN" sz="1600" u="sng" dirty="0" smtClean="0">
              <a:solidFill>
                <a:srgbClr val="00B0F0"/>
              </a:solidFill>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国际机械工程大会和博览（</a:t>
            </a:r>
            <a:r>
              <a:rPr lang="en-US" altLang="zh-CN" sz="2000" dirty="0" smtClean="0">
                <a:latin typeface="微软雅黑" pitchFamily="34" charset="-122"/>
                <a:ea typeface="微软雅黑" pitchFamily="34" charset="-122"/>
              </a:rPr>
              <a:t>IMECE</a:t>
            </a:r>
            <a:r>
              <a:rPr lang="zh-CN" altLang="en-US" sz="2000" dirty="0" smtClean="0">
                <a:latin typeface="微软雅黑" pitchFamily="34" charset="-122"/>
                <a:ea typeface="微软雅黑" pitchFamily="34" charset="-122"/>
              </a:rPr>
              <a:t>）</a:t>
            </a:r>
            <a:endParaRPr lang="en-US" altLang="zh-CN" sz="1600" dirty="0">
              <a:latin typeface="微软雅黑" pitchFamily="34" charset="-122"/>
              <a:ea typeface="微软雅黑" pitchFamily="34" charset="-122"/>
            </a:endParaRPr>
          </a:p>
        </p:txBody>
      </p:sp>
      <p:sp>
        <p:nvSpPr>
          <p:cNvPr id="17412" name="Title 1"/>
          <p:cNvSpPr txBox="1">
            <a:spLocks/>
          </p:cNvSpPr>
          <p:nvPr/>
        </p:nvSpPr>
        <p:spPr bwMode="auto">
          <a:xfrm>
            <a:off x="671513" y="1152699"/>
            <a:ext cx="847248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知名会议</a:t>
            </a:r>
            <a:endParaRPr lang="en-US" altLang="zh-CN" u="sng" dirty="0">
              <a:solidFill>
                <a:srgbClr val="00B0F0"/>
              </a:solidFill>
              <a:latin typeface="微软雅黑" pitchFamily="34" charset="-122"/>
              <a:ea typeface="微软雅黑" pitchFamily="34" charset="-122"/>
            </a:endParaRPr>
          </a:p>
        </p:txBody>
      </p:sp>
      <p:sp>
        <p:nvSpPr>
          <p:cNvPr id="7" name="五边形 6"/>
          <p:cNvSpPr/>
          <p:nvPr/>
        </p:nvSpPr>
        <p:spPr>
          <a:xfrm>
            <a:off x="6215042" y="4227934"/>
            <a:ext cx="2928958" cy="4320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1600" b="1" dirty="0">
                <a:solidFill>
                  <a:schemeClr val="bg1"/>
                </a:solidFill>
                <a:latin typeface="微软雅黑" pitchFamily="34" charset="-122"/>
                <a:ea typeface="微软雅黑" pitchFamily="34" charset="-122"/>
              </a:rPr>
              <a:t>互补期刊：</a:t>
            </a:r>
            <a:r>
              <a:rPr lang="en-US" altLang="zh-CN" sz="1600" b="1" dirty="0">
                <a:solidFill>
                  <a:schemeClr val="bg1"/>
                </a:solidFill>
                <a:latin typeface="微软雅黑" pitchFamily="34" charset="-122"/>
                <a:ea typeface="微软雅黑" pitchFamily="34" charset="-122"/>
              </a:rPr>
              <a:t>《</a:t>
            </a:r>
            <a:r>
              <a:rPr lang="zh-CN" altLang="en-US" sz="1600" b="1" dirty="0">
                <a:solidFill>
                  <a:schemeClr val="bg1"/>
                </a:solidFill>
                <a:latin typeface="微软雅黑" pitchFamily="34" charset="-122"/>
                <a:ea typeface="微软雅黑" pitchFamily="34" charset="-122"/>
              </a:rPr>
              <a:t>传热期刊</a:t>
            </a:r>
            <a:r>
              <a:rPr lang="en-US" altLang="zh-CN" sz="1600" b="1" dirty="0">
                <a:solidFill>
                  <a:schemeClr val="bg1"/>
                </a:solidFill>
                <a:latin typeface="微软雅黑" pitchFamily="34" charset="-122"/>
                <a:ea typeface="微软雅黑" pitchFamily="34" charset="-122"/>
              </a:rPr>
              <a:t>》</a:t>
            </a:r>
            <a:endParaRPr lang="zh-CN" altLang="en-US" sz="1600" b="1" dirty="0">
              <a:solidFill>
                <a:schemeClr val="bg1"/>
              </a:solidFill>
              <a:latin typeface="微软雅黑" pitchFamily="34" charset="-122"/>
              <a:ea typeface="微软雅黑" pitchFamily="34" charset="-122"/>
            </a:endParaRPr>
          </a:p>
        </p:txBody>
      </p:sp>
      <p:sp>
        <p:nvSpPr>
          <p:cNvPr id="8" name="五边形 7"/>
          <p:cNvSpPr/>
          <p:nvPr/>
        </p:nvSpPr>
        <p:spPr>
          <a:xfrm>
            <a:off x="6215042" y="2938630"/>
            <a:ext cx="2928958" cy="4320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1600" b="1" dirty="0">
                <a:solidFill>
                  <a:schemeClr val="bg1"/>
                </a:solidFill>
                <a:latin typeface="微软雅黑" pitchFamily="34" charset="-122"/>
                <a:ea typeface="微软雅黑" pitchFamily="34" charset="-122"/>
              </a:rPr>
              <a:t>互补期刊：</a:t>
            </a:r>
            <a:r>
              <a:rPr lang="en-US" altLang="zh-CN" sz="1600" b="1" dirty="0">
                <a:solidFill>
                  <a:schemeClr val="bg1"/>
                </a:solidFill>
                <a:latin typeface="微软雅黑" pitchFamily="34" charset="-122"/>
                <a:ea typeface="微软雅黑" pitchFamily="34" charset="-122"/>
              </a:rPr>
              <a:t>《</a:t>
            </a:r>
            <a:r>
              <a:rPr lang="zh-CN" altLang="en-US" sz="1600" b="1" dirty="0">
                <a:solidFill>
                  <a:schemeClr val="bg1"/>
                </a:solidFill>
                <a:latin typeface="微软雅黑" pitchFamily="34" charset="-122"/>
                <a:ea typeface="微软雅黑" pitchFamily="34" charset="-122"/>
              </a:rPr>
              <a:t> 涡轮机械期刊</a:t>
            </a:r>
            <a:r>
              <a:rPr lang="en-US" altLang="zh-CN" sz="1600" b="1" dirty="0">
                <a:solidFill>
                  <a:schemeClr val="bg1"/>
                </a:solidFill>
                <a:latin typeface="微软雅黑" pitchFamily="34" charset="-122"/>
                <a:ea typeface="微软雅黑" pitchFamily="34" charset="-122"/>
              </a:rPr>
              <a:t>》</a:t>
            </a:r>
            <a:endParaRPr lang="zh-CN" altLang="en-US" sz="1600" b="1" dirty="0">
              <a:solidFill>
                <a:schemeClr val="bg1"/>
              </a:solidFill>
              <a:latin typeface="微软雅黑" pitchFamily="34" charset="-122"/>
              <a:ea typeface="微软雅黑" pitchFamily="34" charset="-122"/>
            </a:endParaRPr>
          </a:p>
        </p:txBody>
      </p:sp>
      <p:sp>
        <p:nvSpPr>
          <p:cNvPr id="87042" name="AutoShape 2" descr="https://tpc.googlesyndication.com/simgad/13920019386145149387"/>
          <p:cNvSpPr>
            <a:spLocks noChangeAspect="1" noChangeArrowheads="1"/>
          </p:cNvSpPr>
          <p:nvPr/>
        </p:nvSpPr>
        <p:spPr bwMode="auto">
          <a:xfrm>
            <a:off x="155575" y="22242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1" name="图片 10" descr="https://tpc.googlesyndication.com/simgad/13920019386145149387"/>
          <p:cNvPicPr/>
          <p:nvPr/>
        </p:nvPicPr>
        <p:blipFill>
          <a:blip r:embed="rId7" cstate="print"/>
          <a:srcRect/>
          <a:stretch>
            <a:fillRect/>
          </a:stretch>
        </p:blipFill>
        <p:spPr bwMode="auto">
          <a:xfrm>
            <a:off x="611560" y="5668094"/>
            <a:ext cx="6934200" cy="857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五边形 9"/>
          <p:cNvSpPr/>
          <p:nvPr/>
        </p:nvSpPr>
        <p:spPr>
          <a:xfrm flipH="1">
            <a:off x="6011863" y="4686878"/>
            <a:ext cx="2663825" cy="647700"/>
          </a:xfrm>
          <a:prstGeom prst="homePlat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zh-CN" altLang="en-US" sz="1600" dirty="0" smtClean="0">
                <a:latin typeface="微软雅黑" pitchFamily="34" charset="-122"/>
                <a:ea typeface="微软雅黑" pitchFamily="34" charset="-122"/>
              </a:rPr>
              <a:t>来自多</a:t>
            </a:r>
            <a:r>
              <a:rPr lang="zh-CN" altLang="en-US" sz="1600" dirty="0">
                <a:latin typeface="微软雅黑" pitchFamily="34" charset="-122"/>
                <a:ea typeface="微软雅黑" pitchFamily="34" charset="-122"/>
              </a:rPr>
              <a:t>体动力系统、非线性动力和控制工程分会</a:t>
            </a:r>
          </a:p>
        </p:txBody>
      </p:sp>
      <p:sp>
        <p:nvSpPr>
          <p:cNvPr id="11" name="五边形 10"/>
          <p:cNvSpPr/>
          <p:nvPr/>
        </p:nvSpPr>
        <p:spPr>
          <a:xfrm flipH="1">
            <a:off x="6011863" y="2742835"/>
            <a:ext cx="2663825" cy="647700"/>
          </a:xfrm>
          <a:prstGeom prst="homePlat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zh-CN" altLang="en-US" sz="1600" dirty="0" smtClean="0">
                <a:latin typeface="微软雅黑" pitchFamily="34" charset="-122"/>
                <a:ea typeface="微软雅黑" pitchFamily="34" charset="-122"/>
              </a:rPr>
              <a:t>来自先进</a:t>
            </a:r>
            <a:r>
              <a:rPr lang="zh-CN" altLang="en-US" sz="1600" dirty="0">
                <a:latin typeface="微软雅黑" pitchFamily="34" charset="-122"/>
                <a:ea typeface="微软雅黑" pitchFamily="34" charset="-122"/>
              </a:rPr>
              <a:t>交通设备分会</a:t>
            </a:r>
          </a:p>
        </p:txBody>
      </p:sp>
      <p:sp>
        <p:nvSpPr>
          <p:cNvPr id="12" name="五边形 11"/>
          <p:cNvSpPr/>
          <p:nvPr/>
        </p:nvSpPr>
        <p:spPr>
          <a:xfrm flipH="1">
            <a:off x="6011863" y="5406015"/>
            <a:ext cx="2663825" cy="649288"/>
          </a:xfrm>
          <a:prstGeom prst="homePlat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zh-CN" altLang="en-US" sz="1600" dirty="0" smtClean="0">
                <a:latin typeface="微软雅黑" pitchFamily="34" charset="-122"/>
                <a:ea typeface="微软雅黑" pitchFamily="34" charset="-122"/>
              </a:rPr>
              <a:t>来自机电</a:t>
            </a:r>
            <a:r>
              <a:rPr lang="zh-CN" altLang="en-US" sz="1600" dirty="0">
                <a:latin typeface="微软雅黑" pitchFamily="34" charset="-122"/>
                <a:ea typeface="微软雅黑" pitchFamily="34" charset="-122"/>
              </a:rPr>
              <a:t>与嵌入式系统</a:t>
            </a:r>
            <a:r>
              <a:rPr lang="zh-CN" altLang="en-US" sz="1600" dirty="0" smtClean="0">
                <a:latin typeface="微软雅黑" pitchFamily="34" charset="-122"/>
                <a:ea typeface="微软雅黑" pitchFamily="34" charset="-122"/>
              </a:rPr>
              <a:t>分会（</a:t>
            </a:r>
            <a:r>
              <a:rPr lang="zh-CN" altLang="en-US" sz="1600" dirty="0">
                <a:latin typeface="微软雅黑" pitchFamily="34" charset="-122"/>
                <a:ea typeface="微软雅黑" pitchFamily="34" charset="-122"/>
              </a:rPr>
              <a:t>与</a:t>
            </a:r>
            <a:r>
              <a:rPr lang="en-US" altLang="zh-CN" sz="1600" dirty="0">
                <a:latin typeface="微软雅黑" pitchFamily="34" charset="-122"/>
                <a:ea typeface="微软雅黑" pitchFamily="34" charset="-122"/>
              </a:rPr>
              <a:t>IEEE</a:t>
            </a:r>
            <a:r>
              <a:rPr lang="zh-CN" altLang="en-US" sz="1600" dirty="0">
                <a:latin typeface="微软雅黑" pitchFamily="34" charset="-122"/>
                <a:ea typeface="微软雅黑" pitchFamily="34" charset="-122"/>
              </a:rPr>
              <a:t>合办）</a:t>
            </a:r>
          </a:p>
        </p:txBody>
      </p:sp>
      <p:pic>
        <p:nvPicPr>
          <p:cNvPr id="13" name="图片 12" descr="https://tpc.googlesyndication.com/simgad/13920019386145149387">
            <a:hlinkClick r:id="rId3"/>
          </p:cNvPr>
          <p:cNvPicPr/>
          <p:nvPr/>
        </p:nvPicPr>
        <p:blipFill>
          <a:blip r:embed="rId4" cstate="print"/>
          <a:srcRect/>
          <a:stretch>
            <a:fillRect/>
          </a:stretch>
        </p:blipFill>
        <p:spPr bwMode="auto">
          <a:xfrm>
            <a:off x="539552" y="1374311"/>
            <a:ext cx="6934200" cy="857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五边形 7"/>
          <p:cNvSpPr/>
          <p:nvPr/>
        </p:nvSpPr>
        <p:spPr>
          <a:xfrm flipH="1">
            <a:off x="4932040" y="2022383"/>
            <a:ext cx="3744416" cy="369332"/>
          </a:xfrm>
          <a:prstGeom prst="homePlate">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fontAlgn="auto">
              <a:spcBef>
                <a:spcPts val="600"/>
              </a:spcBef>
              <a:spcAft>
                <a:spcPts val="0"/>
              </a:spcAft>
              <a:defRPr/>
            </a:pPr>
            <a:r>
              <a:rPr lang="zh-CN" altLang="en-US" b="1" dirty="0" smtClean="0">
                <a:ln/>
                <a:solidFill>
                  <a:schemeClr val="bg1"/>
                </a:solidFill>
                <a:latin typeface="微软雅黑" pitchFamily="34" charset="-122"/>
                <a:ea typeface="微软雅黑" pitchFamily="34" charset="-122"/>
              </a:rPr>
              <a:t>点击题图进入</a:t>
            </a:r>
            <a:r>
              <a:rPr lang="en-US" altLang="zh-CN" b="1" dirty="0" smtClean="0">
                <a:ln/>
                <a:solidFill>
                  <a:schemeClr val="bg1"/>
                </a:solidFill>
                <a:latin typeface="微软雅黑" pitchFamily="34" charset="-122"/>
                <a:ea typeface="微软雅黑" pitchFamily="34" charset="-122"/>
              </a:rPr>
              <a:t>IMECE</a:t>
            </a:r>
            <a:r>
              <a:rPr lang="zh-CN" altLang="en-US" b="1" dirty="0" smtClean="0">
                <a:ln/>
                <a:solidFill>
                  <a:schemeClr val="bg1"/>
                </a:solidFill>
                <a:latin typeface="微软雅黑" pitchFamily="34" charset="-122"/>
                <a:ea typeface="微软雅黑" pitchFamily="34" charset="-122"/>
              </a:rPr>
              <a:t>会议日程</a:t>
            </a:r>
            <a:endParaRPr lang="en-US" altLang="zh-CN" b="1" dirty="0">
              <a:ln/>
              <a:solidFill>
                <a:schemeClr val="bg1"/>
              </a:solidFill>
              <a:latin typeface="微软雅黑" pitchFamily="34" charset="-122"/>
              <a:ea typeface="微软雅黑" pitchFamily="34" charset="-122"/>
            </a:endParaRPr>
          </a:p>
        </p:txBody>
      </p:sp>
      <p:graphicFrame>
        <p:nvGraphicFramePr>
          <p:cNvPr id="15" name="表格 14"/>
          <p:cNvGraphicFramePr>
            <a:graphicFrameLocks noGrp="1"/>
          </p:cNvGraphicFramePr>
          <p:nvPr/>
        </p:nvGraphicFramePr>
        <p:xfrm>
          <a:off x="611188" y="2526290"/>
          <a:ext cx="7704856" cy="3783030"/>
        </p:xfrm>
        <a:graphic>
          <a:graphicData uri="http://schemas.openxmlformats.org/drawingml/2006/table">
            <a:tbl>
              <a:tblPr/>
              <a:tblGrid>
                <a:gridCol w="7704856"/>
              </a:tblGrid>
              <a:tr h="252202">
                <a:tc>
                  <a:txBody>
                    <a:bodyPr/>
                    <a:lstStyle/>
                    <a:p>
                      <a:pPr algn="l" fontAlgn="ctr">
                        <a:buFont typeface="Wingdings" pitchFamily="2" charset="2"/>
                        <a:buNone/>
                      </a:pPr>
                      <a:r>
                        <a:rPr lang="en-US" sz="1400" b="1" i="0" u="none" strike="noStrike" dirty="0" smtClean="0">
                          <a:solidFill>
                            <a:schemeClr val="tx1"/>
                          </a:solidFill>
                          <a:latin typeface="微软雅黑" pitchFamily="34" charset="-122"/>
                          <a:ea typeface="微软雅黑" pitchFamily="34" charset="-122"/>
                        </a:rPr>
                        <a:t>IMECE</a:t>
                      </a:r>
                      <a:r>
                        <a:rPr lang="zh-CN" altLang="en-US" sz="1400" b="1" i="0" u="none" strike="noStrike" dirty="0" smtClean="0">
                          <a:solidFill>
                            <a:schemeClr val="tx1"/>
                          </a:solidFill>
                          <a:latin typeface="微软雅黑" pitchFamily="34" charset="-122"/>
                          <a:ea typeface="微软雅黑" pitchFamily="34" charset="-122"/>
                        </a:rPr>
                        <a:t>会议录分为</a:t>
                      </a:r>
                      <a:r>
                        <a:rPr lang="en-US" altLang="zh-CN" sz="1400" b="1" i="0" u="none" strike="noStrike" dirty="0" smtClean="0">
                          <a:solidFill>
                            <a:schemeClr val="tx1"/>
                          </a:solidFill>
                          <a:latin typeface="微软雅黑" pitchFamily="34" charset="-122"/>
                          <a:ea typeface="微软雅黑" pitchFamily="34" charset="-122"/>
                        </a:rPr>
                        <a:t>14</a:t>
                      </a:r>
                      <a:r>
                        <a:rPr lang="zh-CN" altLang="en-US" sz="1400" b="1" i="0" u="none" strike="noStrike" dirty="0" smtClean="0">
                          <a:solidFill>
                            <a:schemeClr val="tx1"/>
                          </a:solidFill>
                          <a:latin typeface="微软雅黑" pitchFamily="34" charset="-122"/>
                          <a:ea typeface="微软雅黑" pitchFamily="34" charset="-122"/>
                        </a:rPr>
                        <a:t>卷</a:t>
                      </a:r>
                      <a:endParaRPr lang="en-US" sz="1400" b="1" i="0" u="none"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tr>
              <a:tr h="252202">
                <a:tc>
                  <a:txBody>
                    <a:bodyPr/>
                    <a:lstStyle/>
                    <a:p>
                      <a:pPr algn="l" fontAlgn="ctr">
                        <a:buFont typeface="Wingdings" pitchFamily="2" charset="2"/>
                        <a:buNone/>
                      </a:pPr>
                      <a:r>
                        <a:rPr lang="en-US" sz="1200" b="0" i="0" u="sng" strike="noStrike" dirty="0">
                          <a:solidFill>
                            <a:schemeClr val="tx1"/>
                          </a:solidFill>
                          <a:latin typeface="微软雅黑" pitchFamily="34" charset="-122"/>
                          <a:ea typeface="微软雅黑" pitchFamily="34" charset="-122"/>
                          <a:hlinkClick r:id="rId5"/>
                        </a:rPr>
                        <a:t>1: Advances in Aerospace Technology </a:t>
                      </a:r>
                      <a:endParaRPr lang="en-US" sz="1200" b="0" i="0" u="sng"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tr>
              <a:tr h="252202">
                <a:tc>
                  <a:txBody>
                    <a:bodyPr/>
                    <a:lstStyle/>
                    <a:p>
                      <a:pPr algn="l" fontAlgn="ctr">
                        <a:buFont typeface="Wingdings" pitchFamily="2" charset="2"/>
                        <a:buNone/>
                      </a:pPr>
                      <a:r>
                        <a:rPr lang="en-US" sz="1200" b="0" i="0" u="sng" strike="noStrike">
                          <a:solidFill>
                            <a:schemeClr val="tx1"/>
                          </a:solidFill>
                          <a:latin typeface="微软雅黑" pitchFamily="34" charset="-122"/>
                          <a:ea typeface="微软雅黑" pitchFamily="34" charset="-122"/>
                          <a:hlinkClick r:id="rId6"/>
                        </a:rPr>
                        <a:t>2: Advanced Manufacturing </a:t>
                      </a:r>
                      <a:endParaRPr lang="en-US" sz="1200" b="0" i="0" u="sng" strike="noStrike">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tr>
              <a:tr h="252202">
                <a:tc>
                  <a:txBody>
                    <a:bodyPr/>
                    <a:lstStyle/>
                    <a:p>
                      <a:pPr algn="l" fontAlgn="ctr">
                        <a:buFont typeface="Wingdings" pitchFamily="2" charset="2"/>
                        <a:buNone/>
                      </a:pPr>
                      <a:r>
                        <a:rPr lang="en-US" sz="1200" b="0" i="0" u="sng" strike="noStrike" dirty="0">
                          <a:solidFill>
                            <a:schemeClr val="tx1"/>
                          </a:solidFill>
                          <a:latin typeface="微软雅黑" pitchFamily="34" charset="-122"/>
                          <a:ea typeface="微软雅黑" pitchFamily="34" charset="-122"/>
                          <a:hlinkClick r:id="rId7"/>
                        </a:rPr>
                        <a:t>3: Biomedical and Biotechnology Engineering </a:t>
                      </a:r>
                      <a:endParaRPr lang="en-US" sz="1200" b="0" i="0" u="sng"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tr>
              <a:tr h="252202">
                <a:tc>
                  <a:txBody>
                    <a:bodyPr/>
                    <a:lstStyle/>
                    <a:p>
                      <a:pPr algn="l" fontAlgn="ctr">
                        <a:buFont typeface="Wingdings" pitchFamily="2" charset="2"/>
                        <a:buNone/>
                      </a:pPr>
                      <a:r>
                        <a:rPr lang="en-US" sz="1200" b="0" i="0" u="sng" strike="noStrike" dirty="0" smtClean="0">
                          <a:solidFill>
                            <a:schemeClr val="tx1"/>
                          </a:solidFill>
                          <a:latin typeface="微软雅黑" pitchFamily="34" charset="-122"/>
                          <a:ea typeface="微软雅黑" pitchFamily="34" charset="-122"/>
                          <a:hlinkClick r:id="rId8"/>
                        </a:rPr>
                        <a:t>4: </a:t>
                      </a:r>
                      <a:r>
                        <a:rPr lang="en-US" sz="1200" b="0" i="0" u="sng" strike="noStrike" dirty="0">
                          <a:solidFill>
                            <a:schemeClr val="tx1"/>
                          </a:solidFill>
                          <a:latin typeface="微软雅黑" pitchFamily="34" charset="-122"/>
                          <a:ea typeface="微软雅黑" pitchFamily="34" charset="-122"/>
                          <a:hlinkClick r:id="rId8"/>
                        </a:rPr>
                        <a:t>Dynamics, Vibration, and Control </a:t>
                      </a:r>
                      <a:endParaRPr lang="en-US" sz="1200" b="0" i="0" u="sng"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tr>
              <a:tr h="252202">
                <a:tc>
                  <a:txBody>
                    <a:bodyPr/>
                    <a:lstStyle/>
                    <a:p>
                      <a:pPr algn="l" fontAlgn="ctr">
                        <a:buFont typeface="Wingdings" pitchFamily="2" charset="2"/>
                        <a:buNone/>
                      </a:pPr>
                      <a:r>
                        <a:rPr lang="en-US" sz="1200" b="0" i="0" u="sng" strike="noStrike" dirty="0">
                          <a:solidFill>
                            <a:schemeClr val="tx1"/>
                          </a:solidFill>
                          <a:latin typeface="微软雅黑" pitchFamily="34" charset="-122"/>
                          <a:ea typeface="微软雅黑" pitchFamily="34" charset="-122"/>
                          <a:hlinkClick r:id="rId9"/>
                        </a:rPr>
                        <a:t>5: Education and Globalization </a:t>
                      </a:r>
                      <a:endParaRPr lang="en-US" sz="1200" b="0" i="0" u="sng"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tr>
              <a:tr h="252202">
                <a:tc>
                  <a:txBody>
                    <a:bodyPr/>
                    <a:lstStyle/>
                    <a:p>
                      <a:pPr algn="l" fontAlgn="ctr">
                        <a:buFont typeface="Wingdings" pitchFamily="2" charset="2"/>
                        <a:buNone/>
                      </a:pPr>
                      <a:r>
                        <a:rPr lang="en-US" sz="1200" b="0" i="0" u="sng" strike="noStrike" dirty="0" smtClean="0">
                          <a:solidFill>
                            <a:schemeClr val="tx1"/>
                          </a:solidFill>
                          <a:latin typeface="微软雅黑" pitchFamily="34" charset="-122"/>
                          <a:ea typeface="微软雅黑" pitchFamily="34" charset="-122"/>
                          <a:hlinkClick r:id="rId10"/>
                        </a:rPr>
                        <a:t>6: </a:t>
                      </a:r>
                      <a:r>
                        <a:rPr lang="en-US" sz="1200" b="0" i="0" u="sng" strike="noStrike" dirty="0">
                          <a:solidFill>
                            <a:schemeClr val="tx1"/>
                          </a:solidFill>
                          <a:latin typeface="微软雅黑" pitchFamily="34" charset="-122"/>
                          <a:ea typeface="微软雅黑" pitchFamily="34" charset="-122"/>
                          <a:hlinkClick r:id="rId10"/>
                        </a:rPr>
                        <a:t>Energy </a:t>
                      </a:r>
                      <a:endParaRPr lang="en-US" sz="1200" b="0" i="0" u="sng"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tr>
              <a:tr h="252202">
                <a:tc>
                  <a:txBody>
                    <a:bodyPr/>
                    <a:lstStyle/>
                    <a:p>
                      <a:pPr algn="l" fontAlgn="ctr">
                        <a:buFont typeface="Wingdings" pitchFamily="2" charset="2"/>
                        <a:buNone/>
                      </a:pPr>
                      <a:r>
                        <a:rPr lang="en-US" sz="1200" b="0" i="0" u="sng" strike="noStrike">
                          <a:solidFill>
                            <a:schemeClr val="tx1"/>
                          </a:solidFill>
                          <a:latin typeface="微软雅黑" pitchFamily="34" charset="-122"/>
                          <a:ea typeface="微软雅黑" pitchFamily="34" charset="-122"/>
                          <a:hlinkClick r:id="rId11"/>
                        </a:rPr>
                        <a:t>7: Fluids Engineering </a:t>
                      </a:r>
                      <a:endParaRPr lang="en-US" sz="1200" b="0" i="0" u="sng" strike="noStrike">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tr>
              <a:tr h="252202">
                <a:tc>
                  <a:txBody>
                    <a:bodyPr/>
                    <a:lstStyle/>
                    <a:p>
                      <a:pPr algn="l" fontAlgn="ctr">
                        <a:buFont typeface="Wingdings" pitchFamily="2" charset="2"/>
                        <a:buNone/>
                      </a:pPr>
                      <a:r>
                        <a:rPr lang="en-US" sz="1200" b="0" i="0" u="sng" strike="noStrike" dirty="0">
                          <a:solidFill>
                            <a:schemeClr val="tx1"/>
                          </a:solidFill>
                          <a:latin typeface="微软雅黑" pitchFamily="34" charset="-122"/>
                          <a:ea typeface="微软雅黑" pitchFamily="34" charset="-122"/>
                          <a:hlinkClick r:id="rId12"/>
                        </a:rPr>
                        <a:t>8: Heat Transfer and Thermal Engineering </a:t>
                      </a:r>
                      <a:endParaRPr lang="en-US" sz="1200" b="0" i="0" u="sng"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tr>
              <a:tr h="252202">
                <a:tc>
                  <a:txBody>
                    <a:bodyPr/>
                    <a:lstStyle/>
                    <a:p>
                      <a:pPr algn="l" fontAlgn="ctr">
                        <a:buFont typeface="Wingdings" pitchFamily="2" charset="2"/>
                        <a:buNone/>
                      </a:pPr>
                      <a:r>
                        <a:rPr lang="en-US" sz="1200" b="0" i="0" u="sng" strike="noStrike" dirty="0">
                          <a:solidFill>
                            <a:schemeClr val="tx1"/>
                          </a:solidFill>
                          <a:latin typeface="微软雅黑" pitchFamily="34" charset="-122"/>
                          <a:ea typeface="微软雅黑" pitchFamily="34" charset="-122"/>
                          <a:hlinkClick r:id="rId13"/>
                        </a:rPr>
                        <a:t>9: Mechanics of Solids, Structures and Fluids; NDE, Diagnosis, and Prognosis </a:t>
                      </a:r>
                      <a:endParaRPr lang="en-US" sz="1200" b="0" i="0" u="sng"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tr>
              <a:tr h="252202">
                <a:tc>
                  <a:txBody>
                    <a:bodyPr/>
                    <a:lstStyle/>
                    <a:p>
                      <a:pPr algn="l" fontAlgn="ctr">
                        <a:buFont typeface="Wingdings" pitchFamily="2" charset="2"/>
                        <a:buNone/>
                      </a:pPr>
                      <a:r>
                        <a:rPr lang="en-US" sz="1200" b="0" i="0" u="sng" strike="noStrike" dirty="0">
                          <a:solidFill>
                            <a:schemeClr val="tx1"/>
                          </a:solidFill>
                          <a:latin typeface="微软雅黑" pitchFamily="34" charset="-122"/>
                          <a:ea typeface="微软雅黑" pitchFamily="34" charset="-122"/>
                          <a:hlinkClick r:id="rId14"/>
                        </a:rPr>
                        <a:t>10: Micro- and </a:t>
                      </a:r>
                      <a:r>
                        <a:rPr lang="en-US" sz="1200" b="0" i="0" u="sng" strike="noStrike" dirty="0" err="1">
                          <a:solidFill>
                            <a:schemeClr val="tx1"/>
                          </a:solidFill>
                          <a:latin typeface="微软雅黑" pitchFamily="34" charset="-122"/>
                          <a:ea typeface="微软雅黑" pitchFamily="34" charset="-122"/>
                          <a:hlinkClick r:id="rId14"/>
                        </a:rPr>
                        <a:t>Nano</a:t>
                      </a:r>
                      <a:r>
                        <a:rPr lang="en-US" sz="1200" b="0" i="0" u="sng" strike="noStrike" dirty="0">
                          <a:solidFill>
                            <a:schemeClr val="tx1"/>
                          </a:solidFill>
                          <a:latin typeface="微软雅黑" pitchFamily="34" charset="-122"/>
                          <a:ea typeface="微软雅黑" pitchFamily="34" charset="-122"/>
                          <a:hlinkClick r:id="rId14"/>
                        </a:rPr>
                        <a:t>-Systems Engineering and Packaging </a:t>
                      </a:r>
                      <a:endParaRPr lang="en-US" sz="1200" b="0" i="0" u="sng"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tr>
              <a:tr h="252202">
                <a:tc>
                  <a:txBody>
                    <a:bodyPr/>
                    <a:lstStyle/>
                    <a:p>
                      <a:pPr algn="l" fontAlgn="ctr">
                        <a:buFont typeface="Wingdings" pitchFamily="2" charset="2"/>
                        <a:buNone/>
                      </a:pPr>
                      <a:r>
                        <a:rPr lang="en-US" sz="1200" b="0" i="0" u="sng" strike="noStrike" dirty="0">
                          <a:solidFill>
                            <a:schemeClr val="tx1"/>
                          </a:solidFill>
                          <a:latin typeface="微软雅黑" pitchFamily="34" charset="-122"/>
                          <a:ea typeface="微软雅黑" pitchFamily="34" charset="-122"/>
                          <a:hlinkClick r:id="rId15"/>
                        </a:rPr>
                        <a:t>11: Systems, Design, and Complexity </a:t>
                      </a:r>
                      <a:endParaRPr lang="en-US" sz="1200" b="0" i="0" u="sng"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tr>
              <a:tr h="252202">
                <a:tc>
                  <a:txBody>
                    <a:bodyPr/>
                    <a:lstStyle/>
                    <a:p>
                      <a:pPr algn="l" fontAlgn="ctr">
                        <a:buFont typeface="Wingdings" pitchFamily="2" charset="2"/>
                        <a:buNone/>
                      </a:pPr>
                      <a:r>
                        <a:rPr lang="en-US" sz="1200" b="0" i="0" u="sng" strike="noStrike" dirty="0">
                          <a:solidFill>
                            <a:schemeClr val="tx1"/>
                          </a:solidFill>
                          <a:latin typeface="微软雅黑" pitchFamily="34" charset="-122"/>
                          <a:ea typeface="微软雅黑" pitchFamily="34" charset="-122"/>
                          <a:hlinkClick r:id="rId16"/>
                        </a:rPr>
                        <a:t>12: Transportation Systems </a:t>
                      </a:r>
                      <a:endParaRPr lang="en-US" sz="1200" b="0" i="0" u="sng"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tr>
              <a:tr h="252202">
                <a:tc>
                  <a:txBody>
                    <a:bodyPr/>
                    <a:lstStyle/>
                    <a:p>
                      <a:pPr algn="l" fontAlgn="ctr">
                        <a:buFont typeface="Wingdings" pitchFamily="2" charset="2"/>
                        <a:buNone/>
                      </a:pPr>
                      <a:r>
                        <a:rPr lang="en-US" sz="1200" b="0" i="0" u="sng" strike="noStrike" dirty="0">
                          <a:solidFill>
                            <a:schemeClr val="tx1"/>
                          </a:solidFill>
                          <a:latin typeface="微软雅黑" pitchFamily="34" charset="-122"/>
                          <a:ea typeface="微软雅黑" pitchFamily="34" charset="-122"/>
                          <a:hlinkClick r:id="rId17"/>
                        </a:rPr>
                        <a:t>13: Acoustics, Vibration, and Wave Propagation </a:t>
                      </a:r>
                      <a:endParaRPr lang="en-US" sz="1200" b="0" i="0" u="sng"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tr>
              <a:tr h="252202">
                <a:tc>
                  <a:txBody>
                    <a:bodyPr/>
                    <a:lstStyle/>
                    <a:p>
                      <a:pPr algn="l" fontAlgn="ctr">
                        <a:buFont typeface="Wingdings" pitchFamily="2" charset="2"/>
                        <a:buNone/>
                      </a:pPr>
                      <a:r>
                        <a:rPr lang="en-US" sz="1200" b="0" i="0" u="sng" strike="noStrike" dirty="0">
                          <a:solidFill>
                            <a:schemeClr val="tx1"/>
                          </a:solidFill>
                          <a:latin typeface="微软雅黑" pitchFamily="34" charset="-122"/>
                          <a:ea typeface="微软雅黑" pitchFamily="34" charset="-122"/>
                          <a:hlinkClick r:id="rId18"/>
                        </a:rPr>
                        <a:t>14: Emerging Technologies; Materials: Genetics to Structures; Safety Engineering and Risk Analysis </a:t>
                      </a:r>
                      <a:endParaRPr lang="en-US" sz="1200" b="0" i="0" u="sng" strike="noStrike" dirty="0">
                        <a:solidFill>
                          <a:schemeClr val="tx1"/>
                        </a:solidFill>
                        <a:latin typeface="微软雅黑" pitchFamily="34" charset="-122"/>
                        <a:ea typeface="微软雅黑" pitchFamily="34" charset="-122"/>
                      </a:endParaRPr>
                    </a:p>
                  </a:txBody>
                  <a:tcPr marL="2408" marR="2408" marT="2408" marB="0" anchor="ctr">
                    <a:lnL>
                      <a:noFill/>
                    </a:lnL>
                    <a:lnR>
                      <a:noFill/>
                    </a:lnR>
                    <a:lnT>
                      <a:noFill/>
                    </a:lnT>
                    <a:lnB>
                      <a:noFill/>
                    </a:lnB>
                  </a:tcPr>
                </a:tc>
              </a:tr>
            </a:tbl>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2"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lide(fromRigh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2"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lide(fromRigh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lide(fromRigh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a:hlinkClick r:id="rId3"/>
          </p:cNvPr>
          <p:cNvPicPr>
            <a:picLocks noChangeAspect="1" noChangeArrowheads="1"/>
          </p:cNvPicPr>
          <p:nvPr/>
        </p:nvPicPr>
        <p:blipFill>
          <a:blip r:embed="rId4" cstate="print"/>
          <a:srcRect/>
          <a:stretch>
            <a:fillRect/>
          </a:stretch>
        </p:blipFill>
        <p:spPr bwMode="auto">
          <a:xfrm>
            <a:off x="467544" y="1862524"/>
            <a:ext cx="5757986" cy="864000"/>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sp>
        <p:nvSpPr>
          <p:cNvPr id="19463" name="矩形 12"/>
          <p:cNvSpPr>
            <a:spLocks noChangeArrowheads="1"/>
          </p:cNvSpPr>
          <p:nvPr/>
        </p:nvSpPr>
        <p:spPr bwMode="auto">
          <a:xfrm>
            <a:off x="468312" y="3086958"/>
            <a:ext cx="8208143" cy="2862322"/>
          </a:xfrm>
          <a:prstGeom prst="rect">
            <a:avLst/>
          </a:prstGeom>
          <a:noFill/>
          <a:ln w="9525">
            <a:noFill/>
            <a:miter lim="800000"/>
            <a:headEnd/>
            <a:tailEnd/>
          </a:ln>
        </p:spPr>
        <p:txBody>
          <a:bodyPr wrap="square">
            <a:spAutoFit/>
          </a:bodyPr>
          <a:lstStyle/>
          <a:p>
            <a:pPr marL="342900" indent="-342900"/>
            <a:r>
              <a:rPr lang="en-US" altLang="zh-CN" b="1" dirty="0" smtClean="0">
                <a:latin typeface="微软雅黑" pitchFamily="34" charset="-122"/>
                <a:ea typeface="微软雅黑" pitchFamily="34" charset="-122"/>
              </a:rPr>
              <a:t>JRC</a:t>
            </a:r>
            <a:r>
              <a:rPr lang="zh-CN" altLang="en-US" b="1" dirty="0" smtClean="0">
                <a:latin typeface="微软雅黑" pitchFamily="34" charset="-122"/>
                <a:ea typeface="微软雅黑" pitchFamily="34" charset="-122"/>
              </a:rPr>
              <a:t>会议录分为</a:t>
            </a:r>
            <a:r>
              <a:rPr lang="en-US" altLang="zh-CN" b="1" dirty="0" smtClean="0">
                <a:latin typeface="微软雅黑" pitchFamily="34" charset="-122"/>
                <a:ea typeface="微软雅黑" pitchFamily="34" charset="-122"/>
              </a:rPr>
              <a:t>9</a:t>
            </a:r>
            <a:r>
              <a:rPr lang="zh-CN" altLang="en-US" b="1" dirty="0" smtClean="0">
                <a:latin typeface="微软雅黑" pitchFamily="34" charset="-122"/>
                <a:ea typeface="微软雅黑" pitchFamily="34" charset="-122"/>
              </a:rPr>
              <a:t>个栏目</a:t>
            </a:r>
            <a:endParaRPr lang="en-US" altLang="zh-CN" b="1" dirty="0" smtClean="0">
              <a:latin typeface="微软雅黑" pitchFamily="34" charset="-122"/>
              <a:ea typeface="微软雅黑" pitchFamily="34" charset="-122"/>
            </a:endParaRPr>
          </a:p>
          <a:p>
            <a:pPr marL="342900" indent="-342900"/>
            <a:endParaRPr lang="en-US" altLang="zh-CN" b="1" dirty="0" smtClean="0">
              <a:latin typeface="微软雅黑" pitchFamily="34" charset="-122"/>
              <a:ea typeface="微软雅黑" pitchFamily="34" charset="-122"/>
            </a:endParaRPr>
          </a:p>
          <a:p>
            <a:pPr marL="342900" indent="-342900">
              <a:buFont typeface="Calibri" pitchFamily="34" charset="0"/>
              <a:buAutoNum type="arabicPeriod"/>
            </a:pPr>
            <a:r>
              <a:rPr lang="en-US" altLang="zh-CN" sz="1600" dirty="0" smtClean="0">
                <a:latin typeface="微软雅黑" pitchFamily="34" charset="-122"/>
                <a:ea typeface="微软雅黑" pitchFamily="34" charset="-122"/>
              </a:rPr>
              <a:t>Railroad </a:t>
            </a:r>
            <a:r>
              <a:rPr lang="en-US" altLang="zh-CN" sz="1600" dirty="0">
                <a:latin typeface="微软雅黑" pitchFamily="34" charset="-122"/>
                <a:ea typeface="微软雅黑" pitchFamily="34" charset="-122"/>
              </a:rPr>
              <a:t>Infrastructure </a:t>
            </a:r>
            <a:r>
              <a:rPr lang="en-US" altLang="zh-CN" sz="1600" dirty="0" smtClean="0">
                <a:latin typeface="微软雅黑" pitchFamily="34" charset="-122"/>
                <a:ea typeface="微软雅黑" pitchFamily="34" charset="-122"/>
              </a:rPr>
              <a:t>Engineering		</a:t>
            </a:r>
            <a:r>
              <a:rPr lang="zh-CN" altLang="en-US" sz="1600" dirty="0" smtClean="0">
                <a:latin typeface="微软雅黑" pitchFamily="34" charset="-122"/>
                <a:ea typeface="微软雅黑" pitchFamily="34" charset="-122"/>
              </a:rPr>
              <a:t>轨道基建工程</a:t>
            </a:r>
            <a:endParaRPr lang="en-US" altLang="zh-CN" sz="1600" dirty="0">
              <a:latin typeface="微软雅黑" pitchFamily="34" charset="-122"/>
              <a:ea typeface="微软雅黑" pitchFamily="34" charset="-122"/>
            </a:endParaRPr>
          </a:p>
          <a:p>
            <a:pPr marL="342900" indent="-342900">
              <a:buFont typeface="Calibri" pitchFamily="34" charset="0"/>
              <a:buAutoNum type="arabicPeriod"/>
            </a:pPr>
            <a:r>
              <a:rPr lang="en-US" altLang="zh-CN" sz="1600" dirty="0">
                <a:latin typeface="微软雅黑" pitchFamily="34" charset="-122"/>
                <a:ea typeface="微软雅黑" pitchFamily="34" charset="-122"/>
              </a:rPr>
              <a:t>Rail </a:t>
            </a:r>
            <a:r>
              <a:rPr lang="en-US" altLang="zh-CN" sz="1600" dirty="0" smtClean="0">
                <a:latin typeface="微软雅黑" pitchFamily="34" charset="-122"/>
                <a:ea typeface="微软雅黑" pitchFamily="34" charset="-122"/>
              </a:rPr>
              <a:t>Equipment Engineering			</a:t>
            </a:r>
            <a:r>
              <a:rPr lang="zh-CN" altLang="en-US" sz="1600" dirty="0" smtClean="0">
                <a:latin typeface="微软雅黑" pitchFamily="34" charset="-122"/>
                <a:ea typeface="微软雅黑" pitchFamily="34" charset="-122"/>
              </a:rPr>
              <a:t>铁轨设备工程</a:t>
            </a:r>
            <a:endParaRPr lang="en-US" altLang="zh-CN" sz="1600" dirty="0">
              <a:latin typeface="微软雅黑" pitchFamily="34" charset="-122"/>
              <a:ea typeface="微软雅黑" pitchFamily="34" charset="-122"/>
            </a:endParaRPr>
          </a:p>
          <a:p>
            <a:pPr marL="342900" indent="-342900">
              <a:buFont typeface="Calibri" pitchFamily="34" charset="0"/>
              <a:buAutoNum type="arabicPeriod"/>
            </a:pPr>
            <a:r>
              <a:rPr lang="en-US" altLang="zh-CN" sz="1600" dirty="0">
                <a:latin typeface="微软雅黑" pitchFamily="34" charset="-122"/>
                <a:ea typeface="微软雅黑" pitchFamily="34" charset="-122"/>
              </a:rPr>
              <a:t>Signal and Train Control </a:t>
            </a:r>
            <a:r>
              <a:rPr lang="en-US" altLang="zh-CN" sz="1600" dirty="0" smtClean="0">
                <a:latin typeface="微软雅黑" pitchFamily="34" charset="-122"/>
                <a:ea typeface="微软雅黑" pitchFamily="34" charset="-122"/>
              </a:rPr>
              <a:t>Engineering		</a:t>
            </a:r>
            <a:r>
              <a:rPr lang="zh-CN" altLang="en-US" sz="1600" dirty="0" smtClean="0">
                <a:latin typeface="微软雅黑" pitchFamily="34" charset="-122"/>
                <a:ea typeface="微软雅黑" pitchFamily="34" charset="-122"/>
              </a:rPr>
              <a:t>信号和列车控制工程</a:t>
            </a:r>
            <a:endParaRPr lang="en-US" altLang="zh-CN" sz="1600" dirty="0">
              <a:latin typeface="微软雅黑" pitchFamily="34" charset="-122"/>
              <a:ea typeface="微软雅黑" pitchFamily="34" charset="-122"/>
            </a:endParaRPr>
          </a:p>
          <a:p>
            <a:pPr marL="342900" indent="-342900">
              <a:buFont typeface="Calibri" pitchFamily="34" charset="0"/>
              <a:buAutoNum type="arabicPeriod"/>
            </a:pPr>
            <a:r>
              <a:rPr lang="en-US" altLang="zh-CN" sz="1600" dirty="0">
                <a:latin typeface="微软雅黑" pitchFamily="34" charset="-122"/>
                <a:ea typeface="微软雅黑" pitchFamily="34" charset="-122"/>
              </a:rPr>
              <a:t>Service Quality and Operations </a:t>
            </a:r>
            <a:r>
              <a:rPr lang="en-US" altLang="zh-CN" sz="1600" dirty="0" smtClean="0">
                <a:latin typeface="微软雅黑" pitchFamily="34" charset="-122"/>
                <a:ea typeface="微软雅黑" pitchFamily="34" charset="-122"/>
              </a:rPr>
              <a:t>Research		</a:t>
            </a:r>
            <a:r>
              <a:rPr lang="zh-CN" altLang="en-US" sz="1600" dirty="0" smtClean="0">
                <a:latin typeface="微软雅黑" pitchFamily="34" charset="-122"/>
                <a:ea typeface="微软雅黑" pitchFamily="34" charset="-122"/>
              </a:rPr>
              <a:t>服务质量和运营</a:t>
            </a:r>
            <a:endParaRPr lang="en-US" altLang="zh-CN" sz="1600" dirty="0">
              <a:latin typeface="微软雅黑" pitchFamily="34" charset="-122"/>
              <a:ea typeface="微软雅黑" pitchFamily="34" charset="-122"/>
            </a:endParaRPr>
          </a:p>
          <a:p>
            <a:pPr marL="342900" indent="-342900">
              <a:buFont typeface="Calibri" pitchFamily="34" charset="0"/>
              <a:buAutoNum type="arabicPeriod"/>
            </a:pPr>
            <a:r>
              <a:rPr lang="en-US" altLang="zh-CN" sz="1600" dirty="0">
                <a:latin typeface="微软雅黑" pitchFamily="34" charset="-122"/>
                <a:ea typeface="微软雅黑" pitchFamily="34" charset="-122"/>
              </a:rPr>
              <a:t>Planning and </a:t>
            </a:r>
            <a:r>
              <a:rPr lang="en-US" altLang="zh-CN" sz="1600" dirty="0" smtClean="0">
                <a:latin typeface="微软雅黑" pitchFamily="34" charset="-122"/>
                <a:ea typeface="微软雅黑" pitchFamily="34" charset="-122"/>
              </a:rPr>
              <a:t>Development			</a:t>
            </a:r>
            <a:r>
              <a:rPr lang="zh-CN" altLang="en-US" sz="1600" dirty="0" smtClean="0">
                <a:latin typeface="微软雅黑" pitchFamily="34" charset="-122"/>
                <a:ea typeface="微软雅黑" pitchFamily="34" charset="-122"/>
              </a:rPr>
              <a:t>路线规划和发展</a:t>
            </a:r>
            <a:endParaRPr lang="en-US" altLang="zh-CN" sz="1600" dirty="0">
              <a:latin typeface="微软雅黑" pitchFamily="34" charset="-122"/>
              <a:ea typeface="微软雅黑" pitchFamily="34" charset="-122"/>
            </a:endParaRPr>
          </a:p>
          <a:p>
            <a:pPr marL="342900" indent="-342900">
              <a:buFont typeface="Calibri" pitchFamily="34" charset="0"/>
              <a:buAutoNum type="arabicPeriod"/>
            </a:pPr>
            <a:r>
              <a:rPr lang="en-US" altLang="zh-CN" sz="1600" dirty="0">
                <a:latin typeface="微软雅黑" pitchFamily="34" charset="-122"/>
                <a:ea typeface="微软雅黑" pitchFamily="34" charset="-122"/>
              </a:rPr>
              <a:t>Safety and Security </a:t>
            </a: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安全性和安保</a:t>
            </a:r>
            <a:endParaRPr lang="en-US" altLang="zh-CN" sz="1600" dirty="0">
              <a:latin typeface="微软雅黑" pitchFamily="34" charset="-122"/>
              <a:ea typeface="微软雅黑" pitchFamily="34" charset="-122"/>
            </a:endParaRPr>
          </a:p>
          <a:p>
            <a:pPr marL="342900" indent="-342900">
              <a:buFont typeface="Calibri" pitchFamily="34" charset="0"/>
              <a:buAutoNum type="arabicPeriod"/>
            </a:pPr>
            <a:r>
              <a:rPr lang="en-US" altLang="zh-CN" sz="1600" dirty="0">
                <a:latin typeface="微软雅黑" pitchFamily="34" charset="-122"/>
                <a:ea typeface="微软雅黑" pitchFamily="34" charset="-122"/>
              </a:rPr>
              <a:t>Energy Efficiency and </a:t>
            </a:r>
            <a:r>
              <a:rPr lang="en-US" altLang="zh-CN" sz="1600" dirty="0" smtClean="0">
                <a:latin typeface="微软雅黑" pitchFamily="34" charset="-122"/>
                <a:ea typeface="微软雅黑" pitchFamily="34" charset="-122"/>
              </a:rPr>
              <a:t>Sustainability		</a:t>
            </a:r>
            <a:r>
              <a:rPr lang="zh-CN" altLang="en-US" sz="1600" dirty="0" smtClean="0">
                <a:latin typeface="微软雅黑" pitchFamily="34" charset="-122"/>
                <a:ea typeface="微软雅黑" pitchFamily="34" charset="-122"/>
              </a:rPr>
              <a:t>能源使用效率和可持续性</a:t>
            </a:r>
            <a:endParaRPr lang="en-US" altLang="zh-CN" sz="1600" dirty="0">
              <a:latin typeface="微软雅黑" pitchFamily="34" charset="-122"/>
              <a:ea typeface="微软雅黑" pitchFamily="34" charset="-122"/>
            </a:endParaRPr>
          </a:p>
          <a:p>
            <a:pPr marL="342900" indent="-342900">
              <a:buFont typeface="Calibri" pitchFamily="34" charset="0"/>
              <a:buAutoNum type="arabicPeriod"/>
            </a:pPr>
            <a:r>
              <a:rPr lang="en-US" altLang="zh-CN" sz="1600" dirty="0" smtClean="0">
                <a:latin typeface="微软雅黑" pitchFamily="34" charset="-122"/>
                <a:ea typeface="微软雅黑" pitchFamily="34" charset="-122"/>
              </a:rPr>
              <a:t>Electrification					</a:t>
            </a:r>
            <a:r>
              <a:rPr lang="zh-CN" altLang="en-US" sz="1600" dirty="0" smtClean="0">
                <a:latin typeface="微软雅黑" pitchFamily="34" charset="-122"/>
                <a:ea typeface="微软雅黑" pitchFamily="34" charset="-122"/>
              </a:rPr>
              <a:t>电气化</a:t>
            </a:r>
            <a:endParaRPr lang="en-US" altLang="zh-CN" sz="1600" dirty="0">
              <a:latin typeface="微软雅黑" pitchFamily="34" charset="-122"/>
              <a:ea typeface="微软雅黑" pitchFamily="34" charset="-122"/>
            </a:endParaRPr>
          </a:p>
          <a:p>
            <a:pPr marL="342900" indent="-342900">
              <a:buFont typeface="Calibri" pitchFamily="34" charset="0"/>
              <a:buAutoNum type="arabicPeriod"/>
            </a:pPr>
            <a:r>
              <a:rPr lang="en-US" altLang="zh-CN" sz="1600" dirty="0">
                <a:latin typeface="微软雅黑" pitchFamily="34" charset="-122"/>
                <a:ea typeface="微软雅黑" pitchFamily="34" charset="-122"/>
              </a:rPr>
              <a:t>Vehicle Track </a:t>
            </a:r>
            <a:r>
              <a:rPr lang="en-US" altLang="zh-CN" sz="1600" dirty="0" smtClean="0">
                <a:latin typeface="微软雅黑" pitchFamily="34" charset="-122"/>
                <a:ea typeface="微软雅黑" pitchFamily="34" charset="-122"/>
              </a:rPr>
              <a:t>Interaction				</a:t>
            </a:r>
            <a:r>
              <a:rPr lang="zh-CN" altLang="en-US" sz="1600" dirty="0" smtClean="0">
                <a:latin typeface="微软雅黑" pitchFamily="34" charset="-122"/>
                <a:ea typeface="微软雅黑" pitchFamily="34" charset="-122"/>
              </a:rPr>
              <a:t>列车与轨道的交互作用</a:t>
            </a:r>
            <a:endParaRPr lang="zh-CN" altLang="en-US" sz="1600" dirty="0">
              <a:latin typeface="微软雅黑" pitchFamily="34" charset="-122"/>
              <a:ea typeface="微软雅黑" pitchFamily="34" charset="-122"/>
            </a:endParaRPr>
          </a:p>
        </p:txBody>
      </p:sp>
      <p:sp>
        <p:nvSpPr>
          <p:cNvPr id="6" name="五边形 5"/>
          <p:cNvSpPr/>
          <p:nvPr/>
        </p:nvSpPr>
        <p:spPr>
          <a:xfrm flipH="1">
            <a:off x="4932040" y="2438588"/>
            <a:ext cx="3744416" cy="369332"/>
          </a:xfrm>
          <a:prstGeom prst="homePlate">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fontAlgn="auto">
              <a:spcBef>
                <a:spcPts val="600"/>
              </a:spcBef>
              <a:spcAft>
                <a:spcPts val="0"/>
              </a:spcAft>
              <a:defRPr/>
            </a:pPr>
            <a:r>
              <a:rPr lang="zh-CN" altLang="en-US" b="1" dirty="0" smtClean="0">
                <a:ln/>
                <a:solidFill>
                  <a:schemeClr val="bg1"/>
                </a:solidFill>
                <a:latin typeface="微软雅黑" pitchFamily="34" charset="-122"/>
                <a:ea typeface="微软雅黑" pitchFamily="34" charset="-122"/>
              </a:rPr>
              <a:t>点击题图进入</a:t>
            </a:r>
            <a:r>
              <a:rPr lang="en-US" altLang="zh-CN" b="1" dirty="0" smtClean="0">
                <a:ln/>
                <a:solidFill>
                  <a:schemeClr val="bg1"/>
                </a:solidFill>
                <a:latin typeface="微软雅黑" pitchFamily="34" charset="-122"/>
                <a:ea typeface="微软雅黑" pitchFamily="34" charset="-122"/>
              </a:rPr>
              <a:t>JRC</a:t>
            </a:r>
            <a:r>
              <a:rPr lang="zh-CN" altLang="en-US" b="1" dirty="0" smtClean="0">
                <a:ln/>
                <a:solidFill>
                  <a:schemeClr val="bg1"/>
                </a:solidFill>
                <a:latin typeface="微软雅黑" pitchFamily="34" charset="-122"/>
                <a:ea typeface="微软雅黑" pitchFamily="34" charset="-122"/>
              </a:rPr>
              <a:t>会议录目录</a:t>
            </a:r>
            <a:endParaRPr lang="en-US" altLang="zh-CN" b="1" dirty="0">
              <a:ln/>
              <a:solidFill>
                <a:schemeClr val="bg1"/>
              </a:solidFill>
              <a:latin typeface="微软雅黑" pitchFamily="34" charset="-122"/>
              <a:ea typeface="微软雅黑" pitchFamily="34" charset="-122"/>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blinds(horizontal)">
                                      <p:cBhvr>
                                        <p:cTn id="7" dur="500"/>
                                        <p:tgtEl>
                                          <p:spTgt spid="14438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09601" y="2362003"/>
            <a:ext cx="7994847" cy="418925"/>
          </a:xfrm>
          <a:prstGeom prst="rect">
            <a:avLst/>
          </a:prstGeom>
        </p:spPr>
        <p:txBody>
          <a:bodyPr/>
          <a:lstStyle/>
          <a:p>
            <a:pPr>
              <a:spcBef>
                <a:spcPts val="1200"/>
              </a:spcBef>
              <a:buFont typeface="Wingdings" pitchFamily="2" charset="2"/>
              <a:buChar char="p"/>
              <a:defRPr/>
            </a:pPr>
            <a:r>
              <a:rPr lang="zh-CN" altLang="en-US" sz="2000" dirty="0" smtClean="0">
                <a:latin typeface="微软雅黑" pitchFamily="34" charset="-122"/>
                <a:ea typeface="微软雅黑" pitchFamily="34" charset="-122"/>
              </a:rPr>
              <a:t> 详见</a:t>
            </a:r>
            <a:r>
              <a:rPr lang="en-US" altLang="zh-CN" sz="2000" dirty="0" smtClean="0">
                <a:latin typeface="微软雅黑" pitchFamily="34" charset="-122"/>
                <a:ea typeface="微软雅黑" pitchFamily="34" charset="-122"/>
              </a:rPr>
              <a:t>ASME Standards Collection</a:t>
            </a:r>
            <a:r>
              <a:rPr lang="zh-CN" altLang="en-US" sz="2000" dirty="0" smtClean="0">
                <a:latin typeface="微软雅黑" pitchFamily="34" charset="-122"/>
                <a:ea typeface="微软雅黑" pitchFamily="34" charset="-122"/>
              </a:rPr>
              <a:t>使用指南</a:t>
            </a:r>
            <a:endParaRPr lang="en-US" altLang="zh-CN" sz="2000" dirty="0" smtClean="0">
              <a:latin typeface="微软雅黑" pitchFamily="34" charset="-122"/>
              <a:ea typeface="微软雅黑" pitchFamily="34" charset="-122"/>
            </a:endParaRPr>
          </a:p>
          <a:p>
            <a:pPr>
              <a:spcBef>
                <a:spcPts val="1200"/>
              </a:spcBef>
              <a:buFont typeface="Wingdings" pitchFamily="2" charset="2"/>
              <a:buChar char="p"/>
              <a:defRPr/>
            </a:pPr>
            <a:endParaRPr lang="en-US" altLang="zh-CN" sz="2000" dirty="0" smtClean="0">
              <a:latin typeface="微软雅黑" pitchFamily="34" charset="-122"/>
              <a:ea typeface="微软雅黑" pitchFamily="34" charset="-122"/>
            </a:endParaRPr>
          </a:p>
          <a:p>
            <a:pPr>
              <a:spcBef>
                <a:spcPts val="1200"/>
              </a:spcBef>
              <a:buFont typeface="Wingdings" pitchFamily="2" charset="2"/>
              <a:buChar char="p"/>
              <a:defRPr/>
            </a:pPr>
            <a:endParaRPr lang="en-US" altLang="zh-CN" sz="2000" dirty="0" smtClean="0">
              <a:latin typeface="微软雅黑" pitchFamily="34" charset="-122"/>
              <a:ea typeface="微软雅黑" pitchFamily="34" charset="-122"/>
            </a:endParaRPr>
          </a:p>
        </p:txBody>
      </p:sp>
      <p:sp>
        <p:nvSpPr>
          <p:cNvPr id="17412" name="Title 1"/>
          <p:cNvSpPr txBox="1">
            <a:spLocks/>
          </p:cNvSpPr>
          <p:nvPr/>
        </p:nvSpPr>
        <p:spPr bwMode="auto">
          <a:xfrm>
            <a:off x="671513" y="1361877"/>
            <a:ext cx="4260527"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标准和规范</a:t>
            </a:r>
            <a:endParaRPr lang="en-US" altLang="zh-CN" u="sng" dirty="0">
              <a:solidFill>
                <a:srgbClr val="00B0F0"/>
              </a:solidFill>
              <a:latin typeface="微软雅黑" pitchFamily="34" charset="-122"/>
              <a:ea typeface="微软雅黑" pitchFamily="34" charset="-122"/>
            </a:endParaRPr>
          </a:p>
        </p:txBody>
      </p:sp>
      <p:pic>
        <p:nvPicPr>
          <p:cNvPr id="1026" name="Picture 2"/>
          <p:cNvPicPr>
            <a:picLocks noChangeAspect="1" noChangeArrowheads="1"/>
          </p:cNvPicPr>
          <p:nvPr/>
        </p:nvPicPr>
        <p:blipFill>
          <a:blip r:embed="rId3" cstate="print"/>
          <a:srcRect/>
          <a:stretch>
            <a:fillRect/>
          </a:stretch>
        </p:blipFill>
        <p:spPr bwMode="auto">
          <a:xfrm>
            <a:off x="3635896" y="3789040"/>
            <a:ext cx="2032981" cy="2628000"/>
          </a:xfrm>
          <a:prstGeom prst="rect">
            <a:avLst/>
          </a:prstGeom>
          <a:noFill/>
          <a:ln w="9525">
            <a:noFill/>
            <a:miter lim="800000"/>
            <a:headEnd/>
            <a:tailEnd/>
          </a:ln>
        </p:spPr>
      </p:pic>
      <p:sp>
        <p:nvSpPr>
          <p:cNvPr id="5" name="矩形 4"/>
          <p:cNvSpPr/>
          <p:nvPr/>
        </p:nvSpPr>
        <p:spPr>
          <a:xfrm>
            <a:off x="0" y="2780928"/>
            <a:ext cx="914400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u="sng" dirty="0" smtClean="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asmestandardscollection.org</a:t>
            </a:r>
          </a:p>
          <a:p>
            <a:pPr algn="ctr"/>
            <a:endParaRPr lang="zh-CN" altLang="en-US" sz="2800" dirty="0"/>
          </a:p>
        </p:txBody>
      </p:sp>
      <p:pic>
        <p:nvPicPr>
          <p:cNvPr id="1028" name="Picture 4"/>
          <p:cNvPicPr>
            <a:picLocks noChangeAspect="1" noChangeArrowheads="1"/>
          </p:cNvPicPr>
          <p:nvPr/>
        </p:nvPicPr>
        <p:blipFill>
          <a:blip r:embed="rId4" cstate="print"/>
          <a:srcRect/>
          <a:stretch>
            <a:fillRect/>
          </a:stretch>
        </p:blipFill>
        <p:spPr bwMode="auto">
          <a:xfrm>
            <a:off x="6069459" y="3789040"/>
            <a:ext cx="2030933" cy="2628000"/>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1187624" y="3789040"/>
            <a:ext cx="2031959" cy="262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txBox="1">
            <a:spLocks/>
          </p:cNvSpPr>
          <p:nvPr/>
        </p:nvSpPr>
        <p:spPr bwMode="auto">
          <a:xfrm>
            <a:off x="708670" y="2204864"/>
            <a:ext cx="5807546" cy="2928094"/>
          </a:xfrm>
          <a:prstGeom prst="rect">
            <a:avLst/>
          </a:prstGeom>
          <a:noFill/>
          <a:ln w="9525">
            <a:noFill/>
            <a:miter lim="800000"/>
            <a:headEnd/>
            <a:tailEnd/>
          </a:ln>
        </p:spPr>
        <p:txBody>
          <a:bodyPr/>
          <a:lstStyle/>
          <a:p>
            <a:pPr>
              <a:lnSpc>
                <a:spcPct val="150000"/>
              </a:lnSpc>
            </a:pPr>
            <a:r>
              <a:rPr lang="zh-CN" altLang="en-US" sz="2400" dirty="0">
                <a:latin typeface="微软雅黑" pitchFamily="34" charset="-122"/>
                <a:ea typeface="微软雅黑" pitchFamily="34" charset="-122"/>
              </a:rPr>
              <a:t>美国机械工程</a:t>
            </a:r>
            <a:r>
              <a:rPr lang="zh-CN" altLang="en-US" sz="2400" dirty="0" smtClean="0">
                <a:latin typeface="微软雅黑" pitchFamily="34" charset="-122"/>
                <a:ea typeface="微软雅黑" pitchFamily="34" charset="-122"/>
              </a:rPr>
              <a:t>师学会</a:t>
            </a:r>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American Society of Mechanical Engineers</a:t>
            </a:r>
            <a:r>
              <a:rPr lang="zh-CN" altLang="en-US" sz="2400" dirty="0">
                <a:latin typeface="微软雅黑" pitchFamily="34" charset="-122"/>
                <a:ea typeface="微软雅黑" pitchFamily="34" charset="-122"/>
              </a:rPr>
              <a:t>）成立于</a:t>
            </a:r>
            <a:r>
              <a:rPr lang="en-US" altLang="zh-CN" sz="2400" dirty="0">
                <a:latin typeface="微软雅黑" pitchFamily="34" charset="-122"/>
                <a:ea typeface="微软雅黑" pitchFamily="34" charset="-122"/>
              </a:rPr>
              <a:t>1880</a:t>
            </a:r>
            <a:r>
              <a:rPr lang="zh-CN" altLang="en-US" sz="2400" dirty="0">
                <a:latin typeface="微软雅黑" pitchFamily="34" charset="-122"/>
                <a:ea typeface="微软雅黑" pitchFamily="34" charset="-122"/>
              </a:rPr>
              <a:t>年。现已成为一家拥有</a:t>
            </a:r>
            <a:r>
              <a:rPr lang="zh-CN" altLang="en-US" sz="2400" dirty="0" smtClean="0">
                <a:latin typeface="微软雅黑" pitchFamily="34" charset="-122"/>
                <a:ea typeface="微软雅黑" pitchFamily="34" charset="-122"/>
              </a:rPr>
              <a:t>全球</a:t>
            </a:r>
            <a:r>
              <a:rPr lang="en-US" altLang="zh-CN" sz="2400" dirty="0" smtClean="0">
                <a:latin typeface="微软雅黑" pitchFamily="34" charset="-122"/>
                <a:ea typeface="微软雅黑" pitchFamily="34" charset="-122"/>
              </a:rPr>
              <a:t>130,000</a:t>
            </a:r>
            <a:r>
              <a:rPr lang="zh-CN" altLang="en-US" sz="2400" dirty="0">
                <a:latin typeface="微软雅黑" pitchFamily="34" charset="-122"/>
                <a:ea typeface="微软雅黑" pitchFamily="34" charset="-122"/>
              </a:rPr>
              <a:t>名会员的国际性非赢利</a:t>
            </a:r>
            <a:r>
              <a:rPr lang="zh-CN" altLang="en-US" sz="2400" b="1" dirty="0">
                <a:latin typeface="微软雅黑" pitchFamily="34" charset="-122"/>
                <a:ea typeface="微软雅黑" pitchFamily="34" charset="-122"/>
              </a:rPr>
              <a:t>教育</a:t>
            </a:r>
            <a:r>
              <a:rPr lang="zh-CN" altLang="en-US" sz="2400" dirty="0">
                <a:latin typeface="微软雅黑" pitchFamily="34" charset="-122"/>
                <a:ea typeface="微软雅黑" pitchFamily="34" charset="-122"/>
              </a:rPr>
              <a:t>和</a:t>
            </a:r>
            <a:r>
              <a:rPr lang="zh-CN" altLang="en-US" sz="2400" b="1" dirty="0">
                <a:latin typeface="微软雅黑" pitchFamily="34" charset="-122"/>
                <a:ea typeface="微软雅黑" pitchFamily="34" charset="-122"/>
              </a:rPr>
              <a:t>技术</a:t>
            </a:r>
            <a:r>
              <a:rPr lang="zh-CN" altLang="en-US" sz="2400" dirty="0">
                <a:latin typeface="微软雅黑" pitchFamily="34" charset="-122"/>
                <a:ea typeface="微软雅黑" pitchFamily="34" charset="-122"/>
              </a:rPr>
              <a:t>组织，也是世界上最大的技术出版机构之一。</a:t>
            </a:r>
          </a:p>
        </p:txBody>
      </p:sp>
      <p:pic>
        <p:nvPicPr>
          <p:cNvPr id="7172" name="Picture 2"/>
          <p:cNvPicPr>
            <a:picLocks noChangeAspect="1" noChangeArrowheads="1"/>
          </p:cNvPicPr>
          <p:nvPr/>
        </p:nvPicPr>
        <p:blipFill>
          <a:blip r:embed="rId2" cstate="print"/>
          <a:srcRect/>
          <a:stretch>
            <a:fillRect/>
          </a:stretch>
        </p:blipFill>
        <p:spPr bwMode="auto">
          <a:xfrm>
            <a:off x="7077075" y="1714500"/>
            <a:ext cx="2066925" cy="962025"/>
          </a:xfrm>
          <a:prstGeom prst="rect">
            <a:avLst/>
          </a:prstGeom>
          <a:noFill/>
          <a:ln w="9525">
            <a:noFill/>
            <a:miter lim="800000"/>
            <a:headEnd/>
            <a:tailEnd/>
          </a:ln>
        </p:spPr>
      </p:pic>
      <p:sp>
        <p:nvSpPr>
          <p:cNvPr id="5" name="Title 1"/>
          <p:cNvSpPr txBox="1">
            <a:spLocks/>
          </p:cNvSpPr>
          <p:nvPr/>
        </p:nvSpPr>
        <p:spPr bwMode="auto">
          <a:xfrm>
            <a:off x="671513" y="1217861"/>
            <a:ext cx="7908925" cy="965200"/>
          </a:xfrm>
          <a:prstGeom prst="rect">
            <a:avLst/>
          </a:prstGeom>
          <a:noFill/>
          <a:ln w="9525">
            <a:noFill/>
            <a:miter lim="800000"/>
            <a:headEnd/>
            <a:tailEnd/>
          </a:ln>
        </p:spPr>
        <p:txBody>
          <a:bodyPr anchor="ctr"/>
          <a:lstStyle/>
          <a:p>
            <a:r>
              <a:rPr lang="en-US" altLang="zh-CN" sz="4400" dirty="0" smtClean="0">
                <a:latin typeface="微软雅黑" pitchFamily="34" charset="-122"/>
                <a:ea typeface="微软雅黑" pitchFamily="34" charset="-122"/>
              </a:rPr>
              <a:t>ASME </a:t>
            </a:r>
            <a:r>
              <a:rPr lang="zh-CN" altLang="en-US" sz="4400" dirty="0" smtClean="0">
                <a:latin typeface="微软雅黑" pitchFamily="34" charset="-122"/>
                <a:ea typeface="微软雅黑" pitchFamily="34" charset="-122"/>
              </a:rPr>
              <a:t>学会简介</a:t>
            </a:r>
            <a:endParaRPr lang="en-US" altLang="zh-CN" sz="44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671513" y="1145853"/>
            <a:ext cx="7908925" cy="965200"/>
          </a:xfrm>
          <a:prstGeom prst="rect">
            <a:avLst/>
          </a:prstGeom>
          <a:noFill/>
          <a:ln w="9525">
            <a:noFill/>
            <a:miter lim="800000"/>
            <a:headEnd/>
            <a:tailEnd/>
          </a:ln>
        </p:spPr>
        <p:txBody>
          <a:bodyPr anchor="ctr"/>
          <a:lstStyle/>
          <a:p>
            <a:r>
              <a:rPr lang="en-US" altLang="zh-CN" sz="4400" dirty="0">
                <a:latin typeface="微软雅黑" pitchFamily="34" charset="-122"/>
                <a:ea typeface="微软雅黑" pitchFamily="34" charset="-122"/>
              </a:rPr>
              <a:t>ASME </a:t>
            </a:r>
            <a:r>
              <a:rPr lang="zh-CN" altLang="en-US" sz="4400" dirty="0" smtClean="0">
                <a:latin typeface="微软雅黑" pitchFamily="34" charset="-122"/>
                <a:ea typeface="微软雅黑" pitchFamily="34" charset="-122"/>
              </a:rPr>
              <a:t>数据库平台使用</a:t>
            </a:r>
            <a:endParaRPr lang="en-US" altLang="zh-CN" sz="4400" dirty="0">
              <a:latin typeface="微软雅黑" pitchFamily="34" charset="-122"/>
              <a:ea typeface="微软雅黑" pitchFamily="34" charset="-122"/>
            </a:endParaRPr>
          </a:p>
        </p:txBody>
      </p:sp>
      <p:sp>
        <p:nvSpPr>
          <p:cNvPr id="18435" name="Content Placeholder 2"/>
          <p:cNvSpPr txBox="1">
            <a:spLocks/>
          </p:cNvSpPr>
          <p:nvPr/>
        </p:nvSpPr>
        <p:spPr bwMode="auto">
          <a:xfrm>
            <a:off x="683568" y="2229098"/>
            <a:ext cx="7661275" cy="2496046"/>
          </a:xfrm>
          <a:prstGeom prst="rect">
            <a:avLst/>
          </a:prstGeom>
          <a:noFill/>
          <a:ln w="9525">
            <a:noFill/>
            <a:miter lim="800000"/>
            <a:headEnd/>
            <a:tailEnd/>
          </a:ln>
        </p:spPr>
        <p:txBody>
          <a:bodyPr/>
          <a:lstStyle/>
          <a:p>
            <a:pPr>
              <a:spcAft>
                <a:spcPts val="600"/>
              </a:spcAft>
            </a:pPr>
            <a:r>
              <a:rPr lang="en-US" altLang="zh-CN" sz="2800" b="1" dirty="0" smtClean="0">
                <a:latin typeface="微软雅黑" pitchFamily="34" charset="-122"/>
                <a:ea typeface="微软雅黑" pitchFamily="34" charset="-122"/>
              </a:rPr>
              <a:t>ASME Digital Collection</a:t>
            </a:r>
          </a:p>
          <a:p>
            <a:pPr>
              <a:spcAft>
                <a:spcPts val="600"/>
              </a:spcAft>
            </a:pPr>
            <a:endParaRPr lang="en-US" altLang="zh-CN" sz="2800" dirty="0" smtClean="0">
              <a:latin typeface="微软雅黑" pitchFamily="34" charset="-122"/>
              <a:ea typeface="微软雅黑" pitchFamily="34" charset="-122"/>
            </a:endParaRPr>
          </a:p>
          <a:p>
            <a:pPr>
              <a:spcAft>
                <a:spcPts val="1200"/>
              </a:spcAft>
              <a:buFont typeface="Wingdings" pitchFamily="2" charset="2"/>
              <a:buChar char="ü"/>
            </a:pPr>
            <a:r>
              <a:rPr lang="zh-CN" altLang="en-US" sz="2400" dirty="0" smtClean="0">
                <a:latin typeface="微软雅黑" pitchFamily="34" charset="-122"/>
                <a:ea typeface="微软雅黑" pitchFamily="34" charset="-122"/>
              </a:rPr>
              <a:t> 界面</a:t>
            </a:r>
            <a:r>
              <a:rPr lang="zh-CN" altLang="en-US" sz="2400" dirty="0">
                <a:latin typeface="微软雅黑" pitchFamily="34" charset="-122"/>
                <a:ea typeface="微软雅黑" pitchFamily="34" charset="-122"/>
              </a:rPr>
              <a:t>更清晰</a:t>
            </a:r>
            <a:endParaRPr lang="en-US" altLang="zh-CN" sz="2400" dirty="0">
              <a:latin typeface="微软雅黑" pitchFamily="34" charset="-122"/>
              <a:ea typeface="微软雅黑" pitchFamily="34" charset="-122"/>
            </a:endParaRPr>
          </a:p>
          <a:p>
            <a:pPr>
              <a:spcAft>
                <a:spcPts val="1200"/>
              </a:spcAft>
              <a:buFont typeface="Wingdings" pitchFamily="2" charset="2"/>
              <a:buChar char="ü"/>
            </a:pPr>
            <a:r>
              <a:rPr lang="zh-CN" altLang="en-US" sz="2400" dirty="0" smtClean="0">
                <a:latin typeface="微软雅黑" pitchFamily="34" charset="-122"/>
                <a:ea typeface="微软雅黑" pitchFamily="34" charset="-122"/>
              </a:rPr>
              <a:t> 检索</a:t>
            </a:r>
            <a:r>
              <a:rPr lang="zh-CN" altLang="en-US" sz="2400" dirty="0">
                <a:latin typeface="微软雅黑" pitchFamily="34" charset="-122"/>
                <a:ea typeface="微软雅黑" pitchFamily="34" charset="-122"/>
              </a:rPr>
              <a:t>方式多样化</a:t>
            </a:r>
            <a:endParaRPr lang="en-US" altLang="zh-CN" sz="2400" dirty="0">
              <a:latin typeface="微软雅黑" pitchFamily="34" charset="-122"/>
              <a:ea typeface="微软雅黑" pitchFamily="34" charset="-122"/>
            </a:endParaRPr>
          </a:p>
          <a:p>
            <a:pPr>
              <a:spcAft>
                <a:spcPts val="1200"/>
              </a:spcAft>
              <a:buFont typeface="Wingdings" pitchFamily="2" charset="2"/>
              <a:buChar char="ü"/>
            </a:pPr>
            <a:r>
              <a:rPr lang="zh-CN" altLang="en-US" sz="2400" dirty="0" smtClean="0">
                <a:latin typeface="微软雅黑" pitchFamily="34" charset="-122"/>
                <a:ea typeface="微软雅黑" pitchFamily="34" charset="-122"/>
              </a:rPr>
              <a:t> 便于用户收藏管理</a:t>
            </a:r>
            <a:endParaRPr lang="zh-CN" altLang="en-US" sz="2400" dirty="0">
              <a:latin typeface="微软雅黑" pitchFamily="34" charset="-122"/>
              <a:ea typeface="微软雅黑" pitchFamily="34" charset="-122"/>
            </a:endParaRPr>
          </a:p>
        </p:txBody>
      </p:sp>
      <p:pic>
        <p:nvPicPr>
          <p:cNvPr id="6" name="Picture 2"/>
          <p:cNvPicPr>
            <a:picLocks noChangeAspect="1" noChangeArrowheads="1"/>
          </p:cNvPicPr>
          <p:nvPr/>
        </p:nvPicPr>
        <p:blipFill>
          <a:blip r:embed="rId3" cstate="email">
            <a:lum contrast="10000"/>
          </a:blip>
          <a:srcRect/>
          <a:stretch>
            <a:fillRect/>
          </a:stretch>
        </p:blipFill>
        <p:spPr bwMode="auto">
          <a:xfrm>
            <a:off x="3855390" y="3212976"/>
            <a:ext cx="4893073" cy="2880320"/>
          </a:xfrm>
          <a:prstGeom prst="roundRect">
            <a:avLst>
              <a:gd name="adj" fmla="val 8594"/>
            </a:avLst>
          </a:prstGeom>
          <a:solidFill>
            <a:srgbClr val="FFFFFF">
              <a:shade val="85000"/>
            </a:srgbClr>
          </a:solidFill>
          <a:ln>
            <a:solidFill>
              <a:schemeClr val="tx1">
                <a:lumMod val="50000"/>
                <a:lumOff val="50000"/>
              </a:schemeClr>
            </a:solid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txBox="1">
            <a:spLocks/>
          </p:cNvSpPr>
          <p:nvPr/>
        </p:nvSpPr>
        <p:spPr bwMode="auto">
          <a:xfrm>
            <a:off x="765746" y="1484784"/>
            <a:ext cx="7694686" cy="1917700"/>
          </a:xfrm>
          <a:prstGeom prst="rect">
            <a:avLst/>
          </a:prstGeom>
          <a:noFill/>
          <a:ln w="9525">
            <a:noFill/>
            <a:miter lim="800000"/>
            <a:headEnd/>
            <a:tailEnd/>
          </a:ln>
        </p:spPr>
        <p:txBody>
          <a:bodyPr/>
          <a:lstStyle/>
          <a:p>
            <a:pPr>
              <a:spcBef>
                <a:spcPts val="1200"/>
              </a:spcBef>
              <a:buFont typeface="Wingdings" pitchFamily="2" charset="2"/>
              <a:buChar char="p"/>
            </a:pPr>
            <a:r>
              <a:rPr lang="en-US" altLang="zh-CN" sz="2000" dirty="0" smtClean="0">
                <a:latin typeface="微软雅黑" pitchFamily="34" charset="-122"/>
                <a:ea typeface="微软雅黑" pitchFamily="34" charset="-122"/>
              </a:rPr>
              <a:t> 2013</a:t>
            </a:r>
            <a:r>
              <a:rPr lang="zh-CN" altLang="en-US" sz="2000" dirty="0" smtClean="0">
                <a:latin typeface="微软雅黑" pitchFamily="34" charset="-122"/>
                <a:ea typeface="微软雅黑" pitchFamily="34" charset="-122"/>
              </a:rPr>
              <a:t>年起，</a:t>
            </a:r>
            <a:r>
              <a:rPr lang="en-US" altLang="zh-CN" sz="2000" dirty="0" smtClean="0">
                <a:latin typeface="微软雅黑" pitchFamily="34" charset="-122"/>
                <a:ea typeface="微软雅黑" pitchFamily="34" charset="-122"/>
              </a:rPr>
              <a:t>ASME </a:t>
            </a:r>
            <a:r>
              <a:rPr lang="zh-CN" altLang="en-US" sz="2000" dirty="0" smtClean="0">
                <a:latin typeface="微软雅黑" pitchFamily="34" charset="-122"/>
                <a:ea typeface="微软雅黑" pitchFamily="34" charset="-122"/>
              </a:rPr>
              <a:t>平台</a:t>
            </a:r>
            <a:r>
              <a:rPr lang="zh-CN" altLang="en-US" sz="2000" dirty="0">
                <a:latin typeface="微软雅黑" pitchFamily="34" charset="-122"/>
                <a:ea typeface="微软雅黑" pitchFamily="34" charset="-122"/>
              </a:rPr>
              <a:t>移至</a:t>
            </a:r>
            <a:r>
              <a:rPr lang="en-US" altLang="zh-CN" sz="2000" dirty="0">
                <a:latin typeface="微软雅黑" pitchFamily="34" charset="-122"/>
                <a:ea typeface="微软雅黑" pitchFamily="34" charset="-122"/>
                <a:hlinkClick r:id="rId3"/>
              </a:rPr>
              <a:t>http://asmedigitalcollection.asme.org</a:t>
            </a:r>
            <a:endParaRPr lang="en-US" altLang="zh-CN" sz="2000" dirty="0">
              <a:latin typeface="微软雅黑" pitchFamily="34" charset="-122"/>
              <a:ea typeface="微软雅黑" pitchFamily="34" charset="-122"/>
            </a:endParaRPr>
          </a:p>
          <a:p>
            <a:pPr>
              <a:spcBef>
                <a:spcPts val="1200"/>
              </a:spcBef>
              <a:buFont typeface="Wingdings" pitchFamily="2" charset="2"/>
              <a:buChar char="p"/>
            </a:pPr>
            <a:r>
              <a:rPr lang="zh-CN" altLang="en-US" sz="2000" dirty="0" smtClean="0">
                <a:latin typeface="微软雅黑" pitchFamily="34" charset="-122"/>
                <a:ea typeface="微软雅黑" pitchFamily="34" charset="-122"/>
              </a:rPr>
              <a:t> 新</a:t>
            </a:r>
            <a:r>
              <a:rPr lang="zh-CN" altLang="en-US" sz="2000" dirty="0">
                <a:latin typeface="微软雅黑" pitchFamily="34" charset="-122"/>
                <a:ea typeface="微软雅黑" pitchFamily="34" charset="-122"/>
              </a:rPr>
              <a:t>平台保留</a:t>
            </a:r>
            <a:r>
              <a:rPr lang="en-US" altLang="zh-CN" sz="2000" dirty="0">
                <a:latin typeface="微软雅黑" pitchFamily="34" charset="-122"/>
                <a:ea typeface="微软雅黑" pitchFamily="34" charset="-122"/>
              </a:rPr>
              <a:t>ASME </a:t>
            </a:r>
            <a:r>
              <a:rPr lang="zh-CN" altLang="en-US" sz="2000" dirty="0" smtClean="0">
                <a:latin typeface="微软雅黑" pitchFamily="34" charset="-122"/>
                <a:ea typeface="微软雅黑" pitchFamily="34" charset="-122"/>
              </a:rPr>
              <a:t>所有已电子化的出版物，即</a:t>
            </a:r>
            <a:r>
              <a:rPr lang="en-US" altLang="zh-CN" sz="2000" dirty="0" smtClean="0">
                <a:latin typeface="微软雅黑" pitchFamily="34" charset="-122"/>
                <a:ea typeface="微软雅黑" pitchFamily="34" charset="-122"/>
              </a:rPr>
              <a:t>1960</a:t>
            </a:r>
            <a:r>
              <a:rPr lang="zh-CN" altLang="en-US" sz="2000" dirty="0" smtClean="0">
                <a:latin typeface="微软雅黑" pitchFamily="34" charset="-122"/>
                <a:ea typeface="微软雅黑" pitchFamily="34" charset="-122"/>
              </a:rPr>
              <a:t>年后的期刊、</a:t>
            </a:r>
            <a:r>
              <a:rPr lang="en-US" altLang="zh-CN" sz="2000" dirty="0" smtClean="0">
                <a:latin typeface="微软雅黑" pitchFamily="34" charset="-122"/>
                <a:ea typeface="微软雅黑" pitchFamily="34" charset="-122"/>
              </a:rPr>
              <a:t>2002</a:t>
            </a:r>
            <a:r>
              <a:rPr lang="zh-CN" altLang="en-US" sz="2000" dirty="0" smtClean="0">
                <a:latin typeface="微软雅黑" pitchFamily="34" charset="-122"/>
                <a:ea typeface="微软雅黑" pitchFamily="34" charset="-122"/>
              </a:rPr>
              <a:t>年后的会议</a:t>
            </a:r>
            <a:r>
              <a:rPr lang="zh-CN" altLang="en-US" sz="2000" dirty="0">
                <a:latin typeface="微软雅黑" pitchFamily="34" charset="-122"/>
                <a:ea typeface="微软雅黑" pitchFamily="34" charset="-122"/>
              </a:rPr>
              <a:t>录</a:t>
            </a:r>
            <a:r>
              <a:rPr lang="zh-CN" altLang="en-US" sz="2000" dirty="0" smtClean="0">
                <a:latin typeface="微软雅黑" pitchFamily="34" charset="-122"/>
                <a:ea typeface="微软雅黑" pitchFamily="34" charset="-122"/>
              </a:rPr>
              <a:t>和</a:t>
            </a:r>
            <a:r>
              <a:rPr lang="en-US" altLang="zh-CN" sz="2000" dirty="0" smtClean="0">
                <a:latin typeface="微软雅黑" pitchFamily="34" charset="-122"/>
                <a:ea typeface="微软雅黑" pitchFamily="34" charset="-122"/>
              </a:rPr>
              <a:t>1998</a:t>
            </a:r>
            <a:r>
              <a:rPr lang="zh-CN" altLang="en-US" sz="2000" dirty="0" smtClean="0">
                <a:latin typeface="微软雅黑" pitchFamily="34" charset="-122"/>
                <a:ea typeface="微软雅黑" pitchFamily="34" charset="-122"/>
              </a:rPr>
              <a:t>年后的电子书。</a:t>
            </a:r>
            <a:endParaRPr lang="en-US" altLang="zh-CN" sz="2000" dirty="0">
              <a:latin typeface="微软雅黑" pitchFamily="34" charset="-122"/>
              <a:ea typeface="微软雅黑" pitchFamily="34" charset="-122"/>
            </a:endParaRPr>
          </a:p>
          <a:p>
            <a:pPr>
              <a:spcBef>
                <a:spcPts val="1200"/>
              </a:spcBef>
              <a:buFont typeface="Wingdings" pitchFamily="2" charset="2"/>
              <a:buChar char="p"/>
            </a:pPr>
            <a:r>
              <a:rPr lang="zh-CN" altLang="en-US" sz="2000" dirty="0" smtClean="0">
                <a:latin typeface="微软雅黑" pitchFamily="34" charset="-122"/>
                <a:ea typeface="微软雅黑" pitchFamily="34" charset="-122"/>
              </a:rPr>
              <a:t> 为</a:t>
            </a:r>
            <a:r>
              <a:rPr lang="zh-CN" altLang="en-US" sz="2000" dirty="0">
                <a:latin typeface="微软雅黑" pitchFamily="34" charset="-122"/>
                <a:ea typeface="微软雅黑" pitchFamily="34" charset="-122"/>
              </a:rPr>
              <a:t>用户提供资源整合度更高的使用体验</a:t>
            </a:r>
            <a:endParaRPr lang="en-US" altLang="zh-CN" sz="2000" dirty="0">
              <a:latin typeface="微软雅黑" pitchFamily="34" charset="-122"/>
              <a:ea typeface="微软雅黑" pitchFamily="34" charset="-122"/>
            </a:endParaRPr>
          </a:p>
          <a:p>
            <a:pPr>
              <a:spcAft>
                <a:spcPts val="600"/>
              </a:spcAft>
              <a:buFont typeface="Wingdings" pitchFamily="2" charset="2"/>
              <a:buChar char="Ø"/>
            </a:pPr>
            <a:endParaRPr lang="en-US" altLang="zh-CN" sz="2000" dirty="0">
              <a:latin typeface="微软雅黑" pitchFamily="34" charset="-122"/>
              <a:ea typeface="微软雅黑" pitchFamily="34" charset="-122"/>
            </a:endParaRPr>
          </a:p>
          <a:p>
            <a:pPr>
              <a:spcAft>
                <a:spcPts val="600"/>
              </a:spcAft>
              <a:buFont typeface="Wingdings" pitchFamily="2" charset="2"/>
              <a:buChar char="Ø"/>
            </a:pPr>
            <a:endParaRPr lang="en-US" altLang="zh-CN" sz="2000" dirty="0">
              <a:latin typeface="微软雅黑" pitchFamily="34" charset="-122"/>
              <a:ea typeface="微软雅黑" pitchFamily="34" charset="-122"/>
            </a:endParaRPr>
          </a:p>
          <a:p>
            <a:pPr>
              <a:spcAft>
                <a:spcPts val="600"/>
              </a:spcAft>
              <a:buFont typeface="Wingdings" pitchFamily="2" charset="2"/>
              <a:buChar char="Ø"/>
            </a:pPr>
            <a:endParaRPr lang="en-US" altLang="zh-CN" sz="2000" dirty="0">
              <a:latin typeface="微软雅黑" pitchFamily="34" charset="-122"/>
              <a:ea typeface="微软雅黑" pitchFamily="34" charset="-122"/>
            </a:endParaRPr>
          </a:p>
          <a:p>
            <a:pPr>
              <a:spcAft>
                <a:spcPts val="600"/>
              </a:spcAft>
            </a:pPr>
            <a:endParaRPr lang="en-US" altLang="zh-CN" sz="2000" dirty="0">
              <a:latin typeface="微软雅黑" pitchFamily="34" charset="-122"/>
              <a:ea typeface="微软雅黑" pitchFamily="34" charset="-122"/>
            </a:endParaRPr>
          </a:p>
          <a:p>
            <a:pPr>
              <a:spcAft>
                <a:spcPts val="600"/>
              </a:spcAft>
            </a:pPr>
            <a:r>
              <a:rPr lang="en-US" altLang="zh-CN" b="1" dirty="0">
                <a:solidFill>
                  <a:srgbClr val="00B0F0"/>
                </a:solidFill>
                <a:latin typeface="微软雅黑" pitchFamily="34" charset="-122"/>
                <a:ea typeface="微软雅黑" pitchFamily="34" charset="-122"/>
              </a:rPr>
              <a:t>※</a:t>
            </a: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新平台一旦开通，旧平台</a:t>
            </a:r>
            <a:r>
              <a:rPr lang="en-US" altLang="zh-CN" dirty="0">
                <a:latin typeface="微软雅黑" pitchFamily="34" charset="-122"/>
                <a:ea typeface="微软雅黑" pitchFamily="34" charset="-122"/>
              </a:rPr>
              <a:t>asmedl.org</a:t>
            </a:r>
            <a:r>
              <a:rPr lang="zh-CN" altLang="en-US" dirty="0">
                <a:latin typeface="微软雅黑" pitchFamily="34" charset="-122"/>
                <a:ea typeface="微软雅黑" pitchFamily="34" charset="-122"/>
              </a:rPr>
              <a:t>以及</a:t>
            </a:r>
            <a:r>
              <a:rPr lang="en-US" altLang="zh-CN" dirty="0" err="1">
                <a:latin typeface="微软雅黑" pitchFamily="34" charset="-122"/>
                <a:ea typeface="微软雅黑" pitchFamily="34" charset="-122"/>
              </a:rPr>
              <a:t>Scitation</a:t>
            </a:r>
            <a:r>
              <a:rPr lang="zh-CN" altLang="en-US" dirty="0">
                <a:latin typeface="微软雅黑" pitchFamily="34" charset="-122"/>
                <a:ea typeface="微软雅黑" pitchFamily="34" charset="-122"/>
              </a:rPr>
              <a:t>上相关内容将</a:t>
            </a:r>
            <a:r>
              <a:rPr lang="zh-CN" altLang="en-US" b="1" dirty="0">
                <a:latin typeface="微软雅黑" pitchFamily="34" charset="-122"/>
                <a:ea typeface="微软雅黑" pitchFamily="34" charset="-122"/>
              </a:rPr>
              <a:t>不再使用</a:t>
            </a:r>
            <a:r>
              <a:rPr lang="zh-CN" altLang="en-US" dirty="0">
                <a:latin typeface="微软雅黑" pitchFamily="34" charset="-122"/>
                <a:ea typeface="微软雅黑" pitchFamily="34" charset="-122"/>
              </a:rPr>
              <a:t>，地址</a:t>
            </a:r>
            <a:r>
              <a:rPr lang="zh-CN" altLang="en-US" b="1" dirty="0">
                <a:latin typeface="微软雅黑" pitchFamily="34" charset="-122"/>
                <a:ea typeface="微软雅黑" pitchFamily="34" charset="-122"/>
              </a:rPr>
              <a:t>自动跳转</a:t>
            </a:r>
            <a:r>
              <a:rPr lang="zh-CN" altLang="en-US" dirty="0">
                <a:latin typeface="微软雅黑" pitchFamily="34" charset="-122"/>
                <a:ea typeface="微软雅黑" pitchFamily="34" charset="-122"/>
              </a:rPr>
              <a:t>。</a:t>
            </a:r>
          </a:p>
        </p:txBody>
      </p:sp>
      <p:pic>
        <p:nvPicPr>
          <p:cNvPr id="19460" name="Picture 2"/>
          <p:cNvPicPr>
            <a:picLocks noChangeAspect="1" noChangeArrowheads="1"/>
          </p:cNvPicPr>
          <p:nvPr/>
        </p:nvPicPr>
        <p:blipFill>
          <a:blip r:embed="rId4" cstate="print"/>
          <a:srcRect/>
          <a:stretch>
            <a:fillRect/>
          </a:stretch>
        </p:blipFill>
        <p:spPr bwMode="auto">
          <a:xfrm>
            <a:off x="3572446" y="5545609"/>
            <a:ext cx="314325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txBox="1">
            <a:spLocks/>
          </p:cNvSpPr>
          <p:nvPr/>
        </p:nvSpPr>
        <p:spPr bwMode="auto">
          <a:xfrm>
            <a:off x="693738" y="1556792"/>
            <a:ext cx="7661275" cy="488950"/>
          </a:xfrm>
          <a:prstGeom prst="rect">
            <a:avLst/>
          </a:prstGeom>
          <a:noFill/>
          <a:ln w="9525">
            <a:noFill/>
            <a:miter lim="800000"/>
            <a:headEnd/>
            <a:tailEnd/>
          </a:ln>
        </p:spPr>
        <p:txBody>
          <a:bodyPr/>
          <a:lstStyle/>
          <a:p>
            <a:pPr>
              <a:spcAft>
                <a:spcPts val="600"/>
              </a:spcAft>
            </a:pPr>
            <a:r>
              <a:rPr lang="zh-CN" altLang="en-US" sz="2400" dirty="0" smtClean="0">
                <a:latin typeface="微软雅黑" pitchFamily="34" charset="-122"/>
                <a:ea typeface="微软雅黑" pitchFamily="34" charset="-122"/>
              </a:rPr>
              <a:t>适用的</a:t>
            </a:r>
            <a:r>
              <a:rPr lang="zh-CN" altLang="en-US" sz="2400" b="1" dirty="0">
                <a:latin typeface="微软雅黑" pitchFamily="34" charset="-122"/>
                <a:ea typeface="微软雅黑" pitchFamily="34" charset="-122"/>
              </a:rPr>
              <a:t>浏览器</a:t>
            </a:r>
          </a:p>
        </p:txBody>
      </p:sp>
      <p:graphicFrame>
        <p:nvGraphicFramePr>
          <p:cNvPr id="5" name="表格 4"/>
          <p:cNvGraphicFramePr>
            <a:graphicFrameLocks noGrp="1"/>
          </p:cNvGraphicFramePr>
          <p:nvPr/>
        </p:nvGraphicFramePr>
        <p:xfrm>
          <a:off x="785813" y="2271167"/>
          <a:ext cx="7929591" cy="2214571"/>
        </p:xfrm>
        <a:graphic>
          <a:graphicData uri="http://schemas.openxmlformats.org/drawingml/2006/table">
            <a:tbl>
              <a:tblPr/>
              <a:tblGrid>
                <a:gridCol w="2225839"/>
                <a:gridCol w="2086749"/>
                <a:gridCol w="3617003"/>
              </a:tblGrid>
              <a:tr h="316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Windows</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endParaRPr>
                    </a:p>
                  </a:txBody>
                  <a:tcPr marL="112087" marR="112087"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AEE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rgbClr val="333333"/>
                          </a:solidFill>
                          <a:effectLst/>
                          <a:latin typeface="华文细黑" pitchFamily="2" charset="-122"/>
                          <a:ea typeface="华文细黑" pitchFamily="2" charset="-122"/>
                          <a:cs typeface="Times New Roman" pitchFamily="18" charset="0"/>
                        </a:rPr>
                        <a:t>Mac</a:t>
                      </a:r>
                      <a:endParaRPr kumimoji="0" lang="zh-CN" altLang="zh-CN" sz="1800" b="0" i="0" u="none" strike="noStrike" cap="none" normalizeH="0" baseline="0" smtClean="0">
                        <a:ln>
                          <a:noFill/>
                        </a:ln>
                        <a:solidFill>
                          <a:schemeClr val="tx1"/>
                        </a:solidFill>
                        <a:effectLst/>
                        <a:latin typeface="华文细黑" pitchFamily="2" charset="-122"/>
                        <a:ea typeface="华文细黑" pitchFamily="2" charset="-122"/>
                        <a:cs typeface="Times New Roman" pitchFamily="18" charset="0"/>
                      </a:endParaRPr>
                    </a:p>
                  </a:txBody>
                  <a:tcPr marL="112087" marR="112087"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AEE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800" b="1" i="0" u="none" strike="noStrike" cap="none" normalizeH="0" baseline="0" smtClean="0">
                          <a:ln>
                            <a:noFill/>
                          </a:ln>
                          <a:solidFill>
                            <a:srgbClr val="333333"/>
                          </a:solidFill>
                          <a:effectLst/>
                          <a:latin typeface="华文细黑" pitchFamily="2" charset="-122"/>
                          <a:ea typeface="华文细黑" pitchFamily="2" charset="-122"/>
                          <a:cs typeface="Helvetica"/>
                        </a:rPr>
                        <a:t>平板电脑或手机</a:t>
                      </a:r>
                      <a:endParaRPr kumimoji="0" lang="zh-CN" sz="1800" b="0" i="0" u="none" strike="noStrike" cap="none" normalizeH="0" baseline="0" smtClean="0">
                        <a:ln>
                          <a:noFill/>
                        </a:ln>
                        <a:solidFill>
                          <a:schemeClr val="tx1"/>
                        </a:solidFill>
                        <a:effectLst/>
                        <a:latin typeface="华文细黑" pitchFamily="2" charset="-122"/>
                        <a:ea typeface="华文细黑" pitchFamily="2" charset="-122"/>
                        <a:cs typeface="Times New Roman" pitchFamily="18" charset="0"/>
                      </a:endParaRPr>
                    </a:p>
                  </a:txBody>
                  <a:tcPr marL="112087" marR="112087"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AEEF3"/>
                    </a:solidFill>
                  </a:tcPr>
                </a:tc>
              </a:tr>
              <a:tr h="189820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IE 10 +</a:t>
                      </a:r>
                      <a:endPar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Helvetica"/>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Firefox </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Chrome</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endParaRPr>
                    </a:p>
                  </a:txBody>
                  <a:tcPr marL="112087" marR="112087"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Firefox </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Safari </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endParaRPr>
                    </a:p>
                  </a:txBody>
                  <a:tcPr marL="112087" marR="112087"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err="1" smtClean="0">
                          <a:ln>
                            <a:noFill/>
                          </a:ln>
                          <a:solidFill>
                            <a:srgbClr val="333333"/>
                          </a:solidFill>
                          <a:effectLst/>
                          <a:latin typeface="华文细黑" pitchFamily="2" charset="-122"/>
                          <a:ea typeface="华文细黑" pitchFamily="2" charset="-122"/>
                          <a:cs typeface="Times New Roman" pitchFamily="18" charset="0"/>
                        </a:rPr>
                        <a:t>iPad</a:t>
                      </a:r>
                      <a:r>
                        <a:rPr kumimoji="0" lang="zh-CN"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a:t>
                      </a: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Safari</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iPod Touch</a:t>
                      </a:r>
                      <a:r>
                        <a:rPr kumimoji="0" lang="zh-CN"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和</a:t>
                      </a:r>
                      <a:r>
                        <a:rPr kumimoji="0" lang="en-US" altLang="zh-CN" sz="1800" b="0" i="0" u="none" strike="noStrike" cap="none" normalizeH="0" baseline="0" dirty="0" err="1" smtClean="0">
                          <a:ln>
                            <a:noFill/>
                          </a:ln>
                          <a:solidFill>
                            <a:srgbClr val="333333"/>
                          </a:solidFill>
                          <a:effectLst/>
                          <a:latin typeface="华文细黑" pitchFamily="2" charset="-122"/>
                          <a:ea typeface="华文细黑" pitchFamily="2" charset="-122"/>
                          <a:cs typeface="Times New Roman" pitchFamily="18" charset="0"/>
                        </a:rPr>
                        <a:t>iPhone</a:t>
                      </a:r>
                      <a:r>
                        <a:rPr kumimoji="0" lang="zh-CN"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：最新</a:t>
                      </a:r>
                      <a:r>
                        <a:rPr kumimoji="0" lang="en-US" altLang="zh-CN" sz="1800" b="0" i="0" u="none" strike="noStrike" cap="none" normalizeH="0" baseline="0" dirty="0" err="1" smtClean="0">
                          <a:ln>
                            <a:noFill/>
                          </a:ln>
                          <a:solidFill>
                            <a:srgbClr val="333333"/>
                          </a:solidFill>
                          <a:effectLst/>
                          <a:latin typeface="华文细黑" pitchFamily="2" charset="-122"/>
                          <a:ea typeface="华文细黑" pitchFamily="2" charset="-122"/>
                          <a:cs typeface="Times New Roman" pitchFamily="18" charset="0"/>
                        </a:rPr>
                        <a:t>iOS</a:t>
                      </a:r>
                      <a:r>
                        <a:rPr kumimoji="0" lang="zh-CN"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系统可浏览</a:t>
                      </a: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mobile</a:t>
                      </a:r>
                      <a:r>
                        <a:rPr kumimoji="0" lang="zh-CN"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版网站</a:t>
                      </a:r>
                      <a:endParaRPr kumimoji="0" lang="zh-CN" sz="18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Times New Roman" pitchFamily="18" charset="0"/>
                        </a:rPr>
                        <a:t>Android</a:t>
                      </a:r>
                      <a:r>
                        <a:rPr kumimoji="0" lang="zh-CN"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系统</a:t>
                      </a:r>
                      <a:r>
                        <a:rPr kumimoji="0" lang="zh-CN" altLang="en-US"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：安卓</a:t>
                      </a:r>
                      <a:r>
                        <a:rPr kumimoji="0" lang="en-US" altLang="zh-CN"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3.0</a:t>
                      </a:r>
                      <a:r>
                        <a:rPr kumimoji="0" lang="zh-CN" altLang="en-US" sz="1800" b="0" i="0" u="none" strike="noStrike" cap="none" normalizeH="0" baseline="0" dirty="0" smtClean="0">
                          <a:ln>
                            <a:noFill/>
                          </a:ln>
                          <a:solidFill>
                            <a:srgbClr val="333333"/>
                          </a:solidFill>
                          <a:effectLst/>
                          <a:latin typeface="华文细黑" pitchFamily="2" charset="-122"/>
                          <a:ea typeface="华文细黑" pitchFamily="2" charset="-122"/>
                          <a:cs typeface="Helvetica"/>
                        </a:rPr>
                        <a:t>以上的操作系统自带的浏览器</a:t>
                      </a:r>
                      <a:endParaRPr kumimoji="0" lang="zh-CN" altLang="zh-CN" sz="1800" b="0" i="0" u="none" strike="noStrike" cap="none" normalizeH="0" baseline="0" dirty="0" smtClean="0">
                        <a:ln>
                          <a:noFill/>
                        </a:ln>
                        <a:solidFill>
                          <a:schemeClr val="tx1"/>
                        </a:solidFill>
                        <a:effectLst/>
                        <a:latin typeface="华文细黑" pitchFamily="2" charset="-122"/>
                        <a:ea typeface="华文细黑" pitchFamily="2" charset="-122"/>
                        <a:cs typeface="Times New Roman" pitchFamily="18" charset="0"/>
                      </a:endParaRPr>
                    </a:p>
                  </a:txBody>
                  <a:tcPr marL="112087" marR="112087"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noFill/>
                  </a:tcPr>
                </a:tc>
              </a:tr>
            </a:tbl>
          </a:graphicData>
        </a:graphic>
      </p:graphicFrame>
      <p:pic>
        <p:nvPicPr>
          <p:cNvPr id="20497" name="Picture 2"/>
          <p:cNvPicPr>
            <a:picLocks noChangeAspect="1" noChangeArrowheads="1"/>
          </p:cNvPicPr>
          <p:nvPr/>
        </p:nvPicPr>
        <p:blipFill>
          <a:blip r:embed="rId3" cstate="print"/>
          <a:srcRect/>
          <a:stretch>
            <a:fillRect/>
          </a:stretch>
        </p:blipFill>
        <p:spPr bwMode="auto">
          <a:xfrm>
            <a:off x="3500438" y="5700167"/>
            <a:ext cx="314325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671513" y="1137369"/>
            <a:ext cx="7908925" cy="1357312"/>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平台</a:t>
            </a:r>
            <a:r>
              <a:rPr lang="zh-CN" altLang="en-US" sz="4400" dirty="0">
                <a:latin typeface="微软雅黑" pitchFamily="34" charset="-122"/>
                <a:ea typeface="微软雅黑" pitchFamily="34" charset="-122"/>
              </a:rPr>
              <a:t>使用</a:t>
            </a:r>
            <a:endParaRPr lang="en-US" altLang="zh-CN" sz="4400" dirty="0">
              <a:latin typeface="微软雅黑" pitchFamily="34" charset="-122"/>
              <a:ea typeface="微软雅黑" pitchFamily="34" charset="-122"/>
            </a:endParaRPr>
          </a:p>
          <a:p>
            <a:r>
              <a:rPr lang="en-US" altLang="zh-CN" sz="4000" dirty="0">
                <a:latin typeface="微软雅黑" pitchFamily="34" charset="-122"/>
                <a:ea typeface="微软雅黑" pitchFamily="34" charset="-122"/>
              </a:rPr>
              <a:t>A. </a:t>
            </a:r>
            <a:r>
              <a:rPr lang="zh-CN" altLang="en-US" sz="4000" dirty="0">
                <a:latin typeface="微软雅黑" pitchFamily="34" charset="-122"/>
                <a:ea typeface="微软雅黑" pitchFamily="34" charset="-122"/>
              </a:rPr>
              <a:t>期刊</a:t>
            </a:r>
            <a:endParaRPr lang="en-US" altLang="zh-CN" sz="1600" dirty="0">
              <a:latin typeface="微软雅黑" pitchFamily="34" charset="-122"/>
              <a:ea typeface="微软雅黑" pitchFamily="34" charset="-122"/>
            </a:endParaRPr>
          </a:p>
        </p:txBody>
      </p:sp>
      <p:pic>
        <p:nvPicPr>
          <p:cNvPr id="31745" name="Picture 1"/>
          <p:cNvPicPr>
            <a:picLocks noChangeAspect="1" noChangeArrowheads="1"/>
          </p:cNvPicPr>
          <p:nvPr/>
        </p:nvPicPr>
        <p:blipFill>
          <a:blip r:embed="rId3" cstate="print"/>
          <a:srcRect/>
          <a:stretch>
            <a:fillRect/>
          </a:stretch>
        </p:blipFill>
        <p:spPr bwMode="auto">
          <a:xfrm>
            <a:off x="720725" y="2566119"/>
            <a:ext cx="6943725" cy="3959225"/>
          </a:xfrm>
          <a:prstGeom prst="rect">
            <a:avLst/>
          </a:prstGeom>
          <a:noFill/>
          <a:ln w="9525">
            <a:solidFill>
              <a:schemeClr val="tx1">
                <a:lumMod val="50000"/>
                <a:lumOff val="50000"/>
              </a:schemeClr>
            </a:solidFill>
            <a:miter lim="800000"/>
            <a:headEnd/>
            <a:tailEnd/>
          </a:ln>
          <a:effectLst/>
        </p:spPr>
      </p:pic>
      <p:sp>
        <p:nvSpPr>
          <p:cNvPr id="9" name="圆角矩形标注 8"/>
          <p:cNvSpPr>
            <a:spLocks noChangeArrowheads="1"/>
          </p:cNvSpPr>
          <p:nvPr/>
        </p:nvSpPr>
        <p:spPr bwMode="auto">
          <a:xfrm>
            <a:off x="5072063" y="4280619"/>
            <a:ext cx="2857500" cy="1500187"/>
          </a:xfrm>
          <a:prstGeom prst="wedgeRoundRectCallout">
            <a:avLst>
              <a:gd name="adj1" fmla="val -167329"/>
              <a:gd name="adj2" fmla="val -110940"/>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sz="2000">
                <a:latin typeface="Calibri" pitchFamily="34" charset="0"/>
              </a:rPr>
              <a:t>在网站主页点击导航栏上</a:t>
            </a:r>
            <a:r>
              <a:rPr lang="en-US" altLang="zh-CN" sz="2000">
                <a:latin typeface="Calibri" pitchFamily="34" charset="0"/>
              </a:rPr>
              <a:t>Journal</a:t>
            </a:r>
            <a:r>
              <a:rPr lang="zh-CN" altLang="en-US" sz="2000">
                <a:latin typeface="Calibri" pitchFamily="34" charset="0"/>
              </a:rPr>
              <a:t>，进入</a:t>
            </a:r>
            <a:r>
              <a:rPr lang="en-US" altLang="zh-CN" sz="2000">
                <a:latin typeface="Calibri" pitchFamily="34" charset="0"/>
              </a:rPr>
              <a:t>ASME</a:t>
            </a:r>
            <a:r>
              <a:rPr lang="zh-CN" altLang="en-US" sz="2000">
                <a:latin typeface="Calibri" pitchFamily="34" charset="0"/>
              </a:rPr>
              <a:t>期刊主页</a:t>
            </a:r>
            <a:endParaRPr lang="en-US" altLang="zh-CN" sz="20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20725" y="1643087"/>
            <a:ext cx="7215188" cy="4454525"/>
          </a:xfrm>
          <a:prstGeom prst="rect">
            <a:avLst/>
          </a:prstGeom>
          <a:noFill/>
          <a:ln w="9525">
            <a:solidFill>
              <a:schemeClr val="tx1">
                <a:lumMod val="50000"/>
                <a:lumOff val="50000"/>
              </a:schemeClr>
            </a:solidFill>
            <a:miter lim="800000"/>
            <a:headEnd/>
            <a:tailEnd/>
          </a:ln>
          <a:effectLst/>
        </p:spPr>
      </p:pic>
      <p:sp>
        <p:nvSpPr>
          <p:cNvPr id="11" name="圆角矩形标注 10"/>
          <p:cNvSpPr>
            <a:spLocks noChangeArrowheads="1"/>
          </p:cNvSpPr>
          <p:nvPr/>
        </p:nvSpPr>
        <p:spPr bwMode="auto">
          <a:xfrm>
            <a:off x="6000750" y="5665812"/>
            <a:ext cx="2786063" cy="571500"/>
          </a:xfrm>
          <a:prstGeom prst="wedgeRoundRectCallout">
            <a:avLst>
              <a:gd name="adj1" fmla="val 218"/>
              <a:gd name="adj2" fmla="val -257491"/>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sz="2000">
                <a:latin typeface="Calibri" pitchFamily="34" charset="0"/>
              </a:rPr>
              <a:t>该刊关注的学科领域</a:t>
            </a:r>
            <a:endParaRPr lang="en-US" altLang="zh-CN" sz="2000">
              <a:latin typeface="Calibri" pitchFamily="34" charset="0"/>
            </a:endParaRPr>
          </a:p>
        </p:txBody>
      </p:sp>
      <p:grpSp>
        <p:nvGrpSpPr>
          <p:cNvPr id="2" name="组合 7"/>
          <p:cNvGrpSpPr>
            <a:grpSpLocks/>
          </p:cNvGrpSpPr>
          <p:nvPr/>
        </p:nvGrpSpPr>
        <p:grpSpPr bwMode="auto">
          <a:xfrm>
            <a:off x="1571625" y="1593875"/>
            <a:ext cx="7215188" cy="1714500"/>
            <a:chOff x="1571604" y="1214422"/>
            <a:chExt cx="7215214" cy="1714512"/>
          </a:xfrm>
        </p:grpSpPr>
        <p:sp>
          <p:nvSpPr>
            <p:cNvPr id="22536" name="圆角矩形标注 8"/>
            <p:cNvSpPr>
              <a:spLocks noChangeArrowheads="1"/>
            </p:cNvSpPr>
            <p:nvPr/>
          </p:nvSpPr>
          <p:spPr bwMode="auto">
            <a:xfrm>
              <a:off x="5643570" y="1214422"/>
              <a:ext cx="3143248" cy="1714512"/>
            </a:xfrm>
            <a:prstGeom prst="wedgeRoundRectCallout">
              <a:avLst>
                <a:gd name="adj1" fmla="val -99032"/>
                <a:gd name="adj2" fmla="val -2584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sz="2000">
                  <a:latin typeface="Calibri" pitchFamily="34" charset="0"/>
                </a:rPr>
                <a:t>点击可浏览</a:t>
              </a:r>
              <a:endParaRPr lang="en-US" altLang="zh-CN" sz="2000">
                <a:latin typeface="Calibri" pitchFamily="34" charset="0"/>
              </a:endParaRPr>
            </a:p>
            <a:p>
              <a:r>
                <a:rPr lang="en-US" altLang="zh-CN" sz="2000">
                  <a:latin typeface="Calibri" pitchFamily="34" charset="0"/>
                </a:rPr>
                <a:t>&gt; </a:t>
              </a:r>
              <a:r>
                <a:rPr lang="zh-CN" altLang="en-US" sz="2000">
                  <a:latin typeface="Calibri" pitchFamily="34" charset="0"/>
                </a:rPr>
                <a:t>当前期的目录</a:t>
              </a:r>
              <a:endParaRPr lang="en-US" altLang="zh-CN" sz="2000">
                <a:latin typeface="Calibri" pitchFamily="34" charset="0"/>
              </a:endParaRPr>
            </a:p>
            <a:p>
              <a:r>
                <a:rPr lang="en-US" altLang="zh-CN" sz="2000">
                  <a:latin typeface="Calibri" pitchFamily="34" charset="0"/>
                </a:rPr>
                <a:t>&gt; </a:t>
              </a:r>
              <a:r>
                <a:rPr lang="zh-CN" altLang="en-US" sz="2000">
                  <a:latin typeface="Calibri" pitchFamily="34" charset="0"/>
                </a:rPr>
                <a:t>所有期</a:t>
              </a:r>
              <a:endParaRPr lang="en-US" altLang="zh-CN" sz="2000">
                <a:latin typeface="Calibri" pitchFamily="34" charset="0"/>
              </a:endParaRPr>
            </a:p>
            <a:p>
              <a:r>
                <a:rPr lang="en-US" altLang="zh-CN" sz="2000">
                  <a:latin typeface="Calibri" pitchFamily="34" charset="0"/>
                </a:rPr>
                <a:t>&gt; </a:t>
              </a:r>
              <a:r>
                <a:rPr lang="zh-CN" altLang="en-US" sz="2000">
                  <a:latin typeface="Calibri" pitchFamily="34" charset="0"/>
                </a:rPr>
                <a:t>编辑刚收到的投稿</a:t>
              </a:r>
              <a:endParaRPr lang="en-US" altLang="zh-CN" sz="2000">
                <a:latin typeface="Calibri" pitchFamily="34" charset="0"/>
              </a:endParaRPr>
            </a:p>
          </p:txBody>
        </p:sp>
        <p:sp>
          <p:nvSpPr>
            <p:cNvPr id="22537" name="Rectangle 7"/>
            <p:cNvSpPr>
              <a:spLocks noChangeArrowheads="1"/>
            </p:cNvSpPr>
            <p:nvPr/>
          </p:nvSpPr>
          <p:spPr bwMode="auto">
            <a:xfrm>
              <a:off x="1571604" y="1571612"/>
              <a:ext cx="2500330" cy="28575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grpSp>
      <p:grpSp>
        <p:nvGrpSpPr>
          <p:cNvPr id="3" name="组合 11"/>
          <p:cNvGrpSpPr>
            <a:grpSpLocks/>
          </p:cNvGrpSpPr>
          <p:nvPr/>
        </p:nvGrpSpPr>
        <p:grpSpPr bwMode="auto">
          <a:xfrm>
            <a:off x="714375" y="3165500"/>
            <a:ext cx="4714875" cy="2928937"/>
            <a:chOff x="714348" y="2786058"/>
            <a:chExt cx="4714914" cy="2928958"/>
          </a:xfrm>
        </p:grpSpPr>
        <p:sp>
          <p:nvSpPr>
            <p:cNvPr id="22534" name="圆角矩形标注 9"/>
            <p:cNvSpPr>
              <a:spLocks noChangeArrowheads="1"/>
            </p:cNvSpPr>
            <p:nvPr/>
          </p:nvSpPr>
          <p:spPr bwMode="auto">
            <a:xfrm>
              <a:off x="2571736" y="2786058"/>
              <a:ext cx="2714644" cy="714380"/>
            </a:xfrm>
            <a:prstGeom prst="wedgeRoundRectCallout">
              <a:avLst>
                <a:gd name="adj1" fmla="val -52347"/>
                <a:gd name="adj2" fmla="val 120301"/>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sz="2000">
                  <a:latin typeface="Calibri" pitchFamily="34" charset="0"/>
                </a:rPr>
                <a:t>最新文章和推荐文章</a:t>
              </a:r>
              <a:endParaRPr lang="en-US" altLang="zh-CN" sz="2000">
                <a:latin typeface="Calibri" pitchFamily="34" charset="0"/>
              </a:endParaRPr>
            </a:p>
          </p:txBody>
        </p:sp>
        <p:sp>
          <p:nvSpPr>
            <p:cNvPr id="22535" name="Rectangle 7"/>
            <p:cNvSpPr>
              <a:spLocks noChangeArrowheads="1"/>
            </p:cNvSpPr>
            <p:nvPr/>
          </p:nvSpPr>
          <p:spPr bwMode="auto">
            <a:xfrm>
              <a:off x="714348" y="3857628"/>
              <a:ext cx="4714914" cy="185738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
          <p:cNvGrpSpPr>
            <a:grpSpLocks/>
          </p:cNvGrpSpPr>
          <p:nvPr/>
        </p:nvGrpSpPr>
        <p:grpSpPr bwMode="auto">
          <a:xfrm>
            <a:off x="357188" y="1169243"/>
            <a:ext cx="6715125" cy="5572125"/>
            <a:chOff x="357158" y="928670"/>
            <a:chExt cx="6715172" cy="5572164"/>
          </a:xfrm>
        </p:grpSpPr>
        <p:pic>
          <p:nvPicPr>
            <p:cNvPr id="2051" name="Picture 3"/>
            <p:cNvPicPr>
              <a:picLocks noChangeAspect="1" noChangeArrowheads="1"/>
            </p:cNvPicPr>
            <p:nvPr/>
          </p:nvPicPr>
          <p:blipFill>
            <a:blip r:embed="rId3" cstate="print"/>
            <a:srcRect/>
            <a:stretch>
              <a:fillRect/>
            </a:stretch>
          </p:blipFill>
          <p:spPr bwMode="auto">
            <a:xfrm>
              <a:off x="357158" y="4699009"/>
              <a:ext cx="6715172" cy="1801825"/>
            </a:xfrm>
            <a:prstGeom prst="rect">
              <a:avLst/>
            </a:prstGeom>
            <a:noFill/>
            <a:ln w="9525">
              <a:solidFill>
                <a:schemeClr val="tx1">
                  <a:lumMod val="50000"/>
                  <a:lumOff val="50000"/>
                </a:schemeClr>
              </a:solid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357158" y="928670"/>
              <a:ext cx="6715172" cy="3757639"/>
            </a:xfrm>
            <a:prstGeom prst="rect">
              <a:avLst/>
            </a:prstGeom>
            <a:noFill/>
            <a:ln w="9525">
              <a:solidFill>
                <a:schemeClr val="tx1">
                  <a:lumMod val="50000"/>
                  <a:lumOff val="50000"/>
                </a:schemeClr>
              </a:solidFill>
              <a:miter lim="800000"/>
              <a:headEnd/>
              <a:tailEnd/>
            </a:ln>
            <a:effectLst/>
          </p:spPr>
        </p:pic>
      </p:grpSp>
      <p:sp>
        <p:nvSpPr>
          <p:cNvPr id="9" name="圆角矩形标注 8"/>
          <p:cNvSpPr>
            <a:spLocks noChangeArrowheads="1"/>
          </p:cNvSpPr>
          <p:nvPr/>
        </p:nvSpPr>
        <p:spPr bwMode="auto">
          <a:xfrm>
            <a:off x="5643563" y="2097931"/>
            <a:ext cx="2500312" cy="928687"/>
          </a:xfrm>
          <a:prstGeom prst="wedgeRoundRectCallout">
            <a:avLst>
              <a:gd name="adj1" fmla="val -133185"/>
              <a:gd name="adj2" fmla="val -11028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进入</a:t>
            </a:r>
            <a:r>
              <a:rPr lang="en-US" altLang="zh-CN">
                <a:latin typeface="Calibri" pitchFamily="34" charset="0"/>
              </a:rPr>
              <a:t>all issues</a:t>
            </a:r>
            <a:r>
              <a:rPr lang="zh-CN" altLang="en-US">
                <a:latin typeface="Calibri" pitchFamily="34" charset="0"/>
              </a:rPr>
              <a:t>，浏览从创刊至今的所有期数</a:t>
            </a:r>
            <a:endParaRPr lang="en-US" altLang="zh-CN" sz="2000">
              <a:latin typeface="Calibri" pitchFamily="34" charset="0"/>
            </a:endParaRPr>
          </a:p>
        </p:txBody>
      </p:sp>
      <p:sp>
        <p:nvSpPr>
          <p:cNvPr id="10" name="圆角矩形标注 9"/>
          <p:cNvSpPr>
            <a:spLocks noChangeArrowheads="1"/>
          </p:cNvSpPr>
          <p:nvPr/>
        </p:nvSpPr>
        <p:spPr bwMode="auto">
          <a:xfrm>
            <a:off x="3286125" y="4098181"/>
            <a:ext cx="1928813" cy="857250"/>
          </a:xfrm>
          <a:prstGeom prst="wedgeRoundRectCallout">
            <a:avLst>
              <a:gd name="adj1" fmla="val -151579"/>
              <a:gd name="adj2" fmla="val 62671"/>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sz="2000">
                <a:latin typeface="Calibri" pitchFamily="34" charset="0"/>
              </a:rPr>
              <a:t>选择期刊年份</a:t>
            </a:r>
            <a:endParaRPr lang="en-US" altLang="zh-CN" sz="20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285750" y="764704"/>
            <a:ext cx="7929563" cy="2911475"/>
          </a:xfrm>
          <a:prstGeom prst="rect">
            <a:avLst/>
          </a:prstGeom>
          <a:noFill/>
          <a:ln w="9525">
            <a:solidFill>
              <a:schemeClr val="tx1">
                <a:lumMod val="50000"/>
                <a:lumOff val="50000"/>
              </a:schemeClr>
            </a:solidFill>
            <a:miter lim="800000"/>
            <a:headEnd/>
            <a:tailEnd/>
          </a:ln>
          <a:effectLst/>
        </p:spPr>
      </p:pic>
      <p:sp>
        <p:nvSpPr>
          <p:cNvPr id="9" name="圆角矩形标注 8"/>
          <p:cNvSpPr>
            <a:spLocks noChangeArrowheads="1"/>
          </p:cNvSpPr>
          <p:nvPr/>
        </p:nvSpPr>
        <p:spPr bwMode="auto">
          <a:xfrm>
            <a:off x="285750" y="2764954"/>
            <a:ext cx="2000250" cy="1428750"/>
          </a:xfrm>
          <a:prstGeom prst="wedgeRoundRectCallout">
            <a:avLst>
              <a:gd name="adj1" fmla="val 48921"/>
              <a:gd name="adj2" fmla="val -91921"/>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进入某一期，可以看见各栏目名称，如勘误记录、研究论文</a:t>
            </a:r>
            <a:endParaRPr lang="en-US" altLang="zh-CN" sz="2000">
              <a:latin typeface="Calibri" pitchFamily="34" charset="0"/>
            </a:endParaRPr>
          </a:p>
        </p:txBody>
      </p:sp>
      <p:sp>
        <p:nvSpPr>
          <p:cNvPr id="10" name="圆角矩形标注 9"/>
          <p:cNvSpPr>
            <a:spLocks noChangeArrowheads="1"/>
          </p:cNvSpPr>
          <p:nvPr/>
        </p:nvSpPr>
        <p:spPr bwMode="auto">
          <a:xfrm>
            <a:off x="6643688" y="764704"/>
            <a:ext cx="1571625" cy="714375"/>
          </a:xfrm>
          <a:prstGeom prst="wedgeRoundRectCallout">
            <a:avLst>
              <a:gd name="adj1" fmla="val -88458"/>
              <a:gd name="adj2" fmla="val -21069"/>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sz="2000">
                <a:latin typeface="Calibri" pitchFamily="34" charset="0"/>
              </a:rPr>
              <a:t>跳转到前一期或后一期</a:t>
            </a:r>
            <a:endParaRPr lang="en-US" altLang="zh-CN" sz="2000">
              <a:latin typeface="Calibri" pitchFamily="34" charset="0"/>
            </a:endParaRPr>
          </a:p>
        </p:txBody>
      </p:sp>
      <p:sp>
        <p:nvSpPr>
          <p:cNvPr id="8" name="圆角矩形标注 7"/>
          <p:cNvSpPr>
            <a:spLocks noChangeArrowheads="1"/>
          </p:cNvSpPr>
          <p:nvPr/>
        </p:nvSpPr>
        <p:spPr bwMode="auto">
          <a:xfrm>
            <a:off x="5500688" y="2407766"/>
            <a:ext cx="2714625" cy="1071563"/>
          </a:xfrm>
          <a:prstGeom prst="wedgeRoundRectCallout">
            <a:avLst>
              <a:gd name="adj1" fmla="val 36542"/>
              <a:gd name="adj2" fmla="val -93028"/>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sz="2000">
                <a:latin typeface="Calibri" pitchFamily="34" charset="0"/>
              </a:rPr>
              <a:t>点击</a:t>
            </a:r>
            <a:r>
              <a:rPr lang="en-US" altLang="zh-CN" sz="2000">
                <a:latin typeface="Calibri" pitchFamily="34" charset="0"/>
              </a:rPr>
              <a:t>EXPANDED VIEW</a:t>
            </a:r>
            <a:r>
              <a:rPr lang="zh-CN" altLang="en-US" sz="2000">
                <a:latin typeface="Calibri" pitchFamily="34" charset="0"/>
              </a:rPr>
              <a:t>，显示所有文章的摘要和关键词</a:t>
            </a:r>
            <a:endParaRPr lang="en-US" altLang="zh-CN" sz="2000">
              <a:latin typeface="Calibri" pitchFamily="34" charset="0"/>
            </a:endParaRPr>
          </a:p>
        </p:txBody>
      </p:sp>
      <p:pic>
        <p:nvPicPr>
          <p:cNvPr id="4" name="Picture 3"/>
          <p:cNvPicPr>
            <a:picLocks noChangeAspect="1" noChangeArrowheads="1"/>
          </p:cNvPicPr>
          <p:nvPr/>
        </p:nvPicPr>
        <p:blipFill>
          <a:blip r:embed="rId4" cstate="print"/>
          <a:srcRect/>
          <a:stretch>
            <a:fillRect/>
          </a:stretch>
        </p:blipFill>
        <p:spPr bwMode="auto">
          <a:xfrm>
            <a:off x="2428875" y="3765079"/>
            <a:ext cx="6643688" cy="3055937"/>
          </a:xfrm>
          <a:prstGeom prst="rect">
            <a:avLst/>
          </a:prstGeom>
          <a:noFill/>
          <a:ln w="9525">
            <a:solidFill>
              <a:schemeClr val="tx1">
                <a:lumMod val="50000"/>
                <a:lumOff val="50000"/>
              </a:schemeClr>
            </a:solidFill>
            <a:miter lim="800000"/>
            <a:headEnd/>
            <a:tailEnd/>
          </a:ln>
          <a:effectLst/>
        </p:spPr>
      </p:pic>
      <p:sp>
        <p:nvSpPr>
          <p:cNvPr id="11" name="圆角矩形标注 10"/>
          <p:cNvSpPr>
            <a:spLocks noChangeArrowheads="1"/>
          </p:cNvSpPr>
          <p:nvPr/>
        </p:nvSpPr>
        <p:spPr bwMode="auto">
          <a:xfrm>
            <a:off x="6215063" y="3907954"/>
            <a:ext cx="2714625" cy="1571625"/>
          </a:xfrm>
          <a:prstGeom prst="wedgeRoundRectCallout">
            <a:avLst>
              <a:gd name="adj1" fmla="val -146458"/>
              <a:gd name="adj2" fmla="val 105602"/>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sz="2000">
                <a:latin typeface="Calibri" pitchFamily="34" charset="0"/>
              </a:rPr>
              <a:t>点击某个关键词，可找到</a:t>
            </a:r>
            <a:r>
              <a:rPr lang="en-US" altLang="zh-CN" sz="2000">
                <a:latin typeface="Calibri" pitchFamily="34" charset="0"/>
              </a:rPr>
              <a:t>ASME</a:t>
            </a:r>
            <a:r>
              <a:rPr lang="zh-CN" altLang="en-US" sz="2000">
                <a:latin typeface="Calibri" pitchFamily="34" charset="0"/>
              </a:rPr>
              <a:t>出版物中所有与之有关的文章</a:t>
            </a:r>
            <a:endParaRPr lang="en-US" altLang="zh-CN" sz="20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
          <p:cNvGrpSpPr>
            <a:grpSpLocks/>
          </p:cNvGrpSpPr>
          <p:nvPr/>
        </p:nvGrpSpPr>
        <p:grpSpPr bwMode="auto">
          <a:xfrm>
            <a:off x="214313" y="835571"/>
            <a:ext cx="8696325" cy="5357812"/>
            <a:chOff x="214313" y="642938"/>
            <a:chExt cx="8696325" cy="5357812"/>
          </a:xfrm>
        </p:grpSpPr>
        <p:pic>
          <p:nvPicPr>
            <p:cNvPr id="3074" name="Picture 2"/>
            <p:cNvPicPr>
              <a:picLocks noChangeAspect="1" noChangeArrowheads="1"/>
            </p:cNvPicPr>
            <p:nvPr/>
          </p:nvPicPr>
          <p:blipFill>
            <a:blip r:embed="rId3" cstate="print"/>
            <a:srcRect/>
            <a:stretch>
              <a:fillRect/>
            </a:stretch>
          </p:blipFill>
          <p:spPr bwMode="auto">
            <a:xfrm>
              <a:off x="214313" y="642938"/>
              <a:ext cx="8696325" cy="5357812"/>
            </a:xfrm>
            <a:prstGeom prst="rect">
              <a:avLst/>
            </a:prstGeom>
            <a:noFill/>
            <a:ln w="9525">
              <a:solidFill>
                <a:schemeClr val="tx1">
                  <a:lumMod val="50000"/>
                  <a:lumOff val="50000"/>
                </a:schemeClr>
              </a:solidFill>
              <a:miter lim="800000"/>
              <a:headEnd/>
              <a:tailEnd/>
            </a:ln>
            <a:effectLst/>
          </p:spPr>
        </p:pic>
        <p:pic>
          <p:nvPicPr>
            <p:cNvPr id="25610" name="Picture 9"/>
            <p:cNvPicPr>
              <a:picLocks noChangeAspect="1" noChangeArrowheads="1"/>
            </p:cNvPicPr>
            <p:nvPr/>
          </p:nvPicPr>
          <p:blipFill>
            <a:blip r:embed="rId4" cstate="print"/>
            <a:srcRect/>
            <a:stretch>
              <a:fillRect/>
            </a:stretch>
          </p:blipFill>
          <p:spPr bwMode="auto">
            <a:xfrm>
              <a:off x="7477153" y="2088000"/>
              <a:ext cx="985838" cy="214313"/>
            </a:xfrm>
            <a:prstGeom prst="rect">
              <a:avLst/>
            </a:prstGeom>
            <a:noFill/>
            <a:ln w="9525">
              <a:noFill/>
              <a:miter lim="800000"/>
              <a:headEnd/>
              <a:tailEnd/>
            </a:ln>
          </p:spPr>
        </p:pic>
      </p:grpSp>
      <p:sp>
        <p:nvSpPr>
          <p:cNvPr id="11" name="Rectangle 7"/>
          <p:cNvSpPr>
            <a:spLocks noChangeArrowheads="1"/>
          </p:cNvSpPr>
          <p:nvPr/>
        </p:nvSpPr>
        <p:spPr bwMode="auto">
          <a:xfrm>
            <a:off x="1000125" y="3550196"/>
            <a:ext cx="2500313" cy="28575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9" name="圆角矩形标注 8"/>
          <p:cNvSpPr>
            <a:spLocks noChangeArrowheads="1"/>
          </p:cNvSpPr>
          <p:nvPr/>
        </p:nvSpPr>
        <p:spPr bwMode="auto">
          <a:xfrm>
            <a:off x="2786063" y="5264696"/>
            <a:ext cx="2571750" cy="1571625"/>
          </a:xfrm>
          <a:prstGeom prst="wedgeRoundRectCallout">
            <a:avLst>
              <a:gd name="adj1" fmla="val -889"/>
              <a:gd name="adj2" fmla="val -96435"/>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进入某篇文章，可以点击这些链接直接跳到文章某个板块，如引言、实验过程描述、术语表、参考文献</a:t>
            </a:r>
            <a:endParaRPr lang="en-US" altLang="zh-CN" sz="2000">
              <a:latin typeface="Calibri" pitchFamily="34" charset="0"/>
            </a:endParaRPr>
          </a:p>
        </p:txBody>
      </p:sp>
      <p:sp>
        <p:nvSpPr>
          <p:cNvPr id="10" name="圆角矩形标注 9"/>
          <p:cNvSpPr>
            <a:spLocks noChangeArrowheads="1"/>
          </p:cNvSpPr>
          <p:nvPr/>
        </p:nvSpPr>
        <p:spPr bwMode="auto">
          <a:xfrm>
            <a:off x="5286375" y="692696"/>
            <a:ext cx="1643063" cy="642937"/>
          </a:xfrm>
          <a:prstGeom prst="wedgeRoundRectCallout">
            <a:avLst>
              <a:gd name="adj1" fmla="val 25701"/>
              <a:gd name="adj2" fmla="val 11856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defRPr/>
            </a:pPr>
            <a:r>
              <a:rPr lang="zh-CN" altLang="en-US" dirty="0">
                <a:latin typeface="+mj-lt"/>
                <a:ea typeface="+mn-ea"/>
              </a:rPr>
              <a:t>查看</a:t>
            </a:r>
            <a:r>
              <a:rPr lang="en-US" altLang="zh-CN" dirty="0">
                <a:latin typeface="+mj-lt"/>
                <a:ea typeface="+mn-ea"/>
              </a:rPr>
              <a:t>PDF</a:t>
            </a:r>
            <a:r>
              <a:rPr lang="zh-CN" altLang="en-US" dirty="0">
                <a:latin typeface="+mj-lt"/>
                <a:ea typeface="+mn-ea"/>
              </a:rPr>
              <a:t>全文</a:t>
            </a:r>
            <a:endParaRPr lang="en-US" altLang="zh-CN" dirty="0">
              <a:latin typeface="+mj-lt"/>
              <a:ea typeface="+mn-ea"/>
            </a:endParaRPr>
          </a:p>
        </p:txBody>
      </p:sp>
      <p:sp>
        <p:nvSpPr>
          <p:cNvPr id="12" name="Rectangle 7"/>
          <p:cNvSpPr>
            <a:spLocks noChangeArrowheads="1"/>
          </p:cNvSpPr>
          <p:nvPr/>
        </p:nvSpPr>
        <p:spPr bwMode="auto">
          <a:xfrm>
            <a:off x="357188" y="4193133"/>
            <a:ext cx="4929187" cy="35718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3" name="圆角矩形标注 12"/>
          <p:cNvSpPr>
            <a:spLocks noChangeArrowheads="1"/>
          </p:cNvSpPr>
          <p:nvPr/>
        </p:nvSpPr>
        <p:spPr bwMode="auto">
          <a:xfrm>
            <a:off x="3857625" y="1692821"/>
            <a:ext cx="2143125" cy="1357312"/>
          </a:xfrm>
          <a:prstGeom prst="wedgeRoundRectCallout">
            <a:avLst>
              <a:gd name="adj1" fmla="val -68176"/>
              <a:gd name="adj2" fmla="val 92278"/>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sz="2000">
                <a:latin typeface="Calibri" pitchFamily="34" charset="0"/>
              </a:rPr>
              <a:t>点击此处，页面转到所有参考文献、插图和图表</a:t>
            </a:r>
            <a:endParaRPr lang="en-US" altLang="zh-CN" sz="2000">
              <a:latin typeface="Calibri" pitchFamily="34" charset="0"/>
            </a:endParaRPr>
          </a:p>
        </p:txBody>
      </p:sp>
      <p:sp>
        <p:nvSpPr>
          <p:cNvPr id="16" name="圆角矩形标注 15"/>
          <p:cNvSpPr>
            <a:spLocks noChangeArrowheads="1"/>
          </p:cNvSpPr>
          <p:nvPr/>
        </p:nvSpPr>
        <p:spPr bwMode="auto">
          <a:xfrm>
            <a:off x="6643688" y="2907258"/>
            <a:ext cx="1928812" cy="1285875"/>
          </a:xfrm>
          <a:prstGeom prst="wedgeRoundRectCallout">
            <a:avLst>
              <a:gd name="adj1" fmla="val 30039"/>
              <a:gd name="adj2" fmla="val -82359"/>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defRPr/>
            </a:pPr>
            <a:r>
              <a:rPr lang="zh-CN" altLang="en-US" dirty="0">
                <a:latin typeface="+mj-lt"/>
                <a:ea typeface="+mn-ea"/>
              </a:rPr>
              <a:t>保存含所有插图和文章信息的</a:t>
            </a:r>
            <a:r>
              <a:rPr lang="en-US" altLang="zh-CN" dirty="0">
                <a:latin typeface="+mj-lt"/>
                <a:ea typeface="+mn-ea"/>
              </a:rPr>
              <a:t>PPT</a:t>
            </a:r>
            <a:r>
              <a:rPr lang="zh-CN" altLang="en-US" dirty="0">
                <a:latin typeface="+mj-lt"/>
                <a:ea typeface="+mn-ea"/>
              </a:rPr>
              <a:t>（订购用户才有这个功能）</a:t>
            </a:r>
            <a:endParaRPr lang="en-US" altLang="zh-CN" dirty="0">
              <a:latin typeface="+mj-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right)">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P spid="12" grpId="0" animBg="1"/>
      <p:bldP spid="13"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14313" y="1240110"/>
            <a:ext cx="8696325" cy="5357812"/>
          </a:xfrm>
          <a:prstGeom prst="rect">
            <a:avLst/>
          </a:prstGeom>
          <a:noFill/>
          <a:ln w="9525">
            <a:solidFill>
              <a:schemeClr val="tx1">
                <a:lumMod val="50000"/>
                <a:lumOff val="50000"/>
              </a:schemeClr>
            </a:solidFill>
            <a:miter lim="800000"/>
            <a:headEnd/>
            <a:tailEnd/>
          </a:ln>
          <a:effectLst/>
        </p:spPr>
      </p:pic>
      <p:sp>
        <p:nvSpPr>
          <p:cNvPr id="11" name="Rectangle 7"/>
          <p:cNvSpPr>
            <a:spLocks noChangeArrowheads="1"/>
          </p:cNvSpPr>
          <p:nvPr/>
        </p:nvSpPr>
        <p:spPr bwMode="auto">
          <a:xfrm>
            <a:off x="1785938" y="1240110"/>
            <a:ext cx="1357312" cy="28575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9" name="圆角矩形标注 8"/>
          <p:cNvSpPr>
            <a:spLocks noChangeArrowheads="1"/>
          </p:cNvSpPr>
          <p:nvPr/>
        </p:nvSpPr>
        <p:spPr bwMode="auto">
          <a:xfrm>
            <a:off x="285750" y="5669235"/>
            <a:ext cx="2000250" cy="785812"/>
          </a:xfrm>
          <a:prstGeom prst="wedgeRoundRectCallout">
            <a:avLst>
              <a:gd name="adj1" fmla="val -40537"/>
              <a:gd name="adj2" fmla="val -367370"/>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lgn="ctr"/>
            <a:r>
              <a:rPr lang="zh-CN" altLang="en-US" sz="2000">
                <a:latin typeface="Calibri" pitchFamily="34" charset="0"/>
              </a:rPr>
              <a:t>展开作者信息</a:t>
            </a:r>
            <a:endParaRPr lang="en-US" altLang="zh-CN" sz="2000">
              <a:latin typeface="Calibri" pitchFamily="34" charset="0"/>
            </a:endParaRPr>
          </a:p>
        </p:txBody>
      </p:sp>
      <p:sp>
        <p:nvSpPr>
          <p:cNvPr id="10" name="圆角矩形标注 9"/>
          <p:cNvSpPr>
            <a:spLocks noChangeArrowheads="1"/>
          </p:cNvSpPr>
          <p:nvPr/>
        </p:nvSpPr>
        <p:spPr bwMode="auto">
          <a:xfrm>
            <a:off x="5286375" y="954360"/>
            <a:ext cx="2428875" cy="1071562"/>
          </a:xfrm>
          <a:prstGeom prst="wedgeRoundRectCallout">
            <a:avLst>
              <a:gd name="adj1" fmla="val -134359"/>
              <a:gd name="adj2" fmla="val -57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defRPr/>
            </a:pPr>
            <a:r>
              <a:rPr lang="zh-CN" altLang="en-US" dirty="0">
                <a:latin typeface="+mj-lt"/>
                <a:ea typeface="+mn-ea"/>
              </a:rPr>
              <a:t>点击此处回到该期的目录页面</a:t>
            </a:r>
            <a:endParaRPr lang="en-US" altLang="zh-CN" dirty="0">
              <a:latin typeface="+mj-lt"/>
              <a:ea typeface="+mn-ea"/>
            </a:endParaRPr>
          </a:p>
        </p:txBody>
      </p:sp>
      <p:sp>
        <p:nvSpPr>
          <p:cNvPr id="8" name="圆角矩形标注 7"/>
          <p:cNvSpPr>
            <a:spLocks noChangeArrowheads="1"/>
          </p:cNvSpPr>
          <p:nvPr/>
        </p:nvSpPr>
        <p:spPr bwMode="auto">
          <a:xfrm>
            <a:off x="6215063" y="5597797"/>
            <a:ext cx="2714625" cy="1071563"/>
          </a:xfrm>
          <a:prstGeom prst="wedgeRoundRectCallout">
            <a:avLst>
              <a:gd name="adj1" fmla="val 4366"/>
              <a:gd name="adj2" fmla="val -180912"/>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sz="2000">
                <a:latin typeface="Calibri" pitchFamily="34" charset="0"/>
              </a:rPr>
              <a:t>与之相关的其他文章链接，来源包括期刊、会议录、电子书</a:t>
            </a:r>
            <a:endParaRPr lang="en-US" altLang="zh-CN" sz="2000">
              <a:latin typeface="Calibri" pitchFamily="34" charset="0"/>
            </a:endParaRPr>
          </a:p>
        </p:txBody>
      </p:sp>
      <p:sp>
        <p:nvSpPr>
          <p:cNvPr id="12" name="Rectangle 7"/>
          <p:cNvSpPr>
            <a:spLocks noChangeArrowheads="1"/>
          </p:cNvSpPr>
          <p:nvPr/>
        </p:nvSpPr>
        <p:spPr bwMode="auto">
          <a:xfrm>
            <a:off x="357188" y="2883172"/>
            <a:ext cx="214312" cy="214313"/>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P spid="8"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cstate="print"/>
          <a:srcRect/>
          <a:stretch>
            <a:fillRect/>
          </a:stretch>
        </p:blipFill>
        <p:spPr bwMode="auto">
          <a:xfrm>
            <a:off x="357188" y="1196752"/>
            <a:ext cx="6219825" cy="4181475"/>
          </a:xfrm>
          <a:prstGeom prst="rect">
            <a:avLst/>
          </a:prstGeom>
          <a:noFill/>
          <a:ln w="9525">
            <a:solidFill>
              <a:schemeClr val="bg1">
                <a:lumMod val="50000"/>
              </a:schemeClr>
            </a:solidFill>
            <a:miter lim="800000"/>
            <a:headEnd/>
            <a:tailEnd/>
          </a:ln>
          <a:effectLst/>
        </p:spPr>
      </p:pic>
      <p:sp>
        <p:nvSpPr>
          <p:cNvPr id="11" name="Rectangle 7"/>
          <p:cNvSpPr>
            <a:spLocks noChangeArrowheads="1"/>
          </p:cNvSpPr>
          <p:nvPr/>
        </p:nvSpPr>
        <p:spPr bwMode="auto">
          <a:xfrm>
            <a:off x="428625" y="1482502"/>
            <a:ext cx="5715000" cy="642937"/>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0" name="圆角矩形标注 9"/>
          <p:cNvSpPr>
            <a:spLocks noChangeArrowheads="1"/>
          </p:cNvSpPr>
          <p:nvPr/>
        </p:nvSpPr>
        <p:spPr bwMode="auto">
          <a:xfrm>
            <a:off x="6500813" y="1196752"/>
            <a:ext cx="2428875" cy="1071562"/>
          </a:xfrm>
          <a:prstGeom prst="wedgeRoundRectCallout">
            <a:avLst>
              <a:gd name="adj1" fmla="val -62999"/>
              <a:gd name="adj2" fmla="val -8219"/>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defRPr/>
            </a:pPr>
            <a:r>
              <a:rPr lang="zh-CN" altLang="en-US" dirty="0">
                <a:latin typeface="+mj-lt"/>
                <a:ea typeface="+mn-ea"/>
              </a:rPr>
              <a:t>文章的每一个章节下面都有跳转至其他章节的链接</a:t>
            </a:r>
            <a:endParaRPr lang="en-US" altLang="zh-CN" dirty="0">
              <a:latin typeface="+mj-lt"/>
              <a:ea typeface="+mn-ea"/>
            </a:endParaRPr>
          </a:p>
        </p:txBody>
      </p:sp>
      <p:sp>
        <p:nvSpPr>
          <p:cNvPr id="8" name="圆角矩形标注 7"/>
          <p:cNvSpPr>
            <a:spLocks noChangeArrowheads="1"/>
          </p:cNvSpPr>
          <p:nvPr/>
        </p:nvSpPr>
        <p:spPr bwMode="auto">
          <a:xfrm>
            <a:off x="6215063" y="5411564"/>
            <a:ext cx="2714625" cy="1071563"/>
          </a:xfrm>
          <a:prstGeom prst="wedgeRoundRectCallout">
            <a:avLst>
              <a:gd name="adj1" fmla="val -52949"/>
              <a:gd name="adj2" fmla="val -259875"/>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点击引文后面的编号，页面跳转至被引用文献的信息</a:t>
            </a:r>
            <a:endParaRPr lang="en-US" altLang="zh-CN">
              <a:latin typeface="Calibri" pitchFamily="34" charset="0"/>
            </a:endParaRPr>
          </a:p>
        </p:txBody>
      </p:sp>
      <p:sp>
        <p:nvSpPr>
          <p:cNvPr id="13" name="Rectangle 7"/>
          <p:cNvSpPr>
            <a:spLocks noChangeArrowheads="1"/>
          </p:cNvSpPr>
          <p:nvPr/>
        </p:nvSpPr>
        <p:spPr bwMode="auto">
          <a:xfrm>
            <a:off x="5715000" y="2982689"/>
            <a:ext cx="500063" cy="214313"/>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pic>
        <p:nvPicPr>
          <p:cNvPr id="92164" name="Picture 4"/>
          <p:cNvPicPr>
            <a:picLocks noChangeAspect="1" noChangeArrowheads="1"/>
          </p:cNvPicPr>
          <p:nvPr/>
        </p:nvPicPr>
        <p:blipFill>
          <a:blip r:embed="rId4" cstate="print"/>
          <a:srcRect/>
          <a:stretch>
            <a:fillRect/>
          </a:stretch>
        </p:blipFill>
        <p:spPr bwMode="auto">
          <a:xfrm>
            <a:off x="428625" y="3697064"/>
            <a:ext cx="5786438" cy="1287463"/>
          </a:xfrm>
          <a:prstGeom prst="rect">
            <a:avLst/>
          </a:prstGeom>
          <a:noFill/>
          <a:ln w="9525">
            <a:solidFill>
              <a:schemeClr val="bg1">
                <a:lumMod val="50000"/>
              </a:schemeClr>
            </a:solidFill>
            <a:miter lim="800000"/>
            <a:headEnd/>
            <a:tailEnd/>
          </a:ln>
          <a:effectLst/>
        </p:spPr>
      </p:pic>
      <p:sp>
        <p:nvSpPr>
          <p:cNvPr id="14" name="圆角矩形标注 13"/>
          <p:cNvSpPr>
            <a:spLocks noChangeArrowheads="1"/>
          </p:cNvSpPr>
          <p:nvPr/>
        </p:nvSpPr>
        <p:spPr bwMode="auto">
          <a:xfrm>
            <a:off x="357188" y="5373216"/>
            <a:ext cx="2714625" cy="1357313"/>
          </a:xfrm>
          <a:prstGeom prst="wedgeRoundRectCallout">
            <a:avLst>
              <a:gd name="adj1" fmla="val 85871"/>
              <a:gd name="adj2" fmla="val -137056"/>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文献信息后面可能出现</a:t>
            </a:r>
            <a:r>
              <a:rPr lang="en-US" altLang="zh-CN">
                <a:latin typeface="Calibri" pitchFamily="34" charset="0"/>
              </a:rPr>
              <a:t>CrossRef</a:t>
            </a:r>
            <a:r>
              <a:rPr lang="zh-CN" altLang="en-US">
                <a:latin typeface="Calibri" pitchFamily="34" charset="0"/>
              </a:rPr>
              <a:t>链接，通往文献在</a:t>
            </a:r>
            <a:r>
              <a:rPr lang="en-US" altLang="zh-CN">
                <a:latin typeface="Calibri" pitchFamily="34" charset="0"/>
              </a:rPr>
              <a:t>ASCE</a:t>
            </a:r>
            <a:r>
              <a:rPr lang="zh-CN" altLang="en-US">
                <a:latin typeface="Calibri" pitchFamily="34" charset="0"/>
              </a:rPr>
              <a:t>的页面；也可能出现外部网址</a:t>
            </a:r>
            <a:endParaRPr lang="en-US" altLang="zh-C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92164"/>
                                        </p:tgtEl>
                                        <p:attrNameLst>
                                          <p:attrName>style.visibility</p:attrName>
                                        </p:attrNameLst>
                                      </p:cBhvr>
                                      <p:to>
                                        <p:strVal val="visible"/>
                                      </p:to>
                                    </p:set>
                                    <p:animEffect transition="in" filter="fade">
                                      <p:cBhvr>
                                        <p:cTn id="27" dur="1000"/>
                                        <p:tgtEl>
                                          <p:spTgt spid="92164"/>
                                        </p:tgtEl>
                                      </p:cBhvr>
                                    </p:animEffect>
                                    <p:anim calcmode="lin" valueType="num">
                                      <p:cBhvr>
                                        <p:cTn id="28" dur="1000" fill="hold"/>
                                        <p:tgtEl>
                                          <p:spTgt spid="92164"/>
                                        </p:tgtEl>
                                        <p:attrNameLst>
                                          <p:attrName>ppt_x</p:attrName>
                                        </p:attrNameLst>
                                      </p:cBhvr>
                                      <p:tavLst>
                                        <p:tav tm="0">
                                          <p:val>
                                            <p:strVal val="#ppt_x"/>
                                          </p:val>
                                        </p:tav>
                                        <p:tav tm="100000">
                                          <p:val>
                                            <p:strVal val="#ppt_x"/>
                                          </p:val>
                                        </p:tav>
                                      </p:tavLst>
                                    </p:anim>
                                    <p:anim calcmode="lin" valueType="num">
                                      <p:cBhvr>
                                        <p:cTn id="29" dur="1000" fill="hold"/>
                                        <p:tgtEl>
                                          <p:spTgt spid="9216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8"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755576" y="2229098"/>
            <a:ext cx="6102424" cy="1917700"/>
          </a:xfrm>
          <a:prstGeom prst="rect">
            <a:avLst/>
          </a:prstGeom>
          <a:noFill/>
          <a:ln w="9525">
            <a:noFill/>
            <a:miter lim="800000"/>
            <a:headEnd/>
            <a:tailEnd/>
          </a:ln>
        </p:spPr>
        <p:txBody>
          <a:bodyPr/>
          <a:lstStyle/>
          <a:p>
            <a:pPr>
              <a:lnSpc>
                <a:spcPct val="150000"/>
              </a:lnSpc>
            </a:pPr>
            <a:r>
              <a:rPr lang="zh-CN" altLang="en-US" sz="2200" dirty="0">
                <a:latin typeface="微软雅黑" pitchFamily="34" charset="-122"/>
                <a:ea typeface="微软雅黑" pitchFamily="34" charset="-122"/>
              </a:rPr>
              <a:t>通过制定专业规范、组织研发活动、联系政府机构、召开会议、出版书刊以及持续的教育训练，来促进全球跨学科工程学的技术水平、学科研究和行业</a:t>
            </a:r>
            <a:r>
              <a:rPr lang="zh-CN" altLang="en-US" sz="2200" dirty="0" smtClean="0">
                <a:latin typeface="微软雅黑" pitchFamily="34" charset="-122"/>
                <a:ea typeface="微软雅黑" pitchFamily="34" charset="-122"/>
              </a:rPr>
              <a:t>运作。</a:t>
            </a:r>
            <a:endParaRPr lang="zh-CN" altLang="en-US" sz="2800" dirty="0">
              <a:latin typeface="微软雅黑" pitchFamily="34" charset="-122"/>
              <a:ea typeface="微软雅黑" pitchFamily="34" charset="-122"/>
            </a:endParaRPr>
          </a:p>
          <a:p>
            <a:pPr>
              <a:lnSpc>
                <a:spcPct val="150000"/>
              </a:lnSpc>
            </a:pPr>
            <a:endParaRPr lang="zh-CN" altLang="en-US" sz="2800" dirty="0">
              <a:latin typeface="微软雅黑" pitchFamily="34" charset="-122"/>
              <a:ea typeface="微软雅黑" pitchFamily="34" charset="-122"/>
            </a:endParaRPr>
          </a:p>
        </p:txBody>
      </p:sp>
      <p:sp>
        <p:nvSpPr>
          <p:cNvPr id="8195" name="Title 1"/>
          <p:cNvSpPr txBox="1">
            <a:spLocks/>
          </p:cNvSpPr>
          <p:nvPr/>
        </p:nvSpPr>
        <p:spPr bwMode="auto">
          <a:xfrm>
            <a:off x="671513" y="1217861"/>
            <a:ext cx="7908925" cy="965200"/>
          </a:xfrm>
          <a:prstGeom prst="rect">
            <a:avLst/>
          </a:prstGeom>
          <a:noFill/>
          <a:ln w="9525">
            <a:noFill/>
            <a:miter lim="800000"/>
            <a:headEnd/>
            <a:tailEnd/>
          </a:ln>
        </p:spPr>
        <p:txBody>
          <a:bodyPr anchor="ctr"/>
          <a:lstStyle/>
          <a:p>
            <a:r>
              <a:rPr lang="en-US" altLang="zh-CN" sz="4400" dirty="0">
                <a:latin typeface="微软雅黑" pitchFamily="34" charset="-122"/>
                <a:ea typeface="微软雅黑" pitchFamily="34" charset="-122"/>
              </a:rPr>
              <a:t>ASME </a:t>
            </a:r>
            <a:r>
              <a:rPr lang="zh-CN" altLang="en-US" sz="4400" dirty="0">
                <a:latin typeface="微软雅黑" pitchFamily="34" charset="-122"/>
                <a:ea typeface="微软雅黑" pitchFamily="34" charset="-122"/>
              </a:rPr>
              <a:t>宗旨</a:t>
            </a:r>
            <a:endParaRPr lang="en-US" altLang="zh-CN" sz="4400" dirty="0">
              <a:latin typeface="微软雅黑" pitchFamily="34" charset="-122"/>
              <a:ea typeface="微软雅黑" pitchFamily="34" charset="-122"/>
            </a:endParaRPr>
          </a:p>
        </p:txBody>
      </p:sp>
      <p:pic>
        <p:nvPicPr>
          <p:cNvPr id="8196" name="Picture 2"/>
          <p:cNvPicPr>
            <a:picLocks noChangeAspect="1" noChangeArrowheads="1"/>
          </p:cNvPicPr>
          <p:nvPr/>
        </p:nvPicPr>
        <p:blipFill>
          <a:blip r:embed="rId2" cstate="print"/>
          <a:srcRect/>
          <a:stretch>
            <a:fillRect/>
          </a:stretch>
        </p:blipFill>
        <p:spPr bwMode="auto">
          <a:xfrm>
            <a:off x="7077075" y="1714500"/>
            <a:ext cx="2066925" cy="962025"/>
          </a:xfrm>
          <a:prstGeom prst="rect">
            <a:avLst/>
          </a:prstGeom>
          <a:noFill/>
          <a:ln w="9525">
            <a:noFill/>
            <a:miter lim="800000"/>
            <a:headEnd/>
            <a:tailEnd/>
          </a:ln>
        </p:spPr>
      </p:pic>
      <p:graphicFrame>
        <p:nvGraphicFramePr>
          <p:cNvPr id="5" name="表格 4"/>
          <p:cNvGraphicFramePr>
            <a:graphicFrameLocks noGrp="1"/>
          </p:cNvGraphicFramePr>
          <p:nvPr/>
        </p:nvGraphicFramePr>
        <p:xfrm>
          <a:off x="827584" y="4510359"/>
          <a:ext cx="7921625" cy="2159001"/>
        </p:xfrm>
        <a:graphic>
          <a:graphicData uri="http://schemas.openxmlformats.org/drawingml/2006/table">
            <a:tbl>
              <a:tblPr/>
              <a:tblGrid>
                <a:gridCol w="2736850"/>
                <a:gridCol w="5184775"/>
              </a:tblGrid>
              <a:tr h="458788">
                <a:tc>
                  <a:txBody>
                    <a:bodyPr/>
                    <a:lstStyle/>
                    <a:p>
                      <a:pPr marL="287338" marR="0" lvl="0" indent="0" algn="just"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smtClean="0">
                          <a:ln>
                            <a:noFill/>
                          </a:ln>
                          <a:solidFill>
                            <a:srgbClr val="0F243E"/>
                          </a:solidFill>
                          <a:effectLst/>
                          <a:latin typeface="Times New Roman" pitchFamily="18" charset="0"/>
                          <a:ea typeface="微软雅黑" pitchFamily="34" charset="-122"/>
                          <a:cs typeface="MicrosoftYaHei-Bold"/>
                        </a:rPr>
                        <a:t>基本信息</a:t>
                      </a:r>
                      <a:endParaRPr kumimoji="0" lang="zh-CN" sz="14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endParaRPr>
                    </a:p>
                  </a:txBody>
                  <a:tcPr marL="63623" marR="63623" marT="0" marB="0" anchor="ctr" horzOverflow="overflow">
                    <a:lnL w="19050" cap="flat" cmpd="sng" algn="ctr">
                      <a:solidFill>
                        <a:srgbClr val="0F243E"/>
                      </a:solidFill>
                      <a:prstDash val="solid"/>
                      <a:round/>
                      <a:headEnd type="none" w="med" len="med"/>
                      <a:tailEnd type="none" w="med" len="med"/>
                    </a:lnL>
                    <a:lnR w="19050" cap="flat" cmpd="sng" algn="ctr">
                      <a:solidFill>
                        <a:srgbClr val="0F243E"/>
                      </a:solidFill>
                      <a:prstDash val="solid"/>
                      <a:round/>
                      <a:headEnd type="none" w="med" len="med"/>
                      <a:tailEnd type="none" w="med" len="med"/>
                    </a:lnR>
                    <a:lnT w="19050" cap="flat" cmpd="sng" algn="ctr">
                      <a:solidFill>
                        <a:srgbClr val="0F243E"/>
                      </a:solidFill>
                      <a:prstDash val="solid"/>
                      <a:round/>
                      <a:headEnd type="none" w="med" len="med"/>
                      <a:tailEnd type="none" w="med" len="med"/>
                    </a:lnT>
                    <a:lnB w="19050" cap="flat" cmpd="sng" algn="ctr">
                      <a:solidFill>
                        <a:srgbClr val="0F243E"/>
                      </a:solidFill>
                      <a:prstDash val="solid"/>
                      <a:round/>
                      <a:headEnd type="none" w="med" len="med"/>
                      <a:tailEnd type="none" w="med" len="med"/>
                    </a:lnB>
                    <a:lnTlToBr>
                      <a:noFill/>
                    </a:lnTlToBr>
                    <a:lnBlToTr>
                      <a:noFill/>
                    </a:lnBlToTr>
                    <a:noFill/>
                  </a:tcPr>
                </a:tc>
                <a:tc>
                  <a:txBody>
                    <a:bodyPr/>
                    <a:lstStyle/>
                    <a:p>
                      <a:pPr marL="287338" marR="0" lvl="0" indent="0" algn="just"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smtClean="0">
                          <a:ln>
                            <a:noFill/>
                          </a:ln>
                          <a:solidFill>
                            <a:srgbClr val="0F243E"/>
                          </a:solidFill>
                          <a:effectLst/>
                          <a:latin typeface="Times New Roman" pitchFamily="18" charset="0"/>
                          <a:ea typeface="微软雅黑" pitchFamily="34" charset="-122"/>
                          <a:cs typeface="MicrosoftYaHei-Bold"/>
                        </a:rPr>
                        <a:t>研究</a:t>
                      </a:r>
                      <a:r>
                        <a:rPr kumimoji="0" lang="zh-CN" altLang="en-US" sz="1400" b="1" i="0" u="none" strike="noStrike" cap="none" normalizeH="0" baseline="0" smtClean="0">
                          <a:ln>
                            <a:noFill/>
                          </a:ln>
                          <a:solidFill>
                            <a:srgbClr val="0F243E"/>
                          </a:solidFill>
                          <a:effectLst/>
                          <a:latin typeface="Times New Roman" pitchFamily="18" charset="0"/>
                          <a:ea typeface="微软雅黑" pitchFamily="34" charset="-122"/>
                          <a:cs typeface="MicrosoftYaHei-Bold"/>
                        </a:rPr>
                        <a:t>活动</a:t>
                      </a:r>
                      <a:endParaRPr kumimoji="0" lang="zh-CN" sz="1400" b="0" i="0" u="none" strike="noStrike" cap="none" normalizeH="0" baseline="0" smtClean="0">
                        <a:ln>
                          <a:noFill/>
                        </a:ln>
                        <a:solidFill>
                          <a:schemeClr val="tx1"/>
                        </a:solidFill>
                        <a:effectLst/>
                        <a:latin typeface="Times New Roman" pitchFamily="18" charset="0"/>
                        <a:ea typeface="微软雅黑" pitchFamily="34" charset="-122"/>
                        <a:cs typeface="Times New Roman" pitchFamily="18" charset="0"/>
                      </a:endParaRPr>
                    </a:p>
                  </a:txBody>
                  <a:tcPr marL="63623" marR="63623" marT="0" marB="0" anchor="ctr" horzOverflow="overflow">
                    <a:lnL w="19050" cap="flat" cmpd="sng" algn="ctr">
                      <a:solidFill>
                        <a:srgbClr val="0F243E"/>
                      </a:solidFill>
                      <a:prstDash val="solid"/>
                      <a:round/>
                      <a:headEnd type="none" w="med" len="med"/>
                      <a:tailEnd type="none" w="med" len="med"/>
                    </a:lnL>
                    <a:lnR w="19050" cap="flat" cmpd="sng" algn="ctr">
                      <a:solidFill>
                        <a:srgbClr val="0F243E"/>
                      </a:solidFill>
                      <a:prstDash val="solid"/>
                      <a:round/>
                      <a:headEnd type="none" w="med" len="med"/>
                      <a:tailEnd type="none" w="med" len="med"/>
                    </a:lnR>
                    <a:lnT w="19050" cap="flat" cmpd="sng" algn="ctr">
                      <a:solidFill>
                        <a:srgbClr val="0F243E"/>
                      </a:solidFill>
                      <a:prstDash val="solid"/>
                      <a:round/>
                      <a:headEnd type="none" w="med" len="med"/>
                      <a:tailEnd type="none" w="med" len="med"/>
                    </a:lnT>
                    <a:lnB w="19050" cap="flat" cmpd="sng" algn="ctr">
                      <a:solidFill>
                        <a:srgbClr val="0F243E"/>
                      </a:solidFill>
                      <a:prstDash val="solid"/>
                      <a:round/>
                      <a:headEnd type="none" w="med" len="med"/>
                      <a:tailEnd type="none" w="med" len="med"/>
                    </a:lnB>
                    <a:lnTlToBr>
                      <a:noFill/>
                    </a:lnTlToBr>
                    <a:lnBlToTr>
                      <a:noFill/>
                    </a:lnBlToTr>
                    <a:noFill/>
                  </a:tcPr>
                </a:tc>
              </a:tr>
              <a:tr h="1700213">
                <a:tc>
                  <a:txBody>
                    <a:bodyPr/>
                    <a:lstStyle/>
                    <a:p>
                      <a:pPr marL="287338" marR="0" lvl="0" indent="0" algn="just" defTabSz="914400" rtl="0" eaLnBrk="1" fontAlgn="base" latinLnBrk="0" hangingPunct="1">
                        <a:lnSpc>
                          <a:spcPct val="150000"/>
                        </a:lnSpc>
                        <a:spcBef>
                          <a:spcPct val="0"/>
                        </a:spcBef>
                        <a:spcAft>
                          <a:spcPct val="0"/>
                        </a:spcAft>
                        <a:buClrTx/>
                        <a:buSzTx/>
                        <a:buFontTx/>
                        <a:buNone/>
                        <a:tabLst/>
                      </a:pPr>
                      <a:r>
                        <a:rPr kumimoji="0" lang="zh-CN"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成立年份</a:t>
                      </a: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a:t>
                      </a:r>
                      <a:r>
                        <a:rPr kumimoji="0" lang="en-US" altLang="zh-CN" sz="1400" b="1"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1880 </a:t>
                      </a:r>
                      <a:r>
                        <a:rPr kumimoji="0" lang="zh-CN" sz="1400" b="1"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年</a:t>
                      </a:r>
                      <a:endParaRPr kumimoji="0" lang="zh-CN" sz="1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marL="287338" marR="0" lvl="0" indent="0" algn="just" defTabSz="914400" rtl="0" eaLnBrk="1" fontAlgn="base" latinLnBrk="0" hangingPunct="1">
                        <a:lnSpc>
                          <a:spcPct val="150000"/>
                        </a:lnSpc>
                        <a:spcBef>
                          <a:spcPct val="0"/>
                        </a:spcBef>
                        <a:spcAft>
                          <a:spcPct val="0"/>
                        </a:spcAft>
                        <a:buClrTx/>
                        <a:buSzTx/>
                        <a:buFontTx/>
                        <a:buNone/>
                        <a:tabLst/>
                      </a:pPr>
                      <a:r>
                        <a:rPr kumimoji="0" lang="zh-CN"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会员人数</a:t>
                      </a: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a:t>
                      </a:r>
                      <a:r>
                        <a:rPr kumimoji="0" lang="en-US" altLang="zh-CN" sz="1400" b="1"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130,000+</a:t>
                      </a:r>
                      <a:endPar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marL="287338" marR="0" lvl="0" indent="0" algn="just" defTabSz="914400" rtl="0" eaLnBrk="1" fontAlgn="base" latinLnBrk="0" hangingPunct="1">
                        <a:lnSpc>
                          <a:spcPct val="150000"/>
                        </a:lnSpc>
                        <a:spcBef>
                          <a:spcPct val="0"/>
                        </a:spcBef>
                        <a:spcAft>
                          <a:spcPct val="0"/>
                        </a:spcAft>
                        <a:buClrTx/>
                        <a:buSzTx/>
                        <a:buFontTx/>
                        <a:buNone/>
                        <a:tabLst/>
                      </a:pPr>
                      <a:r>
                        <a:rPr kumimoji="0" lang="zh-CN"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遍布国家</a:t>
                      </a: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a:t>
                      </a:r>
                      <a:r>
                        <a:rPr kumimoji="0" lang="en-US" altLang="zh-CN" sz="1400" b="1"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150 </a:t>
                      </a:r>
                      <a:endPar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txBody>
                  <a:tcPr marL="63623" marR="63623" marT="0" marB="0" horzOverflow="overflow">
                    <a:lnL>
                      <a:noFill/>
                    </a:lnL>
                    <a:lnR>
                      <a:noFill/>
                    </a:lnR>
                    <a:lnT w="19050" cap="flat" cmpd="sng" algn="ctr">
                      <a:solidFill>
                        <a:srgbClr val="0F243E"/>
                      </a:solidFill>
                      <a:prstDash val="solid"/>
                      <a:round/>
                      <a:headEnd type="none" w="med" len="med"/>
                      <a:tailEnd type="none" w="med" len="med"/>
                    </a:lnT>
                    <a:lnB>
                      <a:noFill/>
                    </a:lnB>
                    <a:lnTlToBr>
                      <a:noFill/>
                    </a:lnTlToBr>
                    <a:lnBlToTr>
                      <a:noFill/>
                    </a:lnBlToTr>
                    <a:noFill/>
                  </a:tcPr>
                </a:tc>
                <a:tc>
                  <a:txBody>
                    <a:bodyPr/>
                    <a:lstStyle/>
                    <a:p>
                      <a:pPr marL="287338" marR="0" lvl="0" indent="0" algn="just" defTabSz="914400" rtl="0" eaLnBrk="1" fontAlgn="base" latinLnBrk="0" hangingPunct="1">
                        <a:lnSpc>
                          <a:spcPct val="150000"/>
                        </a:lnSpc>
                        <a:spcBef>
                          <a:spcPct val="0"/>
                        </a:spcBef>
                        <a:spcAft>
                          <a:spcPct val="0"/>
                        </a:spcAft>
                        <a:buClrTx/>
                        <a:buSzTx/>
                        <a:buFontTx/>
                        <a:buNone/>
                        <a:tabLst/>
                      </a:pPr>
                      <a:r>
                        <a:rPr kumimoji="0" lang="zh-CN"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下属研究所</a:t>
                      </a: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a:t>
                      </a:r>
                      <a:r>
                        <a:rPr kumimoji="0" lang="zh-CN" sz="1400" b="1"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国际燃气涡轮研究所、国际石油技术研究所</a:t>
                      </a:r>
                      <a:endParaRPr kumimoji="0" lang="zh-CN" sz="14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marL="287338" marR="0" lvl="0" indent="0" algn="just" defTabSz="914400" rtl="0" eaLnBrk="1" fontAlgn="base" latinLnBrk="0" hangingPunct="1">
                        <a:lnSpc>
                          <a:spcPct val="15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学术</a:t>
                      </a:r>
                      <a:r>
                        <a:rPr kumimoji="0" lang="zh-CN"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会议</a:t>
                      </a: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a:t>
                      </a:r>
                      <a:r>
                        <a:rPr kumimoji="0" lang="zh-CN" altLang="en-US" sz="1400" b="1"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约</a:t>
                      </a:r>
                      <a:r>
                        <a:rPr kumimoji="0" lang="en-US" altLang="zh-CN" sz="1400" b="1"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40</a:t>
                      </a:r>
                      <a:r>
                        <a:rPr kumimoji="0" lang="zh-CN" sz="1400" b="1"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场</a:t>
                      </a:r>
                      <a:r>
                        <a:rPr kumimoji="0" lang="en-US" altLang="zh-CN" sz="1400" b="1"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a:t>
                      </a:r>
                      <a:r>
                        <a:rPr kumimoji="0" lang="zh-CN" altLang="en-US" sz="1400" b="1"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年</a:t>
                      </a:r>
                      <a:endParaRPr kumimoji="0" lang="en-US" altLang="zh-CN" sz="1400" b="1" i="0" u="none" strike="noStrike" cap="none" normalizeH="0" baseline="0" dirty="0" smtClean="0">
                        <a:ln>
                          <a:noFill/>
                        </a:ln>
                        <a:solidFill>
                          <a:srgbClr val="000000"/>
                        </a:solidFill>
                        <a:effectLst/>
                        <a:latin typeface="微软雅黑" pitchFamily="34" charset="-122"/>
                        <a:ea typeface="微软雅黑" pitchFamily="34" charset="-122"/>
                        <a:cs typeface="MicrosoftYaHei-Bold"/>
                      </a:endParaRPr>
                    </a:p>
                    <a:p>
                      <a:pPr marL="287338" marR="0" lvl="0" indent="0" algn="just" defTabSz="914400" rtl="0" eaLnBrk="1" fontAlgn="base" latinLnBrk="0" hangingPunct="1">
                        <a:lnSpc>
                          <a:spcPct val="150000"/>
                        </a:lnSpc>
                        <a:spcBef>
                          <a:spcPct val="0"/>
                        </a:spcBef>
                        <a:spcAft>
                          <a:spcPct val="0"/>
                        </a:spcAft>
                        <a:buClrTx/>
                        <a:buSzTx/>
                        <a:buFontTx/>
                        <a:buNone/>
                        <a:tabLst/>
                      </a:pPr>
                      <a:r>
                        <a:rPr kumimoji="0" lang="zh-CN" altLang="zh-CN"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参会者国家</a:t>
                      </a: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a:t>
                      </a:r>
                      <a:r>
                        <a:rPr kumimoji="0" lang="en-US" altLang="zh-CN" sz="1400" b="1" i="0" u="none" strike="noStrike" cap="none" normalizeH="0" baseline="0" dirty="0" smtClean="0">
                          <a:ln>
                            <a:noFill/>
                          </a:ln>
                          <a:solidFill>
                            <a:srgbClr val="000000"/>
                          </a:solidFill>
                          <a:effectLst/>
                          <a:latin typeface="微软雅黑" pitchFamily="34" charset="-122"/>
                          <a:ea typeface="微软雅黑" pitchFamily="34" charset="-122"/>
                          <a:cs typeface="MicrosoftYaHei-Bold"/>
                        </a:rPr>
                        <a:t>90 </a:t>
                      </a:r>
                    </a:p>
                    <a:p>
                      <a:pPr marL="287338" marR="0" lvl="0" indent="0" algn="just" defTabSz="914400" rtl="0" eaLnBrk="1" fontAlgn="base" latinLnBrk="0" hangingPunct="1">
                        <a:lnSpc>
                          <a:spcPct val="15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cs typeface="Times New Roman" pitchFamily="18" charset="0"/>
                        </a:rPr>
                        <a:t>专业发展课程：</a:t>
                      </a:r>
                      <a:r>
                        <a:rPr kumimoji="0" lang="en-US" altLang="zh-CN" sz="1400" b="1" i="0" u="none" strike="noStrike" cap="none" normalizeH="0" baseline="0" dirty="0" smtClean="0">
                          <a:ln>
                            <a:noFill/>
                          </a:ln>
                          <a:solidFill>
                            <a:srgbClr val="000000"/>
                          </a:solidFill>
                          <a:effectLst/>
                          <a:latin typeface="微软雅黑" pitchFamily="34" charset="-122"/>
                          <a:ea typeface="微软雅黑" pitchFamily="34" charset="-122"/>
                          <a:cs typeface="Times New Roman" pitchFamily="18" charset="0"/>
                        </a:rPr>
                        <a:t>200</a:t>
                      </a:r>
                      <a:r>
                        <a:rPr kumimoji="0" lang="zh-CN" altLang="en-US" sz="1400" b="1" i="0" u="none" strike="noStrike" cap="none" normalizeH="0" baseline="0" dirty="0" smtClean="0">
                          <a:ln>
                            <a:noFill/>
                          </a:ln>
                          <a:solidFill>
                            <a:srgbClr val="000000"/>
                          </a:solidFill>
                          <a:effectLst/>
                          <a:latin typeface="微软雅黑" pitchFamily="34" charset="-122"/>
                          <a:ea typeface="微软雅黑" pitchFamily="34" charset="-122"/>
                          <a:cs typeface="Times New Roman" pitchFamily="18" charset="0"/>
                        </a:rPr>
                        <a:t>次</a:t>
                      </a:r>
                      <a:r>
                        <a:rPr kumimoji="0" lang="en-US" altLang="zh-CN" sz="1400" b="1" i="0" u="none" strike="noStrike" cap="none" normalizeH="0" baseline="0" dirty="0" smtClean="0">
                          <a:ln>
                            <a:noFill/>
                          </a:ln>
                          <a:solidFill>
                            <a:srgbClr val="000000"/>
                          </a:solidFill>
                          <a:effectLst/>
                          <a:latin typeface="微软雅黑" pitchFamily="34" charset="-122"/>
                          <a:ea typeface="微软雅黑" pitchFamily="34" charset="-122"/>
                          <a:cs typeface="Times New Roman" pitchFamily="18" charset="0"/>
                        </a:rPr>
                        <a:t>/</a:t>
                      </a:r>
                      <a:r>
                        <a:rPr kumimoji="0" lang="zh-CN" altLang="en-US" sz="1400" b="1" i="0" u="none" strike="noStrike" cap="none" normalizeH="0" baseline="0" dirty="0" smtClean="0">
                          <a:ln>
                            <a:noFill/>
                          </a:ln>
                          <a:solidFill>
                            <a:srgbClr val="000000"/>
                          </a:solidFill>
                          <a:effectLst/>
                          <a:latin typeface="微软雅黑" pitchFamily="34" charset="-122"/>
                          <a:ea typeface="微软雅黑" pitchFamily="34" charset="-122"/>
                          <a:cs typeface="Times New Roman" pitchFamily="18" charset="0"/>
                        </a:rPr>
                        <a:t>年</a:t>
                      </a:r>
                      <a:endParaRPr kumimoji="0" lang="zh-CN" sz="1400" b="1"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marL="287338" marR="0" lvl="0" indent="0" algn="just" defTabSz="914400" rtl="0" eaLnBrk="1" fontAlgn="base" latinLnBrk="0" hangingPunct="1">
                        <a:lnSpc>
                          <a:spcPct val="15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itchFamily="34" charset="-122"/>
                          <a:ea typeface="微软雅黑" pitchFamily="34" charset="-122"/>
                          <a:cs typeface="Times New Roman" pitchFamily="18" charset="0"/>
                        </a:rPr>
                        <a:t>规范和标准：</a:t>
                      </a:r>
                      <a:r>
                        <a:rPr kumimoji="0" lang="en-US" altLang="zh-CN" sz="1400" b="1" i="0" u="none" strike="noStrike" cap="none" normalizeH="0" baseline="0" dirty="0" smtClean="0">
                          <a:ln>
                            <a:noFill/>
                          </a:ln>
                          <a:solidFill>
                            <a:srgbClr val="000000"/>
                          </a:solidFill>
                          <a:effectLst/>
                          <a:latin typeface="微软雅黑" pitchFamily="34" charset="-122"/>
                          <a:ea typeface="微软雅黑" pitchFamily="34" charset="-122"/>
                          <a:cs typeface="Times New Roman" pitchFamily="18" charset="0"/>
                        </a:rPr>
                        <a:t>600+</a:t>
                      </a:r>
                    </a:p>
                  </a:txBody>
                  <a:tcPr marL="63623" marR="63623" marT="0" marB="0" horzOverflow="overflow">
                    <a:lnL>
                      <a:noFill/>
                    </a:lnL>
                    <a:lnR>
                      <a:noFill/>
                    </a:lnR>
                    <a:lnT w="19050" cap="flat" cmpd="sng" algn="ctr">
                      <a:solidFill>
                        <a:srgbClr val="0F243E"/>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3"/>
          <p:cNvPicPr>
            <a:picLocks noChangeAspect="1" noChangeArrowheads="1"/>
          </p:cNvPicPr>
          <p:nvPr/>
        </p:nvPicPr>
        <p:blipFill>
          <a:blip r:embed="rId3" cstate="print"/>
          <a:srcRect r="19087"/>
          <a:stretch>
            <a:fillRect/>
          </a:stretch>
        </p:blipFill>
        <p:spPr bwMode="auto">
          <a:xfrm>
            <a:off x="4214813" y="4202955"/>
            <a:ext cx="4643437" cy="2538413"/>
          </a:xfrm>
          <a:prstGeom prst="rect">
            <a:avLst/>
          </a:prstGeom>
          <a:noFill/>
          <a:ln w="9525">
            <a:solidFill>
              <a:schemeClr val="bg1">
                <a:lumMod val="50000"/>
              </a:schemeClr>
            </a:solidFill>
            <a:miter lim="800000"/>
            <a:headEnd/>
            <a:tailEnd/>
          </a:ln>
          <a:effectLst/>
        </p:spPr>
      </p:pic>
      <p:pic>
        <p:nvPicPr>
          <p:cNvPr id="93186" name="Picture 2"/>
          <p:cNvPicPr>
            <a:picLocks noChangeAspect="1" noChangeArrowheads="1"/>
          </p:cNvPicPr>
          <p:nvPr/>
        </p:nvPicPr>
        <p:blipFill>
          <a:blip r:embed="rId4" cstate="print"/>
          <a:srcRect r="3636" b="3534"/>
          <a:stretch>
            <a:fillRect/>
          </a:stretch>
        </p:blipFill>
        <p:spPr bwMode="auto">
          <a:xfrm>
            <a:off x="285750" y="1520155"/>
            <a:ext cx="3786188" cy="2921000"/>
          </a:xfrm>
          <a:prstGeom prst="rect">
            <a:avLst/>
          </a:prstGeom>
          <a:noFill/>
          <a:ln w="9525">
            <a:solidFill>
              <a:schemeClr val="bg1">
                <a:lumMod val="50000"/>
              </a:schemeClr>
            </a:solidFill>
            <a:miter lim="800000"/>
            <a:headEnd/>
            <a:tailEnd/>
          </a:ln>
          <a:effectLst/>
        </p:spPr>
      </p:pic>
      <p:sp>
        <p:nvSpPr>
          <p:cNvPr id="11" name="Rectangle 7"/>
          <p:cNvSpPr>
            <a:spLocks noChangeArrowheads="1"/>
          </p:cNvSpPr>
          <p:nvPr/>
        </p:nvSpPr>
        <p:spPr bwMode="auto">
          <a:xfrm>
            <a:off x="285750" y="3488580"/>
            <a:ext cx="3643313" cy="35718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0" name="圆角矩形标注 9"/>
          <p:cNvSpPr>
            <a:spLocks noChangeArrowheads="1"/>
          </p:cNvSpPr>
          <p:nvPr/>
        </p:nvSpPr>
        <p:spPr bwMode="auto">
          <a:xfrm>
            <a:off x="4286250" y="2917080"/>
            <a:ext cx="2143125" cy="785813"/>
          </a:xfrm>
          <a:prstGeom prst="wedgeRoundRectCallout">
            <a:avLst>
              <a:gd name="adj1" fmla="val -5237"/>
              <a:gd name="adj2" fmla="val 22080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defRPr/>
            </a:pPr>
            <a:r>
              <a:rPr lang="zh-CN" altLang="en-US" dirty="0">
                <a:latin typeface="+mj-lt"/>
                <a:ea typeface="+mn-ea"/>
              </a:rPr>
              <a:t>点击此处查看表格</a:t>
            </a:r>
            <a:endParaRPr lang="en-US" altLang="zh-CN" dirty="0">
              <a:latin typeface="+mj-lt"/>
              <a:ea typeface="+mn-ea"/>
            </a:endParaRPr>
          </a:p>
        </p:txBody>
      </p:sp>
      <p:sp>
        <p:nvSpPr>
          <p:cNvPr id="14" name="圆角矩形标注 13"/>
          <p:cNvSpPr>
            <a:spLocks noChangeArrowheads="1"/>
          </p:cNvSpPr>
          <p:nvPr/>
        </p:nvSpPr>
        <p:spPr bwMode="auto">
          <a:xfrm>
            <a:off x="214313" y="4591968"/>
            <a:ext cx="3571875" cy="1357312"/>
          </a:xfrm>
          <a:prstGeom prst="wedgeRoundRectCallout">
            <a:avLst>
              <a:gd name="adj1" fmla="val -34847"/>
              <a:gd name="adj2" fmla="val -75940"/>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en-US" altLang="zh-CN">
                <a:latin typeface="Calibri" pitchFamily="34" charset="0"/>
              </a:rPr>
              <a:t>&gt; </a:t>
            </a:r>
            <a:r>
              <a:rPr lang="zh-CN" altLang="en-US">
                <a:latin typeface="Calibri" pitchFamily="34" charset="0"/>
              </a:rPr>
              <a:t>查看大图，右键另存为图片</a:t>
            </a:r>
            <a:endParaRPr lang="en-US" altLang="zh-CN">
              <a:latin typeface="Calibri" pitchFamily="34" charset="0"/>
            </a:endParaRPr>
          </a:p>
          <a:p>
            <a:r>
              <a:rPr lang="en-US" altLang="zh-CN">
                <a:latin typeface="Calibri" pitchFamily="34" charset="0"/>
              </a:rPr>
              <a:t>&gt; </a:t>
            </a:r>
            <a:r>
              <a:rPr lang="zh-CN" altLang="en-US">
                <a:latin typeface="Calibri" pitchFamily="34" charset="0"/>
              </a:rPr>
              <a:t>收藏到您的</a:t>
            </a:r>
            <a:r>
              <a:rPr lang="en-US" altLang="zh-CN">
                <a:latin typeface="Calibri" pitchFamily="34" charset="0"/>
              </a:rPr>
              <a:t>ASCE</a:t>
            </a:r>
            <a:r>
              <a:rPr lang="zh-CN" altLang="en-US">
                <a:latin typeface="Calibri" pitchFamily="34" charset="0"/>
              </a:rPr>
              <a:t>账号</a:t>
            </a:r>
            <a:endParaRPr lang="en-US" altLang="zh-CN">
              <a:latin typeface="Calibri" pitchFamily="34" charset="0"/>
            </a:endParaRPr>
          </a:p>
          <a:p>
            <a:r>
              <a:rPr lang="en-US" altLang="zh-CN">
                <a:latin typeface="Calibri" pitchFamily="34" charset="0"/>
              </a:rPr>
              <a:t>&gt; </a:t>
            </a:r>
            <a:r>
              <a:rPr lang="zh-CN" altLang="en-US">
                <a:latin typeface="Calibri" pitchFamily="34" charset="0"/>
              </a:rPr>
              <a:t>下载含有图片和文章信息的</a:t>
            </a:r>
            <a:r>
              <a:rPr lang="en-US" altLang="zh-CN">
                <a:latin typeface="Calibri" pitchFamily="34" charset="0"/>
              </a:rPr>
              <a:t>PPT</a:t>
            </a:r>
          </a:p>
        </p:txBody>
      </p:sp>
      <p:sp>
        <p:nvSpPr>
          <p:cNvPr id="12" name="Rectangle 7"/>
          <p:cNvSpPr>
            <a:spLocks noChangeArrowheads="1"/>
          </p:cNvSpPr>
          <p:nvPr/>
        </p:nvSpPr>
        <p:spPr bwMode="auto">
          <a:xfrm>
            <a:off x="5286375" y="5203080"/>
            <a:ext cx="785813" cy="28575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28680" name="矩形 14"/>
          <p:cNvSpPr>
            <a:spLocks noChangeArrowheads="1"/>
          </p:cNvSpPr>
          <p:nvPr/>
        </p:nvSpPr>
        <p:spPr bwMode="auto">
          <a:xfrm>
            <a:off x="4093121" y="1412776"/>
            <a:ext cx="2351087" cy="461962"/>
          </a:xfrm>
          <a:prstGeom prst="rect">
            <a:avLst/>
          </a:prstGeom>
          <a:noFill/>
          <a:ln w="9525">
            <a:noFill/>
            <a:miter lim="800000"/>
            <a:headEnd/>
            <a:tailEnd/>
          </a:ln>
        </p:spPr>
        <p:txBody>
          <a:bodyPr wrap="none">
            <a:spAutoFit/>
          </a:bodyPr>
          <a:lstStyle/>
          <a:p>
            <a:r>
              <a:rPr lang="zh-CN" altLang="en-US" sz="2400" b="1" dirty="0">
                <a:latin typeface="微软雅黑" pitchFamily="34" charset="-122"/>
                <a:ea typeface="微软雅黑" pitchFamily="34" charset="-122"/>
              </a:rPr>
              <a:t>储存文中图表：</a:t>
            </a:r>
            <a:endParaRPr lang="en-US" altLang="zh-CN" sz="2400" b="1" dirty="0">
              <a:latin typeface="微软雅黑" pitchFamily="34" charset="-122"/>
              <a:ea typeface="微软雅黑" pitchFamily="34" charset="-122"/>
            </a:endParaRPr>
          </a:p>
        </p:txBody>
      </p:sp>
      <p:sp>
        <p:nvSpPr>
          <p:cNvPr id="16" name="圆角矩形标注 15"/>
          <p:cNvSpPr>
            <a:spLocks noChangeArrowheads="1"/>
          </p:cNvSpPr>
          <p:nvPr/>
        </p:nvSpPr>
        <p:spPr bwMode="auto">
          <a:xfrm>
            <a:off x="6357938" y="1131143"/>
            <a:ext cx="2214562" cy="1143000"/>
          </a:xfrm>
          <a:prstGeom prst="wedgeRoundRectCallout">
            <a:avLst>
              <a:gd name="adj1" fmla="val -15908"/>
              <a:gd name="adj2" fmla="val 315030"/>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defRPr/>
            </a:pPr>
            <a:r>
              <a:rPr lang="zh-CN" altLang="en-US" dirty="0">
                <a:latin typeface="+mj-lt"/>
                <a:ea typeface="+mn-ea"/>
              </a:rPr>
              <a:t>可以复制黏贴到</a:t>
            </a:r>
            <a:r>
              <a:rPr lang="en-US" altLang="zh-CN" dirty="0">
                <a:latin typeface="+mj-lt"/>
                <a:ea typeface="+mn-ea"/>
              </a:rPr>
              <a:t>EXCEL</a:t>
            </a:r>
            <a:r>
              <a:rPr lang="zh-CN" altLang="en-US" dirty="0">
                <a:latin typeface="+mj-lt"/>
                <a:ea typeface="+mn-ea"/>
              </a:rPr>
              <a:t>中（不建议将表格另存为</a:t>
            </a:r>
            <a:r>
              <a:rPr lang="en-US" altLang="zh-CN" dirty="0">
                <a:latin typeface="+mj-lt"/>
                <a:ea typeface="+mn-ea"/>
              </a:rPr>
              <a:t>PPT</a:t>
            </a:r>
            <a:r>
              <a:rPr lang="zh-CN" altLang="en-US" dirty="0">
                <a:latin typeface="+mj-lt"/>
                <a:ea typeface="+mn-ea"/>
              </a:rPr>
              <a:t>）</a:t>
            </a:r>
            <a:endParaRPr lang="en-US" altLang="zh-CN" dirty="0">
              <a:latin typeface="+mj-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4" grpId="0" animBg="1"/>
      <p:bldP spid="12"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cstate="print"/>
          <a:srcRect r="5924"/>
          <a:stretch>
            <a:fillRect/>
          </a:stretch>
        </p:blipFill>
        <p:spPr bwMode="auto">
          <a:xfrm>
            <a:off x="190375" y="1382415"/>
            <a:ext cx="8774113" cy="4214812"/>
          </a:xfrm>
          <a:prstGeom prst="rect">
            <a:avLst/>
          </a:prstGeom>
          <a:noFill/>
          <a:ln w="9525">
            <a:solidFill>
              <a:schemeClr val="bg1">
                <a:lumMod val="50000"/>
              </a:schemeClr>
            </a:solidFill>
            <a:miter lim="800000"/>
            <a:headEnd/>
            <a:tailEnd/>
          </a:ln>
          <a:effectLst/>
        </p:spPr>
      </p:pic>
      <p:sp>
        <p:nvSpPr>
          <p:cNvPr id="14" name="圆角矩形标注 13"/>
          <p:cNvSpPr>
            <a:spLocks noChangeArrowheads="1"/>
          </p:cNvSpPr>
          <p:nvPr/>
        </p:nvSpPr>
        <p:spPr bwMode="auto">
          <a:xfrm>
            <a:off x="333250" y="5597227"/>
            <a:ext cx="3571875" cy="1000125"/>
          </a:xfrm>
          <a:prstGeom prst="wedgeRoundRectCallout">
            <a:avLst>
              <a:gd name="adj1" fmla="val 70606"/>
              <a:gd name="adj2" fmla="val -183310"/>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en-US" altLang="zh-CN">
                <a:latin typeface="Calibri" pitchFamily="34" charset="0"/>
              </a:rPr>
              <a:t>PDF </a:t>
            </a:r>
            <a:r>
              <a:rPr lang="zh-CN" altLang="en-US">
                <a:latin typeface="Calibri" pitchFamily="34" charset="0"/>
              </a:rPr>
              <a:t>全文中，参考文献信息后面也有链接。</a:t>
            </a:r>
            <a:endParaRPr lang="en-US" altLang="zh-C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785813" y="1989436"/>
            <a:ext cx="7715250" cy="4608512"/>
          </a:xfrm>
          <a:prstGeom prst="rect">
            <a:avLst/>
          </a:prstGeom>
          <a:noFill/>
          <a:ln w="9525">
            <a:solidFill>
              <a:schemeClr val="tx1">
                <a:lumMod val="50000"/>
                <a:lumOff val="50000"/>
              </a:schemeClr>
            </a:solidFill>
            <a:miter lim="800000"/>
            <a:headEnd/>
            <a:tailEnd/>
          </a:ln>
          <a:effectLst/>
        </p:spPr>
      </p:pic>
      <p:grpSp>
        <p:nvGrpSpPr>
          <p:cNvPr id="2" name="组合 9"/>
          <p:cNvGrpSpPr>
            <a:grpSpLocks/>
          </p:cNvGrpSpPr>
          <p:nvPr/>
        </p:nvGrpSpPr>
        <p:grpSpPr bwMode="auto">
          <a:xfrm>
            <a:off x="1714500" y="2260898"/>
            <a:ext cx="6858000" cy="4143375"/>
            <a:chOff x="1500176" y="1214411"/>
            <a:chExt cx="6858048" cy="4143418"/>
          </a:xfrm>
        </p:grpSpPr>
        <p:sp>
          <p:nvSpPr>
            <p:cNvPr id="30726" name="圆角矩形标注 7"/>
            <p:cNvSpPr>
              <a:spLocks noChangeArrowheads="1"/>
            </p:cNvSpPr>
            <p:nvPr/>
          </p:nvSpPr>
          <p:spPr bwMode="auto">
            <a:xfrm>
              <a:off x="4714878" y="3071813"/>
              <a:ext cx="3643346" cy="2286016"/>
            </a:xfrm>
            <a:prstGeom prst="wedgeRoundRectCallout">
              <a:avLst>
                <a:gd name="adj1" fmla="val -29903"/>
                <a:gd name="adj2" fmla="val -12691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en-US" altLang="zh-CN">
                  <a:latin typeface="Calibri" pitchFamily="34" charset="0"/>
                </a:rPr>
                <a:t>ASME</a:t>
              </a:r>
              <a:r>
                <a:rPr lang="zh-CN" altLang="en-US">
                  <a:latin typeface="Calibri" pitchFamily="34" charset="0"/>
                </a:rPr>
                <a:t>电子书有四种浏览方式</a:t>
              </a:r>
              <a:endParaRPr lang="en-US" altLang="zh-CN">
                <a:latin typeface="Calibri" pitchFamily="34" charset="0"/>
              </a:endParaRPr>
            </a:p>
            <a:p>
              <a:r>
                <a:rPr lang="en-US" altLang="zh-CN">
                  <a:latin typeface="Calibri" pitchFamily="34" charset="0"/>
                </a:rPr>
                <a:t>&gt; </a:t>
              </a:r>
              <a:r>
                <a:rPr lang="zh-CN" altLang="en-US">
                  <a:latin typeface="Calibri" pitchFamily="34" charset="0"/>
                </a:rPr>
                <a:t>年份（</a:t>
              </a:r>
              <a:r>
                <a:rPr lang="en-US" altLang="zh-CN">
                  <a:latin typeface="Calibri" pitchFamily="34" charset="0"/>
                </a:rPr>
                <a:t>1993/98~2012</a:t>
              </a:r>
              <a:r>
                <a:rPr lang="zh-CN" altLang="en-US">
                  <a:latin typeface="Calibri" pitchFamily="34" charset="0"/>
                </a:rPr>
                <a:t>）</a:t>
              </a:r>
              <a:endParaRPr lang="en-US" altLang="zh-CN">
                <a:latin typeface="Calibri" pitchFamily="34" charset="0"/>
              </a:endParaRPr>
            </a:p>
            <a:p>
              <a:r>
                <a:rPr lang="en-US" altLang="zh-CN">
                  <a:latin typeface="Calibri" pitchFamily="34" charset="0"/>
                </a:rPr>
                <a:t>&gt; </a:t>
              </a:r>
              <a:r>
                <a:rPr lang="zh-CN" altLang="en-US">
                  <a:latin typeface="Calibri" pitchFamily="34" charset="0"/>
                </a:rPr>
                <a:t>书名（</a:t>
              </a:r>
              <a:r>
                <a:rPr lang="en-US" altLang="zh-CN">
                  <a:latin typeface="Calibri" pitchFamily="34" charset="0"/>
                </a:rPr>
                <a:t>A-Z</a:t>
              </a:r>
              <a:r>
                <a:rPr lang="zh-CN" altLang="en-US">
                  <a:latin typeface="Calibri" pitchFamily="34" charset="0"/>
                </a:rPr>
                <a:t>）</a:t>
              </a:r>
              <a:endParaRPr lang="en-US" altLang="zh-CN">
                <a:latin typeface="Calibri" pitchFamily="34" charset="0"/>
              </a:endParaRPr>
            </a:p>
            <a:p>
              <a:r>
                <a:rPr lang="en-US" altLang="zh-CN">
                  <a:latin typeface="Calibri" pitchFamily="34" charset="0"/>
                </a:rPr>
                <a:t>&gt; </a:t>
              </a:r>
              <a:r>
                <a:rPr lang="zh-CN" altLang="en-US">
                  <a:latin typeface="Calibri" pitchFamily="34" charset="0"/>
                </a:rPr>
                <a:t>主题（</a:t>
              </a:r>
              <a:r>
                <a:rPr lang="en-US" altLang="zh-CN">
                  <a:latin typeface="Calibri" pitchFamily="34" charset="0"/>
                </a:rPr>
                <a:t>9</a:t>
              </a:r>
              <a:r>
                <a:rPr lang="zh-CN" altLang="en-US">
                  <a:latin typeface="Calibri" pitchFamily="34" charset="0"/>
                </a:rPr>
                <a:t>种）</a:t>
              </a:r>
              <a:endParaRPr lang="en-US" altLang="zh-CN">
                <a:latin typeface="Calibri" pitchFamily="34" charset="0"/>
              </a:endParaRPr>
            </a:p>
            <a:p>
              <a:r>
                <a:rPr lang="en-US" altLang="zh-CN">
                  <a:latin typeface="Calibri" pitchFamily="34" charset="0"/>
                </a:rPr>
                <a:t>&gt; </a:t>
              </a:r>
              <a:r>
                <a:rPr lang="zh-CN" altLang="en-US">
                  <a:latin typeface="Calibri" pitchFamily="34" charset="0"/>
                </a:rPr>
                <a:t>系列</a:t>
              </a:r>
              <a:r>
                <a:rPr lang="zh-CN" altLang="en-US" sz="1600">
                  <a:latin typeface="Calibri" pitchFamily="34" charset="0"/>
                </a:rPr>
                <a:t>（分为</a:t>
              </a:r>
              <a:r>
                <a:rPr lang="en-US" altLang="zh-CN" sz="1600">
                  <a:latin typeface="Calibri" pitchFamily="34" charset="0"/>
                </a:rPr>
                <a:t>ASME</a:t>
              </a:r>
              <a:r>
                <a:rPr lang="zh-CN" altLang="en-US" sz="1600">
                  <a:latin typeface="Calibri" pitchFamily="34" charset="0"/>
                </a:rPr>
                <a:t>自己出版的电子书和非</a:t>
              </a:r>
              <a:r>
                <a:rPr lang="en-US" altLang="zh-CN" sz="1600">
                  <a:latin typeface="Calibri" pitchFamily="34" charset="0"/>
                </a:rPr>
                <a:t>ASME</a:t>
              </a:r>
              <a:r>
                <a:rPr lang="zh-CN" altLang="en-US" sz="1600">
                  <a:latin typeface="Calibri" pitchFamily="34" charset="0"/>
                </a:rPr>
                <a:t>举办会议的会议录）</a:t>
              </a:r>
              <a:endParaRPr lang="en-US" altLang="zh-CN" sz="1600">
                <a:latin typeface="Calibri" pitchFamily="34" charset="0"/>
              </a:endParaRPr>
            </a:p>
          </p:txBody>
        </p:sp>
        <p:sp>
          <p:nvSpPr>
            <p:cNvPr id="30727" name="Rectangle 7"/>
            <p:cNvSpPr>
              <a:spLocks noChangeArrowheads="1"/>
            </p:cNvSpPr>
            <p:nvPr/>
          </p:nvSpPr>
          <p:spPr bwMode="auto">
            <a:xfrm>
              <a:off x="1500176" y="1214411"/>
              <a:ext cx="3857649" cy="214325"/>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grpSp>
      <p:sp>
        <p:nvSpPr>
          <p:cNvPr id="30724" name="Title 1"/>
          <p:cNvSpPr txBox="1">
            <a:spLocks/>
          </p:cNvSpPr>
          <p:nvPr/>
        </p:nvSpPr>
        <p:spPr bwMode="auto">
          <a:xfrm>
            <a:off x="671513" y="1046461"/>
            <a:ext cx="8472487" cy="965200"/>
          </a:xfrm>
          <a:prstGeom prst="rect">
            <a:avLst/>
          </a:prstGeom>
          <a:noFill/>
          <a:ln w="9525">
            <a:noFill/>
            <a:miter lim="800000"/>
            <a:headEnd/>
            <a:tailEnd/>
          </a:ln>
        </p:spPr>
        <p:txBody>
          <a:bodyPr anchor="ctr"/>
          <a:lstStyle/>
          <a:p>
            <a:r>
              <a:rPr lang="en-US" altLang="zh-CN" sz="4000" dirty="0">
                <a:latin typeface="微软雅黑" pitchFamily="34" charset="-122"/>
                <a:ea typeface="微软雅黑" pitchFamily="34" charset="-122"/>
              </a:rPr>
              <a:t>B. </a:t>
            </a:r>
            <a:r>
              <a:rPr lang="zh-CN" altLang="en-US" sz="4000" dirty="0">
                <a:latin typeface="微软雅黑" pitchFamily="34" charset="-122"/>
                <a:ea typeface="微软雅黑" pitchFamily="34" charset="-122"/>
              </a:rPr>
              <a:t>电子书</a:t>
            </a:r>
            <a:endParaRPr lang="en-US" altLang="zh-CN" sz="40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r="2381"/>
          <a:stretch>
            <a:fillRect/>
          </a:stretch>
        </p:blipFill>
        <p:spPr bwMode="auto">
          <a:xfrm>
            <a:off x="179512" y="1565870"/>
            <a:ext cx="8785225" cy="4743450"/>
          </a:xfrm>
          <a:prstGeom prst="rect">
            <a:avLst/>
          </a:prstGeom>
          <a:noFill/>
          <a:ln w="9525">
            <a:solidFill>
              <a:schemeClr val="tx1">
                <a:lumMod val="50000"/>
                <a:lumOff val="50000"/>
              </a:schemeClr>
            </a:solidFill>
            <a:miter lim="800000"/>
            <a:headEnd/>
            <a:tailEnd/>
          </a:ln>
          <a:effectLst/>
        </p:spPr>
      </p:pic>
      <p:sp>
        <p:nvSpPr>
          <p:cNvPr id="8" name="圆角矩形标注 7"/>
          <p:cNvSpPr>
            <a:spLocks noChangeArrowheads="1"/>
          </p:cNvSpPr>
          <p:nvPr/>
        </p:nvSpPr>
        <p:spPr bwMode="auto">
          <a:xfrm>
            <a:off x="3203848" y="2492896"/>
            <a:ext cx="5143500" cy="3143250"/>
          </a:xfrm>
          <a:prstGeom prst="wedgeRoundRectCallout">
            <a:avLst>
              <a:gd name="adj1" fmla="val -65134"/>
              <a:gd name="adj2" fmla="val -47486"/>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按主题浏览：</a:t>
            </a:r>
            <a:endParaRPr lang="en-US" altLang="zh-CN">
              <a:latin typeface="Calibri" pitchFamily="34" charset="0"/>
            </a:endParaRPr>
          </a:p>
          <a:p>
            <a:r>
              <a:rPr lang="en-US" altLang="zh-CN" sz="1600">
                <a:latin typeface="Calibri" pitchFamily="34" charset="0"/>
              </a:rPr>
              <a:t>Design and Manufacturing </a:t>
            </a:r>
            <a:r>
              <a:rPr lang="zh-CN" altLang="en-US" sz="1600">
                <a:latin typeface="Calibri" pitchFamily="34" charset="0"/>
              </a:rPr>
              <a:t>设计与制造</a:t>
            </a:r>
            <a:endParaRPr lang="en-US" altLang="zh-CN" sz="1600">
              <a:latin typeface="Calibri" pitchFamily="34" charset="0"/>
            </a:endParaRPr>
          </a:p>
          <a:p>
            <a:r>
              <a:rPr lang="en-US" altLang="zh-CN" sz="1600">
                <a:latin typeface="Calibri" pitchFamily="34" charset="0"/>
              </a:rPr>
              <a:t>Emerging Technologies </a:t>
            </a:r>
            <a:r>
              <a:rPr lang="zh-CN" altLang="en-US" sz="1600">
                <a:latin typeface="Calibri" pitchFamily="34" charset="0"/>
              </a:rPr>
              <a:t>新兴技术</a:t>
            </a:r>
            <a:endParaRPr lang="en-US" altLang="zh-CN" sz="1600">
              <a:latin typeface="Calibri" pitchFamily="34" charset="0"/>
            </a:endParaRPr>
          </a:p>
          <a:p>
            <a:r>
              <a:rPr lang="en-US" altLang="zh-CN" sz="1600">
                <a:latin typeface="Calibri" pitchFamily="34" charset="0"/>
              </a:rPr>
              <a:t>Engineering Management </a:t>
            </a:r>
            <a:r>
              <a:rPr lang="zh-CN" altLang="en-US" sz="1600">
                <a:latin typeface="Calibri" pitchFamily="34" charset="0"/>
              </a:rPr>
              <a:t>工程技术管理</a:t>
            </a:r>
          </a:p>
          <a:p>
            <a:r>
              <a:rPr lang="en-US" altLang="zh-CN" sz="1600">
                <a:latin typeface="Calibri" pitchFamily="34" charset="0"/>
              </a:rPr>
              <a:t>Pressure vessel and pipeline </a:t>
            </a:r>
            <a:r>
              <a:rPr lang="zh-CN" altLang="en-US" sz="1600">
                <a:latin typeface="Calibri" pitchFamily="34" charset="0"/>
              </a:rPr>
              <a:t>压力容器和管线</a:t>
            </a:r>
          </a:p>
          <a:p>
            <a:r>
              <a:rPr lang="en-US" altLang="zh-CN" sz="1600">
                <a:latin typeface="Calibri" pitchFamily="34" charset="0"/>
              </a:rPr>
              <a:t>Gas Turbine and Power </a:t>
            </a:r>
            <a:r>
              <a:rPr lang="zh-CN" altLang="en-US" sz="1600">
                <a:latin typeface="Calibri" pitchFamily="34" charset="0"/>
              </a:rPr>
              <a:t>燃气轮机和动力</a:t>
            </a:r>
          </a:p>
          <a:p>
            <a:r>
              <a:rPr lang="en-US" altLang="zh-CN" sz="1600">
                <a:latin typeface="Calibri" pitchFamily="34" charset="0"/>
              </a:rPr>
              <a:t>Heat Transfer &amp; Electronic Packaging</a:t>
            </a:r>
            <a:r>
              <a:rPr lang="zh-CN" altLang="en-US" sz="1600">
                <a:latin typeface="Calibri" pitchFamily="34" charset="0"/>
              </a:rPr>
              <a:t>热传导和电子封装</a:t>
            </a:r>
          </a:p>
          <a:p>
            <a:r>
              <a:rPr lang="en-US" altLang="zh-CN" sz="1600">
                <a:latin typeface="Calibri" pitchFamily="34" charset="0"/>
              </a:rPr>
              <a:t>Pipeline Engineering </a:t>
            </a:r>
            <a:r>
              <a:rPr lang="zh-CN" altLang="en-US" sz="1600">
                <a:latin typeface="Calibri" pitchFamily="34" charset="0"/>
              </a:rPr>
              <a:t>管线工程</a:t>
            </a:r>
          </a:p>
          <a:p>
            <a:r>
              <a:rPr lang="en-US" altLang="zh-CN" sz="1600">
                <a:latin typeface="Calibri" pitchFamily="34" charset="0"/>
              </a:rPr>
              <a:t>Risk and Remediation </a:t>
            </a:r>
            <a:r>
              <a:rPr lang="zh-CN" altLang="en-US" sz="1600">
                <a:latin typeface="Calibri" pitchFamily="34" charset="0"/>
              </a:rPr>
              <a:t>风险和补救</a:t>
            </a:r>
          </a:p>
          <a:p>
            <a:r>
              <a:rPr lang="en-US" altLang="zh-CN" sz="1600">
                <a:latin typeface="Calibri" pitchFamily="34" charset="0"/>
              </a:rPr>
              <a:t>Tribology </a:t>
            </a:r>
            <a:r>
              <a:rPr lang="zh-CN" altLang="en-US" sz="1600">
                <a:latin typeface="Calibri" pitchFamily="34" charset="0"/>
              </a:rPr>
              <a:t>摩擦学</a:t>
            </a:r>
            <a:endParaRPr lang="en-US" altLang="zh-C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177675" y="1216868"/>
            <a:ext cx="8764588" cy="5310187"/>
          </a:xfrm>
          <a:prstGeom prst="rect">
            <a:avLst/>
          </a:prstGeom>
          <a:noFill/>
          <a:ln w="9525">
            <a:solidFill>
              <a:schemeClr val="tx1">
                <a:lumMod val="50000"/>
                <a:lumOff val="50000"/>
              </a:schemeClr>
            </a:solidFill>
            <a:miter lim="800000"/>
            <a:headEnd/>
            <a:tailEnd/>
          </a:ln>
          <a:effectLst/>
        </p:spPr>
      </p:pic>
      <p:sp>
        <p:nvSpPr>
          <p:cNvPr id="8" name="圆角矩形标注 7"/>
          <p:cNvSpPr>
            <a:spLocks noChangeArrowheads="1"/>
          </p:cNvSpPr>
          <p:nvPr/>
        </p:nvSpPr>
        <p:spPr bwMode="auto">
          <a:xfrm>
            <a:off x="5035425" y="1883618"/>
            <a:ext cx="3929063" cy="1071562"/>
          </a:xfrm>
          <a:prstGeom prst="wedgeRoundRectCallout">
            <a:avLst>
              <a:gd name="adj1" fmla="val -78167"/>
              <a:gd name="adj2" fmla="val -49148"/>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点击作者名字，可查看他在</a:t>
            </a:r>
            <a:r>
              <a:rPr lang="en-US" altLang="zh-CN">
                <a:latin typeface="Calibri" pitchFamily="34" charset="0"/>
              </a:rPr>
              <a:t>ASME</a:t>
            </a:r>
            <a:r>
              <a:rPr lang="zh-CN" altLang="en-US">
                <a:latin typeface="Calibri" pitchFamily="34" charset="0"/>
              </a:rPr>
              <a:t>其他出版物上发表的文章</a:t>
            </a:r>
            <a:endParaRPr lang="en-US" altLang="zh-CN">
              <a:latin typeface="Calibri" pitchFamily="34" charset="0"/>
            </a:endParaRPr>
          </a:p>
        </p:txBody>
      </p:sp>
      <p:sp>
        <p:nvSpPr>
          <p:cNvPr id="5" name="圆角矩形标注 4"/>
          <p:cNvSpPr>
            <a:spLocks noChangeArrowheads="1"/>
          </p:cNvSpPr>
          <p:nvPr/>
        </p:nvSpPr>
        <p:spPr bwMode="auto">
          <a:xfrm>
            <a:off x="249113" y="5384055"/>
            <a:ext cx="3929062" cy="857250"/>
          </a:xfrm>
          <a:prstGeom prst="wedgeRoundRectCallout">
            <a:avLst>
              <a:gd name="adj1" fmla="val 71542"/>
              <a:gd name="adj2" fmla="val -95000"/>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点击章节标题，可查看该部分摘要</a:t>
            </a:r>
            <a:endParaRPr lang="en-US" altLang="zh-CN">
              <a:latin typeface="Calibri" pitchFamily="34" charset="0"/>
            </a:endParaRPr>
          </a:p>
        </p:txBody>
      </p:sp>
      <p:sp>
        <p:nvSpPr>
          <p:cNvPr id="6" name="圆角矩形标注 5"/>
          <p:cNvSpPr>
            <a:spLocks noChangeArrowheads="1"/>
          </p:cNvSpPr>
          <p:nvPr/>
        </p:nvSpPr>
        <p:spPr bwMode="auto">
          <a:xfrm>
            <a:off x="4321050" y="5384055"/>
            <a:ext cx="4500563" cy="1357313"/>
          </a:xfrm>
          <a:prstGeom prst="wedgeRoundRectCallout">
            <a:avLst>
              <a:gd name="adj1" fmla="val 44861"/>
              <a:gd name="adj2" fmla="val -126921"/>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欲查看</a:t>
            </a:r>
            <a:r>
              <a:rPr lang="en-US" altLang="zh-CN">
                <a:latin typeface="Calibri" pitchFamily="34" charset="0"/>
              </a:rPr>
              <a:t>PDF</a:t>
            </a:r>
            <a:r>
              <a:rPr lang="zh-CN" altLang="en-US">
                <a:latin typeface="Calibri" pitchFamily="34" charset="0"/>
              </a:rPr>
              <a:t>格式全文，请在此处点击图标</a:t>
            </a:r>
            <a:endParaRPr lang="en-US" altLang="zh-CN">
              <a:latin typeface="Calibri" pitchFamily="34" charset="0"/>
            </a:endParaRPr>
          </a:p>
          <a:p>
            <a:endParaRPr lang="en-US" altLang="zh-CN">
              <a:latin typeface="Calibri" pitchFamily="34" charset="0"/>
            </a:endParaRPr>
          </a:p>
          <a:p>
            <a:r>
              <a:rPr lang="en-US" altLang="zh-CN" sz="1600" b="1">
                <a:solidFill>
                  <a:srgbClr val="00B0F0"/>
                </a:solidFill>
                <a:latin typeface="微软雅黑" pitchFamily="34" charset="-122"/>
                <a:ea typeface="微软雅黑" pitchFamily="34" charset="-122"/>
              </a:rPr>
              <a:t>※ </a:t>
            </a:r>
            <a:r>
              <a:rPr lang="zh-CN" altLang="en-US" sz="1600">
                <a:latin typeface="微软雅黑" pitchFamily="34" charset="-122"/>
                <a:ea typeface="微软雅黑" pitchFamily="34" charset="-122"/>
              </a:rPr>
              <a:t>进入章节页面后没有</a:t>
            </a:r>
            <a:r>
              <a:rPr lang="en-US" altLang="zh-CN" sz="1600">
                <a:latin typeface="微软雅黑" pitchFamily="34" charset="-122"/>
                <a:ea typeface="微软雅黑" pitchFamily="34" charset="-122"/>
              </a:rPr>
              <a:t>PDF</a:t>
            </a:r>
            <a:r>
              <a:rPr lang="zh-CN" altLang="en-US" sz="1600">
                <a:latin typeface="微软雅黑" pitchFamily="34" charset="-122"/>
                <a:ea typeface="微软雅黑" pitchFamily="34" charset="-122"/>
              </a:rPr>
              <a:t>全文下载的标识</a:t>
            </a:r>
            <a:endParaRPr lang="en-US" altLang="zh-CN" sz="160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714375" y="2269455"/>
            <a:ext cx="6807200" cy="3959225"/>
          </a:xfrm>
          <a:prstGeom prst="rect">
            <a:avLst/>
          </a:prstGeom>
          <a:noFill/>
          <a:ln w="9525">
            <a:solidFill>
              <a:schemeClr val="tx1">
                <a:lumMod val="50000"/>
                <a:lumOff val="50000"/>
              </a:schemeClr>
            </a:solidFill>
            <a:miter lim="800000"/>
            <a:headEnd/>
            <a:tailEnd/>
          </a:ln>
          <a:effectLst/>
        </p:spPr>
      </p:pic>
      <p:sp>
        <p:nvSpPr>
          <p:cNvPr id="33795" name="Title 1"/>
          <p:cNvSpPr txBox="1">
            <a:spLocks/>
          </p:cNvSpPr>
          <p:nvPr/>
        </p:nvSpPr>
        <p:spPr bwMode="auto">
          <a:xfrm>
            <a:off x="671513" y="1340768"/>
            <a:ext cx="8472487" cy="965200"/>
          </a:xfrm>
          <a:prstGeom prst="rect">
            <a:avLst/>
          </a:prstGeom>
          <a:noFill/>
          <a:ln w="9525">
            <a:noFill/>
            <a:miter lim="800000"/>
            <a:headEnd/>
            <a:tailEnd/>
          </a:ln>
        </p:spPr>
        <p:txBody>
          <a:bodyPr anchor="ctr"/>
          <a:lstStyle/>
          <a:p>
            <a:r>
              <a:rPr lang="en-US" altLang="zh-CN" sz="4000" dirty="0">
                <a:latin typeface="微软雅黑" pitchFamily="34" charset="-122"/>
                <a:ea typeface="微软雅黑" pitchFamily="34" charset="-122"/>
              </a:rPr>
              <a:t>C</a:t>
            </a:r>
            <a:r>
              <a:rPr lang="en-US" altLang="zh-CN" sz="4000" dirty="0" smtClean="0">
                <a:latin typeface="微软雅黑" pitchFamily="34" charset="-122"/>
                <a:ea typeface="微软雅黑" pitchFamily="34" charset="-122"/>
              </a:rPr>
              <a:t>. </a:t>
            </a:r>
            <a:r>
              <a:rPr lang="zh-CN" altLang="en-US" sz="4000" dirty="0">
                <a:latin typeface="微软雅黑" pitchFamily="34" charset="-122"/>
                <a:ea typeface="微软雅黑" pitchFamily="34" charset="-122"/>
              </a:rPr>
              <a:t>会议录</a:t>
            </a:r>
            <a:endParaRPr lang="en-US" altLang="zh-CN" sz="4000" dirty="0">
              <a:latin typeface="微软雅黑" pitchFamily="34" charset="-122"/>
              <a:ea typeface="微软雅黑" pitchFamily="34" charset="-122"/>
            </a:endParaRPr>
          </a:p>
        </p:txBody>
      </p:sp>
      <p:sp>
        <p:nvSpPr>
          <p:cNvPr id="8" name="圆角矩形标注 7"/>
          <p:cNvSpPr>
            <a:spLocks noChangeArrowheads="1"/>
          </p:cNvSpPr>
          <p:nvPr/>
        </p:nvSpPr>
        <p:spPr bwMode="auto">
          <a:xfrm>
            <a:off x="714375" y="4626893"/>
            <a:ext cx="3500438" cy="1857375"/>
          </a:xfrm>
          <a:prstGeom prst="wedgeRoundRectCallout">
            <a:avLst>
              <a:gd name="adj1" fmla="val -17671"/>
              <a:gd name="adj2" fmla="val -165838"/>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点击导航栏上的</a:t>
            </a:r>
            <a:r>
              <a:rPr lang="en-US" altLang="zh-CN">
                <a:latin typeface="Calibri" pitchFamily="34" charset="0"/>
              </a:rPr>
              <a:t>Conference Proceeding</a:t>
            </a:r>
            <a:r>
              <a:rPr lang="zh-CN" altLang="en-US">
                <a:latin typeface="Calibri" pitchFamily="34" charset="0"/>
              </a:rPr>
              <a:t>，进入会议录页面。</a:t>
            </a:r>
            <a:endParaRPr lang="en-US" altLang="zh-CN">
              <a:latin typeface="Calibri" pitchFamily="34" charset="0"/>
            </a:endParaRPr>
          </a:p>
          <a:p>
            <a:endParaRPr lang="en-US" altLang="en-US">
              <a:latin typeface="Calibri" pitchFamily="34" charset="0"/>
            </a:endParaRPr>
          </a:p>
          <a:p>
            <a:r>
              <a:rPr lang="en-US" altLang="zh-CN" b="1">
                <a:solidFill>
                  <a:srgbClr val="00B0F0"/>
                </a:solidFill>
                <a:latin typeface="华文细黑" pitchFamily="2" charset="-122"/>
                <a:ea typeface="华文细黑" pitchFamily="2" charset="-122"/>
              </a:rPr>
              <a:t>※</a:t>
            </a:r>
            <a:r>
              <a:rPr lang="en-US" altLang="zh-CN">
                <a:latin typeface="华文细黑" pitchFamily="2" charset="-122"/>
                <a:ea typeface="华文细黑" pitchFamily="2" charset="-122"/>
              </a:rPr>
              <a:t> </a:t>
            </a:r>
            <a:r>
              <a:rPr lang="zh-CN" altLang="en-US">
                <a:latin typeface="华文细黑" pitchFamily="2" charset="-122"/>
                <a:ea typeface="华文细黑" pitchFamily="2" charset="-122"/>
              </a:rPr>
              <a:t>这些会议都是</a:t>
            </a:r>
            <a:r>
              <a:rPr lang="en-US" altLang="zh-CN">
                <a:latin typeface="华文细黑" pitchFamily="2" charset="-122"/>
                <a:ea typeface="华文细黑" pitchFamily="2" charset="-122"/>
              </a:rPr>
              <a:t>ASME</a:t>
            </a:r>
            <a:r>
              <a:rPr lang="zh-CN" altLang="en-US">
                <a:latin typeface="华文细黑" pitchFamily="2" charset="-122"/>
                <a:ea typeface="华文细黑" pitchFamily="2" charset="-122"/>
              </a:rPr>
              <a:t>主办或参与合办的</a:t>
            </a:r>
            <a:endParaRPr lang="en-US" altLang="en-US">
              <a:latin typeface="华文细黑" pitchFamily="2" charset="-122"/>
              <a:ea typeface="华文细黑" pitchFamily="2" charset="-122"/>
            </a:endParaRPr>
          </a:p>
        </p:txBody>
      </p:sp>
      <p:sp>
        <p:nvSpPr>
          <p:cNvPr id="6" name="Rectangle 7"/>
          <p:cNvSpPr>
            <a:spLocks noChangeArrowheads="1"/>
          </p:cNvSpPr>
          <p:nvPr/>
        </p:nvSpPr>
        <p:spPr bwMode="auto">
          <a:xfrm>
            <a:off x="2143125" y="2483768"/>
            <a:ext cx="2286000" cy="28575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5" name="圆角矩形标注 4"/>
          <p:cNvSpPr>
            <a:spLocks noChangeArrowheads="1"/>
          </p:cNvSpPr>
          <p:nvPr/>
        </p:nvSpPr>
        <p:spPr bwMode="auto">
          <a:xfrm>
            <a:off x="5643563" y="4269705"/>
            <a:ext cx="2786062" cy="500063"/>
          </a:xfrm>
          <a:prstGeom prst="wedgeRoundRectCallout">
            <a:avLst>
              <a:gd name="adj1" fmla="val -90097"/>
              <a:gd name="adj2" fmla="val -36264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按会议总名次或年份浏览</a:t>
            </a:r>
            <a:endParaRPr lang="en-US"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79512" y="1412206"/>
            <a:ext cx="4643438" cy="2214562"/>
          </a:xfrm>
          <a:prstGeom prst="rect">
            <a:avLst/>
          </a:prstGeom>
          <a:noFill/>
          <a:ln w="9525">
            <a:solidFill>
              <a:schemeClr val="tx1">
                <a:lumMod val="50000"/>
                <a:lumOff val="50000"/>
              </a:schemeClr>
            </a:solidFill>
            <a:miter lim="800000"/>
            <a:headEnd/>
            <a:tailEnd/>
          </a:ln>
          <a:effectLst/>
        </p:spPr>
      </p:pic>
      <p:sp>
        <p:nvSpPr>
          <p:cNvPr id="8" name="圆角矩形标注 7"/>
          <p:cNvSpPr>
            <a:spLocks noChangeArrowheads="1"/>
          </p:cNvSpPr>
          <p:nvPr/>
        </p:nvSpPr>
        <p:spPr bwMode="auto">
          <a:xfrm>
            <a:off x="4822950" y="1340768"/>
            <a:ext cx="4071937" cy="1000125"/>
          </a:xfrm>
          <a:prstGeom prst="wedgeRoundRectCallout">
            <a:avLst>
              <a:gd name="adj1" fmla="val -69352"/>
              <a:gd name="adj2" fmla="val -1153"/>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一共有</a:t>
            </a:r>
            <a:r>
              <a:rPr lang="en-US" altLang="zh-CN">
                <a:latin typeface="Calibri" pitchFamily="34" charset="0"/>
              </a:rPr>
              <a:t>47</a:t>
            </a:r>
            <a:r>
              <a:rPr lang="zh-CN" altLang="en-US">
                <a:latin typeface="Calibri" pitchFamily="34" charset="0"/>
              </a:rPr>
              <a:t>种会议，按首字母顺序排列</a:t>
            </a:r>
            <a:endParaRPr lang="en-US" altLang="zh-CN">
              <a:latin typeface="Calibri" pitchFamily="34" charset="0"/>
            </a:endParaRPr>
          </a:p>
        </p:txBody>
      </p:sp>
      <p:pic>
        <p:nvPicPr>
          <p:cNvPr id="5123" name="Picture 3"/>
          <p:cNvPicPr>
            <a:picLocks noChangeAspect="1" noChangeArrowheads="1"/>
          </p:cNvPicPr>
          <p:nvPr/>
        </p:nvPicPr>
        <p:blipFill>
          <a:blip r:embed="rId4" cstate="print"/>
          <a:srcRect/>
          <a:stretch>
            <a:fillRect/>
          </a:stretch>
        </p:blipFill>
        <p:spPr bwMode="auto">
          <a:xfrm>
            <a:off x="179512" y="3841081"/>
            <a:ext cx="7129463" cy="2597150"/>
          </a:xfrm>
          <a:prstGeom prst="rect">
            <a:avLst/>
          </a:prstGeom>
          <a:noFill/>
          <a:ln w="9525">
            <a:solidFill>
              <a:schemeClr val="tx1">
                <a:lumMod val="50000"/>
                <a:lumOff val="50000"/>
              </a:schemeClr>
            </a:solidFill>
            <a:miter lim="800000"/>
            <a:headEnd/>
            <a:tailEnd/>
          </a:ln>
          <a:effectLst/>
        </p:spPr>
      </p:pic>
      <p:grpSp>
        <p:nvGrpSpPr>
          <p:cNvPr id="2" name="组合 9"/>
          <p:cNvGrpSpPr>
            <a:grpSpLocks/>
          </p:cNvGrpSpPr>
          <p:nvPr/>
        </p:nvGrpSpPr>
        <p:grpSpPr bwMode="auto">
          <a:xfrm>
            <a:off x="5108700" y="5412706"/>
            <a:ext cx="3786187" cy="1071562"/>
            <a:chOff x="5214910" y="4786322"/>
            <a:chExt cx="3929090" cy="1071570"/>
          </a:xfrm>
        </p:grpSpPr>
        <p:sp>
          <p:nvSpPr>
            <p:cNvPr id="34822" name="圆角矩形标注 8"/>
            <p:cNvSpPr>
              <a:spLocks noChangeArrowheads="1"/>
            </p:cNvSpPr>
            <p:nvPr/>
          </p:nvSpPr>
          <p:spPr bwMode="auto">
            <a:xfrm>
              <a:off x="5214910" y="4786322"/>
              <a:ext cx="3929090" cy="1071570"/>
            </a:xfrm>
            <a:prstGeom prst="wedgeRoundRectCallout">
              <a:avLst>
                <a:gd name="adj1" fmla="val -168648"/>
                <a:gd name="adj2" fmla="val -179389"/>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点开      ，可以看到该种会议的年份和每年的会议主题</a:t>
              </a:r>
              <a:endParaRPr lang="en-US" altLang="zh-CN">
                <a:latin typeface="Calibri" pitchFamily="34" charset="0"/>
              </a:endParaRPr>
            </a:p>
          </p:txBody>
        </p:sp>
        <p:pic>
          <p:nvPicPr>
            <p:cNvPr id="34823" name="Picture 4"/>
            <p:cNvPicPr>
              <a:picLocks noChangeAspect="1" noChangeArrowheads="1"/>
            </p:cNvPicPr>
            <p:nvPr/>
          </p:nvPicPr>
          <p:blipFill>
            <a:blip r:embed="rId5" cstate="print"/>
            <a:srcRect/>
            <a:stretch>
              <a:fillRect/>
            </a:stretch>
          </p:blipFill>
          <p:spPr bwMode="auto">
            <a:xfrm>
              <a:off x="5881698" y="5072074"/>
              <a:ext cx="190500" cy="18097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285750" y="1241251"/>
            <a:ext cx="7286625" cy="2643188"/>
          </a:xfrm>
          <a:prstGeom prst="rect">
            <a:avLst/>
          </a:prstGeom>
          <a:noFill/>
          <a:ln w="9525">
            <a:solidFill>
              <a:schemeClr val="tx1">
                <a:lumMod val="50000"/>
                <a:lumOff val="50000"/>
              </a:schemeClr>
            </a:solidFill>
            <a:miter lim="800000"/>
            <a:headEnd/>
            <a:tailEnd/>
          </a:ln>
          <a:effectLst/>
        </p:spPr>
      </p:pic>
      <p:sp>
        <p:nvSpPr>
          <p:cNvPr id="8" name="圆角矩形标注 7"/>
          <p:cNvSpPr>
            <a:spLocks noChangeArrowheads="1"/>
          </p:cNvSpPr>
          <p:nvPr/>
        </p:nvSpPr>
        <p:spPr bwMode="auto">
          <a:xfrm>
            <a:off x="5214938" y="1669876"/>
            <a:ext cx="3929062" cy="1500188"/>
          </a:xfrm>
          <a:prstGeom prst="wedgeRoundRectCallout">
            <a:avLst>
              <a:gd name="adj1" fmla="val -128519"/>
              <a:gd name="adj2" fmla="val -3763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点开某一年的会议，可看见当年会议录的卷数</a:t>
            </a:r>
            <a:endParaRPr lang="en-US" altLang="zh-CN">
              <a:latin typeface="Calibri" pitchFamily="34" charset="0"/>
            </a:endParaRPr>
          </a:p>
          <a:p>
            <a:endParaRPr lang="en-US" altLang="zh-CN">
              <a:latin typeface="Calibri" pitchFamily="34" charset="0"/>
            </a:endParaRPr>
          </a:p>
          <a:p>
            <a:r>
              <a:rPr lang="en-US" altLang="zh-CN" b="1">
                <a:solidFill>
                  <a:srgbClr val="00B0F0"/>
                </a:solidFill>
                <a:latin typeface="华文细黑" pitchFamily="2" charset="-122"/>
                <a:ea typeface="华文细黑" pitchFamily="2" charset="-122"/>
              </a:rPr>
              <a:t>※</a:t>
            </a:r>
            <a:r>
              <a:rPr lang="en-US" altLang="zh-CN">
                <a:latin typeface="华文细黑" pitchFamily="2" charset="-122"/>
                <a:ea typeface="华文细黑" pitchFamily="2" charset="-122"/>
              </a:rPr>
              <a:t> </a:t>
            </a:r>
            <a:r>
              <a:rPr lang="zh-CN" altLang="en-US">
                <a:latin typeface="华文细黑" pitchFamily="2" charset="-122"/>
                <a:ea typeface="华文细黑" pitchFamily="2" charset="-122"/>
              </a:rPr>
              <a:t>有些会议录一年仅一卷</a:t>
            </a:r>
            <a:endParaRPr lang="en-US" altLang="zh-CN">
              <a:latin typeface="华文细黑" pitchFamily="2" charset="-122"/>
              <a:ea typeface="华文细黑" pitchFamily="2" charset="-122"/>
            </a:endParaRPr>
          </a:p>
        </p:txBody>
      </p:sp>
      <p:pic>
        <p:nvPicPr>
          <p:cNvPr id="6147" name="Picture 3"/>
          <p:cNvPicPr>
            <a:picLocks noChangeAspect="1" noChangeArrowheads="1"/>
          </p:cNvPicPr>
          <p:nvPr/>
        </p:nvPicPr>
        <p:blipFill>
          <a:blip r:embed="rId4" cstate="print"/>
          <a:srcRect/>
          <a:stretch>
            <a:fillRect/>
          </a:stretch>
        </p:blipFill>
        <p:spPr bwMode="auto">
          <a:xfrm>
            <a:off x="285750" y="3955876"/>
            <a:ext cx="7286625" cy="2857500"/>
          </a:xfrm>
          <a:prstGeom prst="rect">
            <a:avLst/>
          </a:prstGeom>
          <a:noFill/>
          <a:ln w="9525">
            <a:solidFill>
              <a:schemeClr val="tx1">
                <a:lumMod val="50000"/>
                <a:lumOff val="50000"/>
              </a:schemeClr>
            </a:solidFill>
            <a:miter lim="800000"/>
            <a:headEnd/>
            <a:tailEnd/>
          </a:ln>
          <a:effectLst/>
        </p:spPr>
      </p:pic>
      <p:sp>
        <p:nvSpPr>
          <p:cNvPr id="10" name="圆角矩形标注 9"/>
          <p:cNvSpPr>
            <a:spLocks noChangeArrowheads="1"/>
          </p:cNvSpPr>
          <p:nvPr/>
        </p:nvSpPr>
        <p:spPr bwMode="auto">
          <a:xfrm>
            <a:off x="5214938" y="4598814"/>
            <a:ext cx="3929062" cy="1500187"/>
          </a:xfrm>
          <a:prstGeom prst="wedgeRoundRectCallout">
            <a:avLst>
              <a:gd name="adj1" fmla="val -145884"/>
              <a:gd name="adj2" fmla="val -68565"/>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点开某一卷，左栏可以看见该卷有三个主题板块，每个板块下由不同与会者撰写的文章</a:t>
            </a:r>
            <a:endParaRPr lang="en-US" altLang="zh-C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249238" y="1233189"/>
            <a:ext cx="8680450" cy="5364163"/>
          </a:xfrm>
          <a:prstGeom prst="rect">
            <a:avLst/>
          </a:prstGeom>
          <a:noFill/>
          <a:ln w="9525">
            <a:solidFill>
              <a:schemeClr val="tx1">
                <a:lumMod val="50000"/>
                <a:lumOff val="50000"/>
              </a:schemeClr>
            </a:solidFill>
            <a:miter lim="800000"/>
            <a:headEnd/>
            <a:tailEnd/>
          </a:ln>
          <a:effectLst/>
        </p:spPr>
      </p:pic>
      <p:sp>
        <p:nvSpPr>
          <p:cNvPr id="7" name="圆角矩形标注 6"/>
          <p:cNvSpPr>
            <a:spLocks noChangeArrowheads="1"/>
          </p:cNvSpPr>
          <p:nvPr/>
        </p:nvSpPr>
        <p:spPr bwMode="auto">
          <a:xfrm>
            <a:off x="5000625" y="5590877"/>
            <a:ext cx="3929063" cy="1000125"/>
          </a:xfrm>
          <a:prstGeom prst="wedgeRoundRectCallout">
            <a:avLst>
              <a:gd name="adj1" fmla="val -29523"/>
              <a:gd name="adj2" fmla="val -12269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会议录文章和期刊文章页面结构相似，不同的是没有参考文献和插图</a:t>
            </a:r>
            <a:endParaRPr lang="en-US" altLang="zh-C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357188" y="1395561"/>
            <a:ext cx="8572500" cy="5057775"/>
          </a:xfrm>
          <a:prstGeom prst="rect">
            <a:avLst/>
          </a:prstGeom>
          <a:noFill/>
          <a:ln w="9525">
            <a:solidFill>
              <a:schemeClr val="tx1">
                <a:lumMod val="50000"/>
                <a:lumOff val="50000"/>
              </a:schemeClr>
            </a:solidFill>
            <a:miter lim="800000"/>
            <a:headEnd/>
            <a:tailEnd/>
          </a:ln>
          <a:effectLst/>
        </p:spPr>
      </p:pic>
      <p:sp>
        <p:nvSpPr>
          <p:cNvPr id="7" name="圆角矩形标注 6"/>
          <p:cNvSpPr>
            <a:spLocks noChangeArrowheads="1"/>
          </p:cNvSpPr>
          <p:nvPr/>
        </p:nvSpPr>
        <p:spPr bwMode="auto">
          <a:xfrm>
            <a:off x="4429125" y="4681686"/>
            <a:ext cx="4500563" cy="642937"/>
          </a:xfrm>
          <a:prstGeom prst="wedgeRoundRectCallout">
            <a:avLst>
              <a:gd name="adj1" fmla="val -107639"/>
              <a:gd name="adj2" fmla="val -544204"/>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按年份浏览时，每种会议的卷数分开排列</a:t>
            </a:r>
            <a:endParaRPr lang="en-US" altLang="zh-C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txBox="1">
            <a:spLocks/>
          </p:cNvSpPr>
          <p:nvPr/>
        </p:nvSpPr>
        <p:spPr bwMode="auto">
          <a:xfrm>
            <a:off x="671513" y="929829"/>
            <a:ext cx="7908925" cy="965200"/>
          </a:xfrm>
          <a:prstGeom prst="rect">
            <a:avLst/>
          </a:prstGeom>
          <a:noFill/>
          <a:ln w="9525">
            <a:noFill/>
            <a:miter lim="800000"/>
            <a:headEnd/>
            <a:tailEnd/>
          </a:ln>
        </p:spPr>
        <p:txBody>
          <a:bodyPr anchor="ctr"/>
          <a:lstStyle/>
          <a:p>
            <a:r>
              <a:rPr lang="en-US" altLang="zh-CN" sz="4400" dirty="0">
                <a:latin typeface="微软雅黑" pitchFamily="34" charset="-122"/>
                <a:ea typeface="微软雅黑" pitchFamily="34" charset="-122"/>
              </a:rPr>
              <a:t>ASME </a:t>
            </a:r>
            <a:r>
              <a:rPr lang="zh-CN" altLang="en-US" sz="4400" dirty="0" smtClean="0">
                <a:latin typeface="微软雅黑" pitchFamily="34" charset="-122"/>
                <a:ea typeface="微软雅黑" pitchFamily="34" charset="-122"/>
              </a:rPr>
              <a:t>历任学会</a:t>
            </a:r>
            <a:r>
              <a:rPr lang="zh-CN" altLang="en-US" sz="4400" dirty="0">
                <a:latin typeface="微软雅黑" pitchFamily="34" charset="-122"/>
                <a:ea typeface="微软雅黑" pitchFamily="34" charset="-122"/>
              </a:rPr>
              <a:t>主席</a:t>
            </a:r>
            <a:endParaRPr lang="en-US" altLang="zh-CN" sz="4400" dirty="0">
              <a:latin typeface="微软雅黑" pitchFamily="34" charset="-122"/>
              <a:ea typeface="微软雅黑" pitchFamily="34" charset="-122"/>
            </a:endParaRPr>
          </a:p>
        </p:txBody>
      </p:sp>
      <p:pic>
        <p:nvPicPr>
          <p:cNvPr id="9219" name="图片 4" descr="ASME_Presidents_First_Robert_Henry.png"/>
          <p:cNvPicPr>
            <a:picLocks noGrp="1" noChangeAspect="1"/>
          </p:cNvPicPr>
          <p:nvPr isPhoto="1"/>
        </p:nvPicPr>
        <p:blipFill>
          <a:blip r:embed="rId2" cstate="print"/>
          <a:srcRect l="61719"/>
          <a:stretch>
            <a:fillRect/>
          </a:stretch>
        </p:blipFill>
        <p:spPr bwMode="auto">
          <a:xfrm>
            <a:off x="304121" y="1772816"/>
            <a:ext cx="955511" cy="1594642"/>
          </a:xfrm>
          <a:prstGeom prst="rect">
            <a:avLst/>
          </a:prstGeom>
          <a:noFill/>
          <a:ln w="9525">
            <a:noFill/>
            <a:miter lim="800000"/>
            <a:headEnd/>
            <a:tailEnd/>
          </a:ln>
        </p:spPr>
      </p:pic>
      <p:graphicFrame>
        <p:nvGraphicFramePr>
          <p:cNvPr id="6" name="表格 5"/>
          <p:cNvGraphicFramePr>
            <a:graphicFrameLocks noGrp="1"/>
          </p:cNvGraphicFramePr>
          <p:nvPr/>
        </p:nvGraphicFramePr>
        <p:xfrm>
          <a:off x="2071688" y="1960116"/>
          <a:ext cx="6572296" cy="1854200"/>
        </p:xfrm>
        <a:graphic>
          <a:graphicData uri="http://schemas.openxmlformats.org/drawingml/2006/table">
            <a:tbl>
              <a:tblPr firstRow="1" bandRow="1">
                <a:tableStyleId>{5A111915-BE36-4E01-A7E5-04B1672EAD32}</a:tableStyleId>
              </a:tblPr>
              <a:tblGrid>
                <a:gridCol w="3429024"/>
                <a:gridCol w="3143272"/>
              </a:tblGrid>
              <a:tr h="370840">
                <a:tc>
                  <a:txBody>
                    <a:bodyPr/>
                    <a:lstStyle/>
                    <a:p>
                      <a:pPr algn="ctr"/>
                      <a:r>
                        <a:rPr lang="zh-CN" altLang="en-US" sz="1600" kern="1200" dirty="0" smtClean="0">
                          <a:solidFill>
                            <a:schemeClr val="tx1"/>
                          </a:solidFill>
                          <a:latin typeface="微软雅黑" pitchFamily="34" charset="-122"/>
                          <a:ea typeface="微软雅黑" pitchFamily="34" charset="-122"/>
                        </a:rPr>
                        <a:t>主席</a:t>
                      </a:r>
                      <a:endParaRPr lang="zh-CN" altLang="en-US" sz="1600" b="1" kern="1200" dirty="0" smtClean="0">
                        <a:solidFill>
                          <a:schemeClr val="tx1"/>
                        </a:solidFill>
                        <a:latin typeface="微软雅黑" pitchFamily="34" charset="-122"/>
                        <a:ea typeface="微软雅黑" pitchFamily="34" charset="-122"/>
                        <a:cs typeface="+mn-cs"/>
                      </a:endParaRPr>
                    </a:p>
                  </a:txBody>
                  <a:tcPr anchor="ctr">
                    <a:solidFill>
                      <a:schemeClr val="accent5">
                        <a:lumMod val="20000"/>
                        <a:lumOff val="80000"/>
                      </a:schemeClr>
                    </a:solidFill>
                  </a:tcPr>
                </a:tc>
                <a:tc>
                  <a:txBody>
                    <a:bodyPr/>
                    <a:lstStyle/>
                    <a:p>
                      <a:pPr algn="ctr"/>
                      <a:r>
                        <a:rPr lang="zh-CN" altLang="en-US" sz="1600" kern="1200" dirty="0" smtClean="0">
                          <a:solidFill>
                            <a:schemeClr val="tx1"/>
                          </a:solidFill>
                          <a:latin typeface="微软雅黑" pitchFamily="34" charset="-122"/>
                          <a:ea typeface="微软雅黑" pitchFamily="34" charset="-122"/>
                        </a:rPr>
                        <a:t>专利</a:t>
                      </a:r>
                      <a:r>
                        <a:rPr lang="en-US" altLang="zh-CN" sz="1600" kern="1200" dirty="0" smtClean="0">
                          <a:solidFill>
                            <a:schemeClr val="tx1"/>
                          </a:solidFill>
                          <a:latin typeface="微软雅黑" pitchFamily="34" charset="-122"/>
                          <a:ea typeface="微软雅黑" pitchFamily="34" charset="-122"/>
                        </a:rPr>
                        <a:t>/</a:t>
                      </a:r>
                      <a:r>
                        <a:rPr lang="zh-CN" altLang="en-US" sz="1600" kern="1200" dirty="0" smtClean="0">
                          <a:solidFill>
                            <a:schemeClr val="tx1"/>
                          </a:solidFill>
                          <a:latin typeface="微软雅黑" pitchFamily="34" charset="-122"/>
                          <a:ea typeface="微软雅黑" pitchFamily="34" charset="-122"/>
                        </a:rPr>
                        <a:t>发明</a:t>
                      </a:r>
                      <a:endParaRPr lang="zh-CN" altLang="en-US" sz="1600" b="1" kern="1200" dirty="0" smtClean="0">
                        <a:solidFill>
                          <a:schemeClr val="tx1"/>
                        </a:solidFill>
                        <a:latin typeface="微软雅黑" pitchFamily="34" charset="-122"/>
                        <a:ea typeface="微软雅黑" pitchFamily="34" charset="-122"/>
                        <a:cs typeface="+mn-cs"/>
                      </a:endParaRPr>
                    </a:p>
                  </a:txBody>
                  <a:tcPr anchor="ctr">
                    <a:solidFill>
                      <a:schemeClr val="accent5">
                        <a:lumMod val="20000"/>
                        <a:lumOff val="80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latin typeface="微软雅黑" pitchFamily="34" charset="-122"/>
                          <a:ea typeface="微软雅黑" pitchFamily="34" charset="-122"/>
                        </a:rPr>
                        <a:t>第 </a:t>
                      </a:r>
                      <a:r>
                        <a:rPr lang="en-US" altLang="zh-CN" sz="1600" dirty="0" smtClean="0">
                          <a:latin typeface="微软雅黑" pitchFamily="34" charset="-122"/>
                          <a:ea typeface="微软雅黑" pitchFamily="34" charset="-122"/>
                        </a:rPr>
                        <a:t>1 </a:t>
                      </a:r>
                      <a:r>
                        <a:rPr lang="zh-CN" altLang="en-US" sz="1600" dirty="0" smtClean="0">
                          <a:latin typeface="微软雅黑" pitchFamily="34" charset="-122"/>
                          <a:ea typeface="微软雅黑" pitchFamily="34" charset="-122"/>
                        </a:rPr>
                        <a:t>任 </a:t>
                      </a:r>
                      <a:r>
                        <a:rPr lang="en-US" altLang="zh-CN" sz="1600" dirty="0" smtClean="0">
                          <a:latin typeface="微软雅黑" pitchFamily="34" charset="-122"/>
                          <a:ea typeface="微软雅黑" pitchFamily="34" charset="-122"/>
                        </a:rPr>
                        <a:t>Robert H. Thurston </a:t>
                      </a:r>
                      <a:endParaRPr lang="zh-CN" altLang="en-US" sz="1600" b="0" dirty="0" smtClean="0">
                        <a:latin typeface="微软雅黑" pitchFamily="34" charset="-122"/>
                        <a:ea typeface="微软雅黑" pitchFamily="34" charset="-122"/>
                      </a:endParaRPr>
                    </a:p>
                  </a:txBody>
                  <a:tcPr anchor="ctr"/>
                </a:tc>
                <a:tc>
                  <a:txBody>
                    <a:bodyPr/>
                    <a:lstStyle/>
                    <a:p>
                      <a:pPr algn="ctr"/>
                      <a:r>
                        <a:rPr lang="zh-CN" altLang="en-US" sz="1600" dirty="0" smtClean="0">
                          <a:latin typeface="微软雅黑" pitchFamily="34" charset="-122"/>
                          <a:ea typeface="微软雅黑" pitchFamily="34" charset="-122"/>
                        </a:rPr>
                        <a:t>钢铁性能测试三坐标立体图表</a:t>
                      </a:r>
                      <a:endParaRPr lang="zh-CN" altLang="en-US" sz="1600" b="0" dirty="0">
                        <a:latin typeface="微软雅黑" pitchFamily="34" charset="-122"/>
                        <a:ea typeface="微软雅黑" pitchFamily="34" charset="-122"/>
                      </a:endParaRPr>
                    </a:p>
                  </a:txBody>
                  <a:tcPr anchor="ctr"/>
                </a:tc>
              </a:tr>
              <a:tr h="370840">
                <a:tc>
                  <a:txBody>
                    <a:bodyPr/>
                    <a:lstStyle/>
                    <a:p>
                      <a:pPr algn="ctr"/>
                      <a:r>
                        <a:rPr lang="zh-CN" altLang="en-US" sz="1600" dirty="0" smtClean="0">
                          <a:latin typeface="微软雅黑" pitchFamily="34" charset="-122"/>
                          <a:ea typeface="微软雅黑" pitchFamily="34" charset="-122"/>
                        </a:rPr>
                        <a:t>第</a:t>
                      </a:r>
                      <a:r>
                        <a:rPr lang="en-US" altLang="zh-CN" sz="1600" dirty="0" smtClean="0">
                          <a:latin typeface="微软雅黑" pitchFamily="34" charset="-122"/>
                          <a:ea typeface="微软雅黑" pitchFamily="34" charset="-122"/>
                        </a:rPr>
                        <a:t>25</a:t>
                      </a:r>
                      <a:r>
                        <a:rPr lang="zh-CN" altLang="en-US" sz="1600" dirty="0" smtClean="0">
                          <a:latin typeface="微软雅黑" pitchFamily="34" charset="-122"/>
                          <a:ea typeface="微软雅黑" pitchFamily="34" charset="-122"/>
                        </a:rPr>
                        <a:t>任 </a:t>
                      </a:r>
                      <a:r>
                        <a:rPr lang="en-US" altLang="zh-CN" sz="1600" dirty="0" smtClean="0">
                          <a:latin typeface="微软雅黑" pitchFamily="34" charset="-122"/>
                          <a:ea typeface="微软雅黑" pitchFamily="34" charset="-122"/>
                        </a:rPr>
                        <a:t>Frederick</a:t>
                      </a:r>
                      <a:r>
                        <a:rPr lang="zh-CN" altLang="en-US" sz="1600" baseline="0" dirty="0" smtClean="0">
                          <a:latin typeface="微软雅黑" pitchFamily="34" charset="-122"/>
                          <a:ea typeface="微软雅黑" pitchFamily="34" charset="-122"/>
                        </a:rPr>
                        <a:t> </a:t>
                      </a:r>
                      <a:r>
                        <a:rPr lang="en-US" altLang="zh-CN" sz="1600" baseline="0" dirty="0" smtClean="0">
                          <a:latin typeface="微软雅黑" pitchFamily="34" charset="-122"/>
                          <a:ea typeface="微软雅黑" pitchFamily="34" charset="-122"/>
                        </a:rPr>
                        <a:t>W. Taylor</a:t>
                      </a:r>
                      <a:endParaRPr lang="en-US" altLang="zh-CN" sz="1600" dirty="0" smtClean="0">
                        <a:latin typeface="微软雅黑" pitchFamily="34" charset="-122"/>
                        <a:ea typeface="微软雅黑" pitchFamily="34" charset="-122"/>
                      </a:endParaRPr>
                    </a:p>
                  </a:txBody>
                  <a:tcPr anchor="ctr"/>
                </a:tc>
                <a:tc>
                  <a:txBody>
                    <a:bodyPr/>
                    <a:lstStyle/>
                    <a:p>
                      <a:pPr marL="0" algn="ctr" defTabSz="914400" rtl="0" eaLnBrk="1" latinLnBrk="0" hangingPunct="1"/>
                      <a:r>
                        <a:rPr lang="zh-CN" altLang="en-US" sz="1600" kern="1200" dirty="0" smtClean="0">
                          <a:latin typeface="微软雅黑" pitchFamily="34" charset="-122"/>
                          <a:ea typeface="微软雅黑" pitchFamily="34" charset="-122"/>
                        </a:rPr>
                        <a:t>科学管理法之父</a:t>
                      </a:r>
                      <a:endParaRPr lang="zh-CN" altLang="en-US" sz="1600" b="0" kern="1200" dirty="0" smtClean="0">
                        <a:solidFill>
                          <a:schemeClr val="tx1"/>
                        </a:solidFill>
                        <a:latin typeface="微软雅黑" pitchFamily="34" charset="-122"/>
                        <a:ea typeface="微软雅黑" pitchFamily="34" charset="-122"/>
                        <a:cs typeface="+mn-cs"/>
                      </a:endParaRPr>
                    </a:p>
                  </a:txBody>
                  <a:tcPr anchor="ctr"/>
                </a:tc>
              </a:tr>
              <a:tr h="370840">
                <a:tc>
                  <a:txBody>
                    <a:bodyPr/>
                    <a:lstStyle/>
                    <a:p>
                      <a:pPr algn="ctr"/>
                      <a:r>
                        <a:rPr lang="zh-CN" altLang="en-US" sz="1600" dirty="0" smtClean="0">
                          <a:latin typeface="微软雅黑" pitchFamily="34" charset="-122"/>
                          <a:ea typeface="微软雅黑" pitchFamily="34" charset="-122"/>
                        </a:rPr>
                        <a:t>第</a:t>
                      </a:r>
                      <a:r>
                        <a:rPr lang="en-US" altLang="zh-CN" sz="1600" dirty="0" smtClean="0">
                          <a:latin typeface="微软雅黑" pitchFamily="34" charset="-122"/>
                          <a:ea typeface="微软雅黑" pitchFamily="34" charset="-122"/>
                        </a:rPr>
                        <a:t>29</a:t>
                      </a:r>
                      <a:r>
                        <a:rPr lang="zh-CN" altLang="en-US" sz="1600" dirty="0" smtClean="0">
                          <a:latin typeface="微软雅黑" pitchFamily="34" charset="-122"/>
                          <a:ea typeface="微软雅黑" pitchFamily="34" charset="-122"/>
                        </a:rPr>
                        <a:t>任 </a:t>
                      </a:r>
                      <a:r>
                        <a:rPr lang="en-US" altLang="zh-CN" sz="1600" dirty="0" smtClean="0">
                          <a:latin typeface="微软雅黑" pitchFamily="34" charset="-122"/>
                          <a:ea typeface="微软雅黑" pitchFamily="34" charset="-122"/>
                        </a:rPr>
                        <a:t>George Westinghouse</a:t>
                      </a:r>
                    </a:p>
                  </a:txBody>
                  <a:tcPr anchor="ctr"/>
                </a:tc>
                <a:tc>
                  <a:txBody>
                    <a:bodyPr/>
                    <a:lstStyle/>
                    <a:p>
                      <a:pPr marL="0" algn="ctr" defTabSz="914400" rtl="0" eaLnBrk="1" latinLnBrk="0" hangingPunct="1"/>
                      <a:r>
                        <a:rPr lang="zh-CN" altLang="en-US" sz="1600" b="0" kern="1200" dirty="0" smtClean="0">
                          <a:solidFill>
                            <a:schemeClr val="tx1"/>
                          </a:solidFill>
                          <a:latin typeface="微软雅黑" pitchFamily="34" charset="-122"/>
                          <a:ea typeface="微软雅黑" pitchFamily="34" charset="-122"/>
                          <a:cs typeface="+mn-cs"/>
                        </a:rPr>
                        <a:t>火车空气制动闸</a:t>
                      </a:r>
                    </a:p>
                  </a:txBody>
                  <a:tcPr anchor="ctr"/>
                </a:tc>
              </a:tr>
              <a:tr h="370840">
                <a:tc>
                  <a:txBody>
                    <a:bodyPr/>
                    <a:lstStyle/>
                    <a:p>
                      <a:pPr algn="ctr"/>
                      <a:r>
                        <a:rPr lang="zh-CN" altLang="en-US" sz="1600" dirty="0" smtClean="0">
                          <a:latin typeface="微软雅黑" pitchFamily="34" charset="-122"/>
                          <a:ea typeface="微软雅黑" pitchFamily="34" charset="-122"/>
                        </a:rPr>
                        <a:t>第</a:t>
                      </a:r>
                      <a:r>
                        <a:rPr lang="en-US" altLang="zh-CN" sz="1600" dirty="0" smtClean="0">
                          <a:latin typeface="微软雅黑" pitchFamily="34" charset="-122"/>
                          <a:ea typeface="微软雅黑" pitchFamily="34" charset="-122"/>
                        </a:rPr>
                        <a:t>48</a:t>
                      </a:r>
                      <a:r>
                        <a:rPr lang="zh-CN" altLang="en-US" sz="1600" dirty="0" smtClean="0">
                          <a:latin typeface="微软雅黑" pitchFamily="34" charset="-122"/>
                          <a:ea typeface="微软雅黑" pitchFamily="34" charset="-122"/>
                        </a:rPr>
                        <a:t>任 </a:t>
                      </a:r>
                      <a:r>
                        <a:rPr lang="en-US" altLang="zh-CN" sz="1600" dirty="0" smtClean="0">
                          <a:latin typeface="微软雅黑" pitchFamily="34" charset="-122"/>
                          <a:ea typeface="微软雅黑" pitchFamily="34" charset="-122"/>
                        </a:rPr>
                        <a:t>Elmer Sperry</a:t>
                      </a:r>
                    </a:p>
                  </a:txBody>
                  <a:tcPr anchor="ctr"/>
                </a:tc>
                <a:tc>
                  <a:txBody>
                    <a:bodyPr/>
                    <a:lstStyle/>
                    <a:p>
                      <a:pPr marL="0" algn="ctr" defTabSz="914400" rtl="0" eaLnBrk="1" latinLnBrk="0" hangingPunct="1"/>
                      <a:r>
                        <a:rPr lang="zh-CN" altLang="en-US" sz="1600" b="0" kern="1200" dirty="0" smtClean="0">
                          <a:solidFill>
                            <a:schemeClr val="tx1"/>
                          </a:solidFill>
                          <a:latin typeface="微软雅黑" pitchFamily="34" charset="-122"/>
                          <a:ea typeface="微软雅黑" pitchFamily="34" charset="-122"/>
                          <a:cs typeface="+mn-cs"/>
                        </a:rPr>
                        <a:t>陀螺稳定器（用于美国海军）</a:t>
                      </a:r>
                    </a:p>
                  </a:txBody>
                  <a:tcPr anchor="ctr"/>
                </a:tc>
              </a:tr>
            </a:tbl>
          </a:graphicData>
        </a:graphic>
      </p:graphicFrame>
      <p:pic>
        <p:nvPicPr>
          <p:cNvPr id="9239" name="Picture 2" descr="D:\maryann\产品&amp;出版社\我的产品\ASME\参考\pic\ASME_Presidents_Twenty_Fifth_Frederick_Taylor.png"/>
          <p:cNvPicPr>
            <a:picLocks noChangeAspect="1" noChangeArrowheads="1"/>
          </p:cNvPicPr>
          <p:nvPr/>
        </p:nvPicPr>
        <p:blipFill>
          <a:blip r:embed="rId3" cstate="print"/>
          <a:srcRect r="69060"/>
          <a:stretch>
            <a:fillRect/>
          </a:stretch>
        </p:blipFill>
        <p:spPr bwMode="auto">
          <a:xfrm>
            <a:off x="928692" y="2852936"/>
            <a:ext cx="1000102" cy="1594642"/>
          </a:xfrm>
          <a:prstGeom prst="rect">
            <a:avLst/>
          </a:prstGeom>
          <a:noFill/>
          <a:ln w="9525">
            <a:noFill/>
            <a:miter lim="800000"/>
            <a:headEnd/>
            <a:tailEnd/>
          </a:ln>
        </p:spPr>
      </p:pic>
      <p:graphicFrame>
        <p:nvGraphicFramePr>
          <p:cNvPr id="8" name="表格 7"/>
          <p:cNvGraphicFramePr>
            <a:graphicFrameLocks noGrp="1"/>
          </p:cNvGraphicFramePr>
          <p:nvPr/>
        </p:nvGraphicFramePr>
        <p:xfrm>
          <a:off x="2071688" y="4001644"/>
          <a:ext cx="6572296" cy="741680"/>
        </p:xfrm>
        <a:graphic>
          <a:graphicData uri="http://schemas.openxmlformats.org/drawingml/2006/table">
            <a:tbl>
              <a:tblPr firstRow="1" bandRow="1">
                <a:tableStyleId>{5A111915-BE36-4E01-A7E5-04B1672EAD32}</a:tableStyleId>
              </a:tblPr>
              <a:tblGrid>
                <a:gridCol w="6572296"/>
              </a:tblGrid>
              <a:tr h="370840">
                <a:tc>
                  <a:txBody>
                    <a:bodyPr/>
                    <a:lstStyle/>
                    <a:p>
                      <a:pPr marL="180000" algn="l"/>
                      <a:r>
                        <a:rPr lang="zh-CN" altLang="en-US" sz="1600" b="0" dirty="0" smtClean="0">
                          <a:solidFill>
                            <a:schemeClr val="tx1"/>
                          </a:solidFill>
                          <a:latin typeface="微软雅黑" pitchFamily="34" charset="-122"/>
                          <a:ea typeface="微软雅黑" pitchFamily="34" charset="-122"/>
                        </a:rPr>
                        <a:t>第</a:t>
                      </a:r>
                      <a:r>
                        <a:rPr lang="en-US" altLang="zh-CN" sz="1600" b="0" dirty="0" smtClean="0">
                          <a:solidFill>
                            <a:schemeClr val="tx1"/>
                          </a:solidFill>
                          <a:latin typeface="微软雅黑" pitchFamily="34" charset="-122"/>
                          <a:ea typeface="微软雅黑" pitchFamily="34" charset="-122"/>
                        </a:rPr>
                        <a:t>131</a:t>
                      </a:r>
                      <a:r>
                        <a:rPr lang="zh-CN" altLang="en-US" sz="1600" b="0" dirty="0" smtClean="0">
                          <a:solidFill>
                            <a:schemeClr val="tx1"/>
                          </a:solidFill>
                          <a:latin typeface="微软雅黑" pitchFamily="34" charset="-122"/>
                          <a:ea typeface="微软雅黑" pitchFamily="34" charset="-122"/>
                        </a:rPr>
                        <a:t>任</a:t>
                      </a:r>
                      <a:r>
                        <a:rPr lang="zh-CN" altLang="en-US" sz="1600" b="0" baseline="0" dirty="0" smtClean="0">
                          <a:solidFill>
                            <a:schemeClr val="tx1"/>
                          </a:solidFill>
                          <a:latin typeface="微软雅黑" pitchFamily="34" charset="-122"/>
                          <a:ea typeface="微软雅黑" pitchFamily="34" charset="-122"/>
                        </a:rPr>
                        <a:t> </a:t>
                      </a:r>
                      <a:r>
                        <a:rPr lang="en-US" altLang="zh-CN" sz="1600" b="0" baseline="0" dirty="0" smtClean="0">
                          <a:solidFill>
                            <a:schemeClr val="tx1"/>
                          </a:solidFill>
                          <a:latin typeface="微软雅黑" pitchFamily="34" charset="-122"/>
                          <a:ea typeface="微软雅黑" pitchFamily="34" charset="-122"/>
                        </a:rPr>
                        <a:t>Marc Goldsmith</a:t>
                      </a:r>
                      <a:r>
                        <a:rPr lang="zh-CN" altLang="en-US" sz="1600" b="0" baseline="0" dirty="0" smtClean="0">
                          <a:solidFill>
                            <a:schemeClr val="tx1"/>
                          </a:solidFill>
                          <a:latin typeface="微软雅黑" pitchFamily="34" charset="-122"/>
                          <a:ea typeface="微软雅黑" pitchFamily="34" charset="-122"/>
                        </a:rPr>
                        <a:t>（</a:t>
                      </a:r>
                      <a:r>
                        <a:rPr lang="en-US" altLang="zh-CN" sz="1600" b="0" baseline="0" dirty="0" smtClean="0">
                          <a:solidFill>
                            <a:schemeClr val="tx1"/>
                          </a:solidFill>
                          <a:latin typeface="微软雅黑" pitchFamily="34" charset="-122"/>
                          <a:ea typeface="微软雅黑" pitchFamily="34" charset="-122"/>
                        </a:rPr>
                        <a:t>2013</a:t>
                      </a:r>
                      <a:r>
                        <a:rPr lang="zh-CN" altLang="en-US" sz="1600" b="0" baseline="0" dirty="0" smtClean="0">
                          <a:solidFill>
                            <a:schemeClr val="tx1"/>
                          </a:solidFill>
                          <a:latin typeface="微软雅黑" pitchFamily="34" charset="-122"/>
                          <a:ea typeface="微软雅黑" pitchFamily="34" charset="-122"/>
                        </a:rPr>
                        <a:t>年）</a:t>
                      </a:r>
                      <a:endParaRPr lang="en-US" altLang="zh-CN" sz="1600" b="0" dirty="0" smtClean="0">
                        <a:solidFill>
                          <a:schemeClr val="tx1"/>
                        </a:solidFill>
                        <a:latin typeface="微软雅黑" pitchFamily="34" charset="-122"/>
                        <a:ea typeface="微软雅黑" pitchFamily="34" charset="-122"/>
                      </a:endParaRPr>
                    </a:p>
                  </a:txBody>
                  <a:tcPr anchor="ctr">
                    <a:solidFill>
                      <a:schemeClr val="accent5">
                        <a:lumMod val="20000"/>
                        <a:lumOff val="80000"/>
                      </a:schemeClr>
                    </a:solidFill>
                  </a:tcPr>
                </a:tc>
              </a:tr>
              <a:tr h="370840">
                <a:tc>
                  <a:txBody>
                    <a:bodyPr/>
                    <a:lstStyle/>
                    <a:p>
                      <a:pPr marL="180000" algn="l" defTabSz="914400" rtl="0" eaLnBrk="1" latinLnBrk="0" hangingPunct="1"/>
                      <a:r>
                        <a:rPr lang="zh-CN" altLang="en-US" sz="1600" b="0" kern="1200" dirty="0" smtClean="0">
                          <a:solidFill>
                            <a:schemeClr val="tx1"/>
                          </a:solidFill>
                          <a:latin typeface="微软雅黑" pitchFamily="34" charset="-122"/>
                          <a:ea typeface="微软雅黑" pitchFamily="34" charset="-122"/>
                          <a:cs typeface="+mn-cs"/>
                        </a:rPr>
                        <a:t>核能行业顾问、</a:t>
                      </a:r>
                      <a:r>
                        <a:rPr lang="en-US" altLang="zh-CN" sz="1600" b="0" kern="1200" dirty="0" smtClean="0">
                          <a:solidFill>
                            <a:schemeClr val="tx1"/>
                          </a:solidFill>
                          <a:latin typeface="微软雅黑" pitchFamily="34" charset="-122"/>
                          <a:ea typeface="微软雅黑" pitchFamily="34" charset="-122"/>
                          <a:cs typeface="+mn-cs"/>
                        </a:rPr>
                        <a:t>IEEE</a:t>
                      </a:r>
                      <a:r>
                        <a:rPr lang="en-US" altLang="zh-CN" sz="1600" b="0" kern="1200" baseline="0" dirty="0" smtClean="0">
                          <a:solidFill>
                            <a:schemeClr val="tx1"/>
                          </a:solidFill>
                          <a:latin typeface="微软雅黑" pitchFamily="34" charset="-122"/>
                          <a:ea typeface="微软雅黑" pitchFamily="34" charset="-122"/>
                          <a:cs typeface="+mn-cs"/>
                        </a:rPr>
                        <a:t> </a:t>
                      </a:r>
                      <a:r>
                        <a:rPr lang="zh-CN" altLang="en-US" sz="1600" b="0" kern="1200" baseline="0" dirty="0" smtClean="0">
                          <a:solidFill>
                            <a:schemeClr val="tx1"/>
                          </a:solidFill>
                          <a:latin typeface="微软雅黑" pitchFamily="34" charset="-122"/>
                          <a:ea typeface="微软雅黑" pitchFamily="34" charset="-122"/>
                          <a:cs typeface="+mn-cs"/>
                        </a:rPr>
                        <a:t>高级会员、</a:t>
                      </a:r>
                      <a:r>
                        <a:rPr lang="zh-CN" altLang="en-US" sz="1600" b="0" kern="1200" dirty="0" smtClean="0">
                          <a:solidFill>
                            <a:schemeClr val="tx1"/>
                          </a:solidFill>
                          <a:latin typeface="微软雅黑" pitchFamily="34" charset="-122"/>
                          <a:ea typeface="微软雅黑" pitchFamily="34" charset="-122"/>
                          <a:cs typeface="+mn-cs"/>
                        </a:rPr>
                        <a:t>无国界工程师协会国家指导委员</a:t>
                      </a:r>
                    </a:p>
                  </a:txBody>
                  <a:tcPr anchor="ctr">
                    <a:noFill/>
                  </a:tcPr>
                </a:tc>
              </a:tr>
            </a:tbl>
          </a:graphicData>
        </a:graphic>
      </p:graphicFrame>
      <p:graphicFrame>
        <p:nvGraphicFramePr>
          <p:cNvPr id="7" name="表格 6"/>
          <p:cNvGraphicFramePr>
            <a:graphicFrameLocks noGrp="1"/>
          </p:cNvGraphicFramePr>
          <p:nvPr/>
        </p:nvGraphicFramePr>
        <p:xfrm>
          <a:off x="2071670" y="4716024"/>
          <a:ext cx="6572296" cy="741680"/>
        </p:xfrm>
        <a:graphic>
          <a:graphicData uri="http://schemas.openxmlformats.org/drawingml/2006/table">
            <a:tbl>
              <a:tblPr firstRow="1" bandRow="1">
                <a:tableStyleId>{5A111915-BE36-4E01-A7E5-04B1672EAD32}</a:tableStyleId>
              </a:tblPr>
              <a:tblGrid>
                <a:gridCol w="6572296"/>
              </a:tblGrid>
              <a:tr h="370840">
                <a:tc>
                  <a:txBody>
                    <a:bodyPr/>
                    <a:lstStyle/>
                    <a:p>
                      <a:pPr marL="180000" algn="l"/>
                      <a:r>
                        <a:rPr lang="zh-CN" altLang="en-US" sz="1600" b="0" dirty="0" smtClean="0">
                          <a:solidFill>
                            <a:schemeClr val="tx1"/>
                          </a:solidFill>
                          <a:latin typeface="微软雅黑" pitchFamily="34" charset="-122"/>
                          <a:ea typeface="微软雅黑" pitchFamily="34" charset="-122"/>
                        </a:rPr>
                        <a:t>第</a:t>
                      </a:r>
                      <a:r>
                        <a:rPr lang="en-US" altLang="zh-CN" sz="1600" b="0" dirty="0" smtClean="0">
                          <a:solidFill>
                            <a:schemeClr val="tx1"/>
                          </a:solidFill>
                          <a:latin typeface="微软雅黑" pitchFamily="34" charset="-122"/>
                          <a:ea typeface="微软雅黑" pitchFamily="34" charset="-122"/>
                        </a:rPr>
                        <a:t>134</a:t>
                      </a:r>
                      <a:r>
                        <a:rPr lang="zh-CN" altLang="en-US" sz="1600" b="0" dirty="0" smtClean="0">
                          <a:solidFill>
                            <a:schemeClr val="tx1"/>
                          </a:solidFill>
                          <a:latin typeface="微软雅黑" pitchFamily="34" charset="-122"/>
                          <a:ea typeface="微软雅黑" pitchFamily="34" charset="-122"/>
                        </a:rPr>
                        <a:t>任</a:t>
                      </a:r>
                      <a:r>
                        <a:rPr lang="zh-CN" altLang="en-US" sz="1600" b="0" baseline="0" dirty="0" smtClean="0">
                          <a:solidFill>
                            <a:schemeClr val="tx1"/>
                          </a:solidFill>
                          <a:latin typeface="微软雅黑" pitchFamily="34" charset="-122"/>
                          <a:ea typeface="微软雅黑" pitchFamily="34" charset="-122"/>
                        </a:rPr>
                        <a:t> </a:t>
                      </a:r>
                      <a:r>
                        <a:rPr lang="en-US" altLang="zh-CN" sz="1600" b="0" baseline="0" dirty="0" smtClean="0">
                          <a:solidFill>
                            <a:schemeClr val="tx1"/>
                          </a:solidFill>
                          <a:latin typeface="微软雅黑" pitchFamily="34" charset="-122"/>
                          <a:ea typeface="微软雅黑" pitchFamily="34" charset="-122"/>
                        </a:rPr>
                        <a:t>J. Robert Sims, </a:t>
                      </a:r>
                      <a:r>
                        <a:rPr lang="en-US" altLang="zh-CN" sz="1600" b="0" baseline="0" dirty="0" err="1" smtClean="0">
                          <a:solidFill>
                            <a:schemeClr val="tx1"/>
                          </a:solidFill>
                          <a:latin typeface="微软雅黑" pitchFamily="34" charset="-122"/>
                          <a:ea typeface="微软雅黑" pitchFamily="34" charset="-122"/>
                        </a:rPr>
                        <a:t>Jr</a:t>
                      </a:r>
                      <a:r>
                        <a:rPr lang="zh-CN" altLang="en-US" sz="1600" b="0" baseline="0" dirty="0" smtClean="0">
                          <a:solidFill>
                            <a:schemeClr val="tx1"/>
                          </a:solidFill>
                          <a:latin typeface="微软雅黑" pitchFamily="34" charset="-122"/>
                          <a:ea typeface="微软雅黑" pitchFamily="34" charset="-122"/>
                        </a:rPr>
                        <a:t>（</a:t>
                      </a:r>
                      <a:r>
                        <a:rPr lang="en-US" altLang="zh-CN" sz="1600" b="0" baseline="0" dirty="0" smtClean="0">
                          <a:solidFill>
                            <a:schemeClr val="tx1"/>
                          </a:solidFill>
                          <a:latin typeface="微软雅黑" pitchFamily="34" charset="-122"/>
                          <a:ea typeface="微软雅黑" pitchFamily="34" charset="-122"/>
                        </a:rPr>
                        <a:t>2015</a:t>
                      </a:r>
                      <a:r>
                        <a:rPr lang="zh-CN" altLang="en-US" sz="1600" b="0" baseline="0" dirty="0" smtClean="0">
                          <a:solidFill>
                            <a:schemeClr val="tx1"/>
                          </a:solidFill>
                          <a:latin typeface="微软雅黑" pitchFamily="34" charset="-122"/>
                          <a:ea typeface="微软雅黑" pitchFamily="34" charset="-122"/>
                        </a:rPr>
                        <a:t>年）</a:t>
                      </a:r>
                      <a:endParaRPr lang="en-US" altLang="zh-CN" sz="1600" b="0" dirty="0" smtClean="0">
                        <a:solidFill>
                          <a:schemeClr val="tx1"/>
                        </a:solidFill>
                        <a:latin typeface="微软雅黑" pitchFamily="34" charset="-122"/>
                        <a:ea typeface="微软雅黑" pitchFamily="34" charset="-122"/>
                      </a:endParaRPr>
                    </a:p>
                  </a:txBody>
                  <a:tcPr anchor="ctr">
                    <a:solidFill>
                      <a:schemeClr val="accent5">
                        <a:lumMod val="20000"/>
                        <a:lumOff val="80000"/>
                      </a:schemeClr>
                    </a:solidFill>
                  </a:tcPr>
                </a:tc>
              </a:tr>
              <a:tr h="370840">
                <a:tc>
                  <a:txBody>
                    <a:bodyPr/>
                    <a:lstStyle/>
                    <a:p>
                      <a:pPr marL="180000" algn="l" defTabSz="914400" rtl="0" eaLnBrk="1" latinLnBrk="0" hangingPunct="1"/>
                      <a:r>
                        <a:rPr lang="zh-CN" altLang="en-US" sz="1600" b="0" kern="1200" dirty="0" smtClean="0">
                          <a:solidFill>
                            <a:schemeClr val="tx1"/>
                          </a:solidFill>
                          <a:latin typeface="微软雅黑" pitchFamily="34" charset="-122"/>
                          <a:ea typeface="微软雅黑" pitchFamily="34" charset="-122"/>
                          <a:cs typeface="+mn-cs"/>
                        </a:rPr>
                        <a:t>贝赫特工程公司故障分析顾问、在埃克森美孚国际公司任职超过</a:t>
                      </a:r>
                      <a:r>
                        <a:rPr lang="en-US" altLang="zh-CN" sz="1600" b="0" kern="1200" dirty="0" smtClean="0">
                          <a:solidFill>
                            <a:schemeClr val="tx1"/>
                          </a:solidFill>
                          <a:latin typeface="微软雅黑" pitchFamily="34" charset="-122"/>
                          <a:ea typeface="微软雅黑" pitchFamily="34" charset="-122"/>
                          <a:cs typeface="+mn-cs"/>
                        </a:rPr>
                        <a:t>30</a:t>
                      </a:r>
                      <a:r>
                        <a:rPr lang="zh-CN" altLang="en-US" sz="1600" b="0" kern="1200" dirty="0" smtClean="0">
                          <a:solidFill>
                            <a:schemeClr val="tx1"/>
                          </a:solidFill>
                          <a:latin typeface="微软雅黑" pitchFamily="34" charset="-122"/>
                          <a:ea typeface="微软雅黑" pitchFamily="34" charset="-122"/>
                          <a:cs typeface="+mn-cs"/>
                        </a:rPr>
                        <a:t>年</a:t>
                      </a:r>
                      <a:endParaRPr lang="en-US" altLang="zh-CN" sz="1600" b="0" kern="1200" dirty="0" smtClean="0">
                        <a:solidFill>
                          <a:schemeClr val="tx1"/>
                        </a:solidFill>
                        <a:latin typeface="微软雅黑" pitchFamily="34" charset="-122"/>
                        <a:ea typeface="微软雅黑" pitchFamily="34" charset="-122"/>
                        <a:cs typeface="+mn-cs"/>
                      </a:endParaRPr>
                    </a:p>
                  </a:txBody>
                  <a:tcPr anchor="ctr">
                    <a:noFill/>
                  </a:tcPr>
                </a:tc>
              </a:tr>
            </a:tbl>
          </a:graphicData>
        </a:graphic>
      </p:graphicFrame>
      <p:graphicFrame>
        <p:nvGraphicFramePr>
          <p:cNvPr id="9" name="表格 8"/>
          <p:cNvGraphicFramePr>
            <a:graphicFrameLocks noGrp="1"/>
          </p:cNvGraphicFramePr>
          <p:nvPr/>
        </p:nvGraphicFramePr>
        <p:xfrm>
          <a:off x="2071670" y="5430404"/>
          <a:ext cx="6572296" cy="741680"/>
        </p:xfrm>
        <a:graphic>
          <a:graphicData uri="http://schemas.openxmlformats.org/drawingml/2006/table">
            <a:tbl>
              <a:tblPr firstRow="1" bandRow="1">
                <a:tableStyleId>{5A111915-BE36-4E01-A7E5-04B1672EAD32}</a:tableStyleId>
              </a:tblPr>
              <a:tblGrid>
                <a:gridCol w="6572296"/>
              </a:tblGrid>
              <a:tr h="370840">
                <a:tc>
                  <a:txBody>
                    <a:bodyPr/>
                    <a:lstStyle/>
                    <a:p>
                      <a:pPr marL="180000" algn="l"/>
                      <a:r>
                        <a:rPr lang="zh-CN" altLang="en-US" sz="1600" b="0" dirty="0" smtClean="0">
                          <a:solidFill>
                            <a:schemeClr val="tx1"/>
                          </a:solidFill>
                          <a:latin typeface="微软雅黑" pitchFamily="34" charset="-122"/>
                          <a:ea typeface="微软雅黑" pitchFamily="34" charset="-122"/>
                        </a:rPr>
                        <a:t>第</a:t>
                      </a:r>
                      <a:r>
                        <a:rPr lang="en-US" altLang="zh-CN" sz="1600" b="0" dirty="0" smtClean="0">
                          <a:solidFill>
                            <a:schemeClr val="tx1"/>
                          </a:solidFill>
                          <a:latin typeface="微软雅黑" pitchFamily="34" charset="-122"/>
                          <a:ea typeface="微软雅黑" pitchFamily="34" charset="-122"/>
                        </a:rPr>
                        <a:t>135</a:t>
                      </a:r>
                      <a:r>
                        <a:rPr lang="zh-CN" altLang="en-US" sz="1600" b="0" dirty="0" smtClean="0">
                          <a:solidFill>
                            <a:schemeClr val="tx1"/>
                          </a:solidFill>
                          <a:latin typeface="微软雅黑" pitchFamily="34" charset="-122"/>
                          <a:ea typeface="微软雅黑" pitchFamily="34" charset="-122"/>
                        </a:rPr>
                        <a:t>任 </a:t>
                      </a:r>
                      <a:r>
                        <a:rPr lang="en-US" altLang="zh-CN" sz="1600" b="0" dirty="0" smtClean="0">
                          <a:solidFill>
                            <a:schemeClr val="tx1"/>
                          </a:solidFill>
                          <a:latin typeface="微软雅黑" pitchFamily="34" charset="-122"/>
                          <a:ea typeface="微软雅黑" pitchFamily="34" charset="-122"/>
                        </a:rPr>
                        <a:t>Dr. Julio Guerrero</a:t>
                      </a:r>
                    </a:p>
                  </a:txBody>
                  <a:tcPr anchor="ctr">
                    <a:solidFill>
                      <a:schemeClr val="accent5">
                        <a:lumMod val="20000"/>
                        <a:lumOff val="80000"/>
                      </a:schemeClr>
                    </a:solidFill>
                  </a:tcPr>
                </a:tc>
              </a:tr>
              <a:tr h="370840">
                <a:tc>
                  <a:txBody>
                    <a:bodyPr/>
                    <a:lstStyle/>
                    <a:p>
                      <a:pPr marL="180000" algn="l" defTabSz="914400" rtl="0" eaLnBrk="1" latinLnBrk="0" hangingPunct="1"/>
                      <a:r>
                        <a:rPr lang="zh-CN" altLang="en-US" sz="1600" b="0" kern="1200" dirty="0" smtClean="0">
                          <a:solidFill>
                            <a:schemeClr val="tx1"/>
                          </a:solidFill>
                          <a:latin typeface="微软雅黑" pitchFamily="34" charset="-122"/>
                          <a:ea typeface="微软雅黑" pitchFamily="34" charset="-122"/>
                          <a:cs typeface="+mn-cs"/>
                        </a:rPr>
                        <a:t>美国德雷伯实验室能源部首席研发长官</a:t>
                      </a:r>
                      <a:endParaRPr lang="en-US" altLang="zh-CN" sz="1600" b="0" kern="1200" dirty="0" smtClean="0">
                        <a:solidFill>
                          <a:schemeClr val="tx1"/>
                        </a:solidFill>
                        <a:latin typeface="微软雅黑" pitchFamily="34" charset="-122"/>
                        <a:ea typeface="微软雅黑" pitchFamily="34" charset="-122"/>
                        <a:cs typeface="+mn-cs"/>
                      </a:endParaRPr>
                    </a:p>
                  </a:txBody>
                  <a:tcPr anchor="ctr">
                    <a:noFill/>
                  </a:tcPr>
                </a:tc>
              </a:tr>
            </a:tbl>
          </a:graphicData>
        </a:graphic>
      </p:graphicFrame>
      <p:sp>
        <p:nvSpPr>
          <p:cNvPr id="10" name="TextBox 9"/>
          <p:cNvSpPr txBox="1"/>
          <p:nvPr/>
        </p:nvSpPr>
        <p:spPr>
          <a:xfrm>
            <a:off x="2071670" y="6287660"/>
            <a:ext cx="6532778" cy="338554"/>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快来</a:t>
            </a:r>
            <a:r>
              <a:rPr lang="en-US" altLang="zh-CN" sz="1600" dirty="0" smtClean="0">
                <a:latin typeface="微软雅黑" pitchFamily="34" charset="-122"/>
                <a:ea typeface="微软雅黑" pitchFamily="34" charset="-122"/>
              </a:rPr>
              <a:t>ASME</a:t>
            </a:r>
            <a:r>
              <a:rPr lang="zh-CN" altLang="en-US" sz="1600" dirty="0" smtClean="0">
                <a:latin typeface="微软雅黑" pitchFamily="34" charset="-122"/>
                <a:ea typeface="微软雅黑" pitchFamily="34" charset="-122"/>
              </a:rPr>
              <a:t>数据库检索他们的姓名，查看他们发表的文章！</a:t>
            </a:r>
            <a:endParaRPr lang="zh-CN" altLang="en-US" sz="1600" dirty="0">
              <a:latin typeface="微软雅黑" pitchFamily="34" charset="-122"/>
              <a:ea typeface="微软雅黑" pitchFamily="34" charset="-122"/>
            </a:endParaRPr>
          </a:p>
        </p:txBody>
      </p:sp>
      <p:pic>
        <p:nvPicPr>
          <p:cNvPr id="11" name="图片 10" descr="C:\Users\ADMINI~1\AppData\Local\Temp\SGPicFaceTpBq\3572\01B95EDA.png"/>
          <p:cNvPicPr/>
          <p:nvPr/>
        </p:nvPicPr>
        <p:blipFill>
          <a:blip r:embed="rId4" cstate="print"/>
          <a:srcRect/>
          <a:stretch>
            <a:fillRect/>
          </a:stretch>
        </p:blipFill>
        <p:spPr bwMode="auto">
          <a:xfrm>
            <a:off x="7524328" y="6334844"/>
            <a:ext cx="190500" cy="190500"/>
          </a:xfrm>
          <a:prstGeom prst="rect">
            <a:avLst/>
          </a:prstGeom>
          <a:noFill/>
          <a:ln w="9525">
            <a:noFill/>
            <a:miter lim="800000"/>
            <a:headEnd/>
            <a:tailEnd/>
          </a:ln>
        </p:spPr>
      </p:pic>
      <p:pic>
        <p:nvPicPr>
          <p:cNvPr id="12" name="图片 11" descr="C:\Users\ADMINI~1\AppData\Local\Temp\SGPicFaceTpBq\3572\01B95EDA.png"/>
          <p:cNvPicPr/>
          <p:nvPr/>
        </p:nvPicPr>
        <p:blipFill>
          <a:blip r:embed="rId4" cstate="print"/>
          <a:srcRect/>
          <a:stretch>
            <a:fillRect/>
          </a:stretch>
        </p:blipFill>
        <p:spPr bwMode="auto">
          <a:xfrm>
            <a:off x="7843418" y="6334844"/>
            <a:ext cx="190500" cy="190500"/>
          </a:xfrm>
          <a:prstGeom prst="rect">
            <a:avLst/>
          </a:prstGeom>
          <a:noFill/>
          <a:ln w="9525">
            <a:noFill/>
            <a:miter lim="800000"/>
            <a:headEnd/>
            <a:tailEnd/>
          </a:ln>
        </p:spPr>
      </p:pic>
      <p:pic>
        <p:nvPicPr>
          <p:cNvPr id="13" name="图片 12" descr="C:\Users\ADMINI~1\AppData\Local\Temp\SGPicFaceTpBq\3572\01B95EDA.png"/>
          <p:cNvPicPr/>
          <p:nvPr/>
        </p:nvPicPr>
        <p:blipFill>
          <a:blip r:embed="rId4" cstate="print"/>
          <a:srcRect/>
          <a:stretch>
            <a:fillRect/>
          </a:stretch>
        </p:blipFill>
        <p:spPr bwMode="auto">
          <a:xfrm>
            <a:off x="8176794" y="6334844"/>
            <a:ext cx="190500" cy="190500"/>
          </a:xfrm>
          <a:prstGeom prst="rect">
            <a:avLst/>
          </a:prstGeom>
          <a:noFill/>
          <a:ln w="9525">
            <a:noFill/>
            <a:miter lim="800000"/>
            <a:headEnd/>
            <a:tailEnd/>
          </a:ln>
        </p:spPr>
      </p:pic>
      <p:sp>
        <p:nvSpPr>
          <p:cNvPr id="109570" name="AutoShape 2" descr="https://cdn.asme.org/wwwasmeorg/media/ASMEMedia/About%20ASME/NewsMedia/PressReleases/Julio-Guerrero-Nov20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09572" name="Picture 4" descr="https://cdn.asme.org/wwwasmeorg/media/ASMEMedia/About%20ASME/NewsMedia/PressReleases/Julio-Guerrero-Nov2014.jpg"/>
          <p:cNvPicPr>
            <a:picLocks noChangeAspect="1" noChangeArrowheads="1"/>
          </p:cNvPicPr>
          <p:nvPr/>
        </p:nvPicPr>
        <p:blipFill>
          <a:blip r:embed="rId5" cstate="print"/>
          <a:srcRect l="10001" t="5995" b="4084"/>
          <a:stretch>
            <a:fillRect/>
          </a:stretch>
        </p:blipFill>
        <p:spPr bwMode="auto">
          <a:xfrm>
            <a:off x="395696" y="4509120"/>
            <a:ext cx="1440000" cy="21602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cstate="print"/>
          <a:srcRect/>
          <a:stretch>
            <a:fillRect/>
          </a:stretch>
        </p:blipFill>
        <p:spPr bwMode="auto">
          <a:xfrm>
            <a:off x="285750" y="4227091"/>
            <a:ext cx="8643938" cy="2154237"/>
          </a:xfrm>
          <a:prstGeom prst="rect">
            <a:avLst/>
          </a:prstGeom>
          <a:noFill/>
          <a:ln w="9525">
            <a:solidFill>
              <a:schemeClr val="tx1">
                <a:lumMod val="50000"/>
                <a:lumOff val="50000"/>
              </a:schemeClr>
            </a:solidFill>
            <a:miter lim="800000"/>
            <a:headEnd/>
            <a:tailEnd/>
          </a:ln>
          <a:effectLst/>
        </p:spPr>
      </p:pic>
      <p:sp>
        <p:nvSpPr>
          <p:cNvPr id="38915" name="Title 1"/>
          <p:cNvSpPr txBox="1">
            <a:spLocks/>
          </p:cNvSpPr>
          <p:nvPr/>
        </p:nvSpPr>
        <p:spPr bwMode="auto">
          <a:xfrm>
            <a:off x="671513" y="1226716"/>
            <a:ext cx="7908925" cy="965200"/>
          </a:xfrm>
          <a:prstGeom prst="rect">
            <a:avLst/>
          </a:prstGeom>
          <a:noFill/>
          <a:ln w="9525">
            <a:noFill/>
            <a:miter lim="800000"/>
            <a:headEnd/>
            <a:tailEnd/>
          </a:ln>
        </p:spPr>
        <p:txBody>
          <a:bodyPr anchor="ctr"/>
          <a:lstStyle/>
          <a:p>
            <a:r>
              <a:rPr lang="zh-CN" altLang="en-US" sz="4400" dirty="0">
                <a:latin typeface="微软雅黑" pitchFamily="34" charset="-122"/>
                <a:ea typeface="微软雅黑" pitchFamily="34" charset="-122"/>
              </a:rPr>
              <a:t>新功能</a:t>
            </a:r>
            <a:endParaRPr lang="en-US" altLang="zh-CN" sz="4400" dirty="0">
              <a:latin typeface="微软雅黑" pitchFamily="34" charset="-122"/>
              <a:ea typeface="微软雅黑" pitchFamily="34" charset="-122"/>
            </a:endParaRPr>
          </a:p>
        </p:txBody>
      </p:sp>
      <p:pic>
        <p:nvPicPr>
          <p:cNvPr id="14338" name="Picture 2"/>
          <p:cNvPicPr>
            <a:picLocks noChangeAspect="1" noChangeArrowheads="1"/>
          </p:cNvPicPr>
          <p:nvPr/>
        </p:nvPicPr>
        <p:blipFill>
          <a:blip r:embed="rId4" cstate="print"/>
          <a:srcRect/>
          <a:stretch>
            <a:fillRect/>
          </a:stretch>
        </p:blipFill>
        <p:spPr bwMode="auto">
          <a:xfrm>
            <a:off x="285750" y="3226966"/>
            <a:ext cx="8588375" cy="404812"/>
          </a:xfrm>
          <a:prstGeom prst="rect">
            <a:avLst/>
          </a:prstGeom>
          <a:noFill/>
          <a:ln w="9525">
            <a:noFill/>
            <a:miter lim="800000"/>
            <a:headEnd/>
            <a:tailEnd/>
          </a:ln>
        </p:spPr>
      </p:pic>
      <p:sp>
        <p:nvSpPr>
          <p:cNvPr id="38917" name="Title 1"/>
          <p:cNvSpPr txBox="1">
            <a:spLocks/>
          </p:cNvSpPr>
          <p:nvPr/>
        </p:nvSpPr>
        <p:spPr bwMode="auto">
          <a:xfrm>
            <a:off x="695523" y="2226841"/>
            <a:ext cx="7908925" cy="965200"/>
          </a:xfrm>
          <a:prstGeom prst="rect">
            <a:avLst/>
          </a:prstGeom>
          <a:noFill/>
          <a:ln w="9525">
            <a:noFill/>
            <a:miter lim="800000"/>
            <a:headEnd/>
            <a:tailEnd/>
          </a:ln>
        </p:spPr>
        <p:txBody>
          <a:bodyPr anchor="ctr"/>
          <a:lstStyle/>
          <a:p>
            <a:r>
              <a:rPr lang="en-US" altLang="zh-CN" sz="3600" b="1" dirty="0">
                <a:latin typeface="微软雅黑" pitchFamily="34" charset="-122"/>
                <a:ea typeface="微软雅黑" pitchFamily="34" charset="-122"/>
              </a:rPr>
              <a:t>A. Topic Collection </a:t>
            </a:r>
            <a:r>
              <a:rPr lang="zh-CN" altLang="en-US" sz="3600" b="1" dirty="0">
                <a:latin typeface="微软雅黑" pitchFamily="34" charset="-122"/>
                <a:ea typeface="微软雅黑" pitchFamily="34" charset="-122"/>
              </a:rPr>
              <a:t>主题检索</a:t>
            </a:r>
            <a:endParaRPr lang="en-US" altLang="zh-CN" sz="3600" b="1" dirty="0">
              <a:latin typeface="微软雅黑" pitchFamily="34" charset="-122"/>
              <a:ea typeface="微软雅黑" pitchFamily="34" charset="-122"/>
            </a:endParaRPr>
          </a:p>
        </p:txBody>
      </p:sp>
      <p:sp>
        <p:nvSpPr>
          <p:cNvPr id="7" name="圆角矩形标注 6"/>
          <p:cNvSpPr>
            <a:spLocks noChangeArrowheads="1"/>
          </p:cNvSpPr>
          <p:nvPr/>
        </p:nvSpPr>
        <p:spPr bwMode="auto">
          <a:xfrm>
            <a:off x="4429125" y="3727028"/>
            <a:ext cx="3643313" cy="857250"/>
          </a:xfrm>
          <a:prstGeom prst="wedgeRoundRectCallout">
            <a:avLst>
              <a:gd name="adj1" fmla="val -22241"/>
              <a:gd name="adj2" fmla="val -74301"/>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点击导航栏上的</a:t>
            </a:r>
            <a:r>
              <a:rPr lang="en-US" altLang="zh-CN">
                <a:latin typeface="Calibri" pitchFamily="34" charset="0"/>
              </a:rPr>
              <a:t>Topic Collection</a:t>
            </a:r>
            <a:r>
              <a:rPr lang="zh-CN" altLang="en-US">
                <a:latin typeface="Calibri" pitchFamily="34" charset="0"/>
              </a:rPr>
              <a:t>，迅速找到您感兴趣的领域和主题</a:t>
            </a:r>
            <a:endParaRPr lang="en-US" altLang="zh-CN">
              <a:latin typeface="Calibri" pitchFamily="34" charset="0"/>
            </a:endParaRPr>
          </a:p>
        </p:txBody>
      </p:sp>
      <p:sp>
        <p:nvSpPr>
          <p:cNvPr id="10" name="圆角矩形标注 9"/>
          <p:cNvSpPr>
            <a:spLocks noChangeArrowheads="1"/>
          </p:cNvSpPr>
          <p:nvPr/>
        </p:nvSpPr>
        <p:spPr bwMode="auto">
          <a:xfrm>
            <a:off x="4429125" y="5512966"/>
            <a:ext cx="3929063" cy="857250"/>
          </a:xfrm>
          <a:prstGeom prst="wedgeRoundRectCallout">
            <a:avLst>
              <a:gd name="adj1" fmla="val -79208"/>
              <a:gd name="adj2" fmla="val -118880"/>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在同一个主题下，分别浏览期刊、电子书和会议录中的文章</a:t>
            </a:r>
            <a:endParaRPr lang="en-US" altLang="zh-CN">
              <a:latin typeface="Calibri" pitchFamily="34" charset="0"/>
            </a:endParaRPr>
          </a:p>
        </p:txBody>
      </p:sp>
      <p:sp>
        <p:nvSpPr>
          <p:cNvPr id="38920" name="TextBox 7"/>
          <p:cNvSpPr txBox="1">
            <a:spLocks noChangeArrowheads="1"/>
          </p:cNvSpPr>
          <p:nvPr/>
        </p:nvSpPr>
        <p:spPr bwMode="auto">
          <a:xfrm>
            <a:off x="2643188" y="1441028"/>
            <a:ext cx="928687" cy="369888"/>
          </a:xfrm>
          <a:prstGeom prst="rect">
            <a:avLst/>
          </a:prstGeom>
          <a:solidFill>
            <a:srgbClr val="00B0F0"/>
          </a:solidFill>
          <a:ln w="9525">
            <a:noFill/>
            <a:miter lim="800000"/>
            <a:headEnd/>
            <a:tailEnd/>
          </a:ln>
        </p:spPr>
        <p:txBody>
          <a:bodyPr>
            <a:spAutoFit/>
          </a:bodyPr>
          <a:lstStyle/>
          <a:p>
            <a:pPr algn="ctr"/>
            <a:r>
              <a:rPr lang="en-US" altLang="zh-CN" b="1" i="1">
                <a:solidFill>
                  <a:schemeClr val="bg1"/>
                </a:solidFill>
              </a:rPr>
              <a:t>NEW</a:t>
            </a:r>
            <a:endParaRPr lang="zh-CN" altLang="en-US" b="1" i="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left)">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339"/>
                                        </p:tgtEl>
                                        <p:attrNameLst>
                                          <p:attrName>style.visibility</p:attrName>
                                        </p:attrNameLst>
                                      </p:cBhvr>
                                      <p:to>
                                        <p:strVal val="visible"/>
                                      </p:to>
                                    </p:set>
                                    <p:animEffect transition="in" filter="wipe(left)">
                                      <p:cBhvr>
                                        <p:cTn id="17" dur="500"/>
                                        <p:tgtEl>
                                          <p:spTgt spid="1433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3"/>
          <p:cNvSpPr>
            <a:spLocks noChangeArrowheads="1"/>
          </p:cNvSpPr>
          <p:nvPr/>
        </p:nvSpPr>
        <p:spPr bwMode="auto">
          <a:xfrm>
            <a:off x="5786438" y="1941463"/>
            <a:ext cx="3714750" cy="3540125"/>
          </a:xfrm>
          <a:prstGeom prst="rect">
            <a:avLst/>
          </a:prstGeom>
          <a:noFill/>
          <a:ln w="9525">
            <a:noFill/>
            <a:miter lim="800000"/>
            <a:headEnd/>
            <a:tailEnd/>
          </a:ln>
        </p:spPr>
        <p:txBody>
          <a:bodyPr>
            <a:spAutoFit/>
          </a:bodyPr>
          <a:lstStyle/>
          <a:p>
            <a:r>
              <a:rPr lang="en-US" altLang="zh-CN" sz="1600">
                <a:latin typeface="微软雅黑" pitchFamily="34" charset="-122"/>
                <a:ea typeface="微软雅黑" pitchFamily="34" charset="-122"/>
              </a:rPr>
              <a:t>Aerospace Industry  </a:t>
            </a:r>
            <a:r>
              <a:rPr lang="zh-CN" altLang="en-US" sz="1600">
                <a:latin typeface="微软雅黑" pitchFamily="34" charset="-122"/>
                <a:ea typeface="微软雅黑" pitchFamily="34" charset="-122"/>
              </a:rPr>
              <a:t>航空航天</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Applied Mechanics  </a:t>
            </a:r>
            <a:r>
              <a:rPr lang="zh-CN" altLang="en-US" sz="1600">
                <a:latin typeface="微软雅黑" pitchFamily="34" charset="-122"/>
                <a:ea typeface="微软雅黑" pitchFamily="34" charset="-122"/>
              </a:rPr>
              <a:t>应用力学</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Automotive Systems  </a:t>
            </a:r>
            <a:r>
              <a:rPr lang="zh-CN" altLang="en-US" sz="1600">
                <a:latin typeface="微软雅黑" pitchFamily="34" charset="-122"/>
                <a:ea typeface="微软雅黑" pitchFamily="34" charset="-122"/>
              </a:rPr>
              <a:t>汽车系统</a:t>
            </a:r>
            <a:endParaRPr lang="en-US" altLang="zh-CN" sz="1600">
              <a:latin typeface="微软雅黑" pitchFamily="34" charset="-122"/>
              <a:ea typeface="微软雅黑" pitchFamily="34" charset="-122"/>
            </a:endParaRPr>
          </a:p>
          <a:p>
            <a:r>
              <a:rPr lang="en-US" altLang="zh-CN" sz="1600">
                <a:latin typeface="微软雅黑" pitchFamily="34" charset="-122"/>
                <a:ea typeface="微软雅黑" pitchFamily="34" charset="-122"/>
              </a:rPr>
              <a:t>Fluids Engineering  </a:t>
            </a:r>
            <a:r>
              <a:rPr lang="zh-CN" altLang="en-US" sz="1600">
                <a:latin typeface="微软雅黑" pitchFamily="34" charset="-122"/>
                <a:ea typeface="微软雅黑" pitchFamily="34" charset="-122"/>
              </a:rPr>
              <a:t>流体工程</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Heat Transfer  </a:t>
            </a:r>
            <a:r>
              <a:rPr lang="zh-CN" altLang="en-US" sz="1600">
                <a:latin typeface="微软雅黑" pitchFamily="34" charset="-122"/>
                <a:ea typeface="微软雅黑" pitchFamily="34" charset="-122"/>
              </a:rPr>
              <a:t>热传导</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Careers  </a:t>
            </a:r>
            <a:r>
              <a:rPr lang="zh-CN" altLang="en-US" sz="1600">
                <a:latin typeface="微软雅黑" pitchFamily="34" charset="-122"/>
                <a:ea typeface="微软雅黑" pitchFamily="34" charset="-122"/>
              </a:rPr>
              <a:t>职业规划</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Defense Industry  </a:t>
            </a:r>
            <a:r>
              <a:rPr lang="zh-CN" altLang="en-US" sz="1600">
                <a:latin typeface="微软雅黑" pitchFamily="34" charset="-122"/>
                <a:ea typeface="微软雅黑" pitchFamily="34" charset="-122"/>
              </a:rPr>
              <a:t>国防</a:t>
            </a:r>
            <a:endParaRPr lang="en-US" altLang="zh-CN" sz="1600">
              <a:latin typeface="微软雅黑" pitchFamily="34" charset="-122"/>
              <a:ea typeface="微软雅黑" pitchFamily="34" charset="-122"/>
            </a:endParaRPr>
          </a:p>
          <a:p>
            <a:r>
              <a:rPr lang="en-US" altLang="zh-CN" sz="1600">
                <a:latin typeface="微软雅黑" pitchFamily="34" charset="-122"/>
                <a:ea typeface="微软雅黑" pitchFamily="34" charset="-122"/>
              </a:rPr>
              <a:t>Nuclear Engineering  </a:t>
            </a:r>
            <a:r>
              <a:rPr lang="zh-CN" altLang="en-US" sz="1600">
                <a:latin typeface="微软雅黑" pitchFamily="34" charset="-122"/>
                <a:ea typeface="微软雅黑" pitchFamily="34" charset="-122"/>
              </a:rPr>
              <a:t>核工程</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Numerical Analysis  </a:t>
            </a:r>
            <a:r>
              <a:rPr lang="zh-CN" altLang="en-US" sz="1600">
                <a:latin typeface="微软雅黑" pitchFamily="34" charset="-122"/>
                <a:ea typeface="微软雅黑" pitchFamily="34" charset="-122"/>
              </a:rPr>
              <a:t>数值分析</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Design Engineering  </a:t>
            </a:r>
            <a:r>
              <a:rPr lang="zh-CN" altLang="en-US" sz="1600">
                <a:latin typeface="微软雅黑" pitchFamily="34" charset="-122"/>
                <a:ea typeface="微软雅黑" pitchFamily="34" charset="-122"/>
              </a:rPr>
              <a:t>工程设计</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Energy  </a:t>
            </a:r>
            <a:r>
              <a:rPr lang="zh-CN" altLang="en-US" sz="1600">
                <a:latin typeface="微软雅黑" pitchFamily="34" charset="-122"/>
                <a:ea typeface="微软雅黑" pitchFamily="34" charset="-122"/>
              </a:rPr>
              <a:t>能源</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Nanotechnology  </a:t>
            </a:r>
            <a:r>
              <a:rPr lang="zh-CN" altLang="en-US" sz="1600">
                <a:latin typeface="微软雅黑" pitchFamily="34" charset="-122"/>
                <a:ea typeface="微软雅黑" pitchFamily="34" charset="-122"/>
              </a:rPr>
              <a:t>纳米技术</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Transportation  </a:t>
            </a:r>
            <a:r>
              <a:rPr lang="zh-CN" altLang="en-US" sz="1600">
                <a:latin typeface="微软雅黑" pitchFamily="34" charset="-122"/>
                <a:ea typeface="微软雅黑" pitchFamily="34" charset="-122"/>
              </a:rPr>
              <a:t>交通</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Tribology  </a:t>
            </a:r>
            <a:r>
              <a:rPr lang="zh-CN" altLang="en-US" sz="1600">
                <a:latin typeface="微软雅黑" pitchFamily="34" charset="-122"/>
                <a:ea typeface="微软雅黑" pitchFamily="34" charset="-122"/>
              </a:rPr>
              <a:t>摩擦学</a:t>
            </a:r>
            <a:endParaRPr lang="en-US" sz="1600">
              <a:latin typeface="微软雅黑" pitchFamily="34" charset="-122"/>
              <a:ea typeface="微软雅黑" pitchFamily="34" charset="-122"/>
            </a:endParaRPr>
          </a:p>
        </p:txBody>
      </p:sp>
      <p:sp>
        <p:nvSpPr>
          <p:cNvPr id="39939" name="TextBox 4"/>
          <p:cNvSpPr txBox="1">
            <a:spLocks noChangeArrowheads="1"/>
          </p:cNvSpPr>
          <p:nvPr/>
        </p:nvSpPr>
        <p:spPr bwMode="auto">
          <a:xfrm>
            <a:off x="214313" y="1981150"/>
            <a:ext cx="6715125" cy="5048250"/>
          </a:xfrm>
          <a:prstGeom prst="rect">
            <a:avLst/>
          </a:prstGeom>
          <a:noFill/>
          <a:ln w="9525">
            <a:noFill/>
            <a:miter lim="800000"/>
            <a:headEnd/>
            <a:tailEnd/>
          </a:ln>
        </p:spPr>
        <p:txBody>
          <a:bodyPr>
            <a:spAutoFit/>
          </a:bodyPr>
          <a:lstStyle/>
          <a:p>
            <a:r>
              <a:rPr lang="en-US" altLang="zh-CN" sz="1600">
                <a:latin typeface="微软雅黑" pitchFamily="34" charset="-122"/>
                <a:ea typeface="微软雅黑" pitchFamily="34" charset="-122"/>
              </a:rPr>
              <a:t>Biomechanical Engineering  </a:t>
            </a:r>
            <a:r>
              <a:rPr lang="zh-CN" altLang="en-US" sz="1600">
                <a:latin typeface="微软雅黑" pitchFamily="34" charset="-122"/>
                <a:ea typeface="微软雅黑" pitchFamily="34" charset="-122"/>
              </a:rPr>
              <a:t>生物机械工程</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Boilers &amp; Pressure Vessels  </a:t>
            </a:r>
            <a:r>
              <a:rPr lang="zh-CN" altLang="en-US" sz="1600">
                <a:latin typeface="微软雅黑" pitchFamily="34" charset="-122"/>
                <a:ea typeface="微软雅黑" pitchFamily="34" charset="-122"/>
              </a:rPr>
              <a:t>锅炉和压力容器</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Manufacturing &amp; Processing  </a:t>
            </a:r>
            <a:r>
              <a:rPr lang="zh-CN" altLang="en-US" sz="1600">
                <a:latin typeface="微软雅黑" pitchFamily="34" charset="-122"/>
                <a:ea typeface="微软雅黑" pitchFamily="34" charset="-122"/>
              </a:rPr>
              <a:t>制造和加工</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Noise Control &amp; Acoustics  </a:t>
            </a:r>
            <a:r>
              <a:rPr lang="zh-CN" altLang="en-US" sz="1600">
                <a:latin typeface="微软雅黑" pitchFamily="34" charset="-122"/>
                <a:ea typeface="微软雅黑" pitchFamily="34" charset="-122"/>
              </a:rPr>
              <a:t>噪声控制和声效</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Nondestructive Evaluation  </a:t>
            </a:r>
            <a:r>
              <a:rPr lang="zh-CN" altLang="en-US" sz="1600">
                <a:latin typeface="微软雅黑" pitchFamily="34" charset="-122"/>
                <a:ea typeface="微软雅黑" pitchFamily="34" charset="-122"/>
              </a:rPr>
              <a:t>无损评估</a:t>
            </a:r>
            <a:endParaRPr lang="en-US" altLang="zh-CN" sz="1600">
              <a:latin typeface="微软雅黑" pitchFamily="34" charset="-122"/>
              <a:ea typeface="微软雅黑" pitchFamily="34" charset="-122"/>
            </a:endParaRPr>
          </a:p>
          <a:p>
            <a:r>
              <a:rPr lang="en-US" altLang="zh-CN" sz="1600">
                <a:latin typeface="微软雅黑" pitchFamily="34" charset="-122"/>
                <a:ea typeface="微软雅黑" pitchFamily="34" charset="-122"/>
              </a:rPr>
              <a:t>Environmental Engineering  </a:t>
            </a:r>
            <a:r>
              <a:rPr lang="zh-CN" altLang="en-US" sz="1600">
                <a:latin typeface="微软雅黑" pitchFamily="34" charset="-122"/>
                <a:ea typeface="微软雅黑" pitchFamily="34" charset="-122"/>
              </a:rPr>
              <a:t>环境工程</a:t>
            </a:r>
            <a:endParaRPr lang="en-US" altLang="zh-CN" sz="1600">
              <a:latin typeface="微软雅黑" pitchFamily="34" charset="-122"/>
              <a:ea typeface="微软雅黑" pitchFamily="34" charset="-122"/>
            </a:endParaRPr>
          </a:p>
          <a:p>
            <a:r>
              <a:rPr lang="en-US" altLang="zh-CN" sz="1600">
                <a:latin typeface="微软雅黑" pitchFamily="34" charset="-122"/>
                <a:ea typeface="微软雅黑" pitchFamily="34" charset="-122"/>
              </a:rPr>
              <a:t>Engineering Technology Management  </a:t>
            </a:r>
            <a:r>
              <a:rPr lang="zh-CN" altLang="en-US" sz="1600">
                <a:latin typeface="微软雅黑" pitchFamily="34" charset="-122"/>
                <a:ea typeface="微软雅黑" pitchFamily="34" charset="-122"/>
              </a:rPr>
              <a:t>工程技术管理</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Pipeline &amp; Piping Systems  </a:t>
            </a:r>
            <a:r>
              <a:rPr lang="zh-CN" altLang="en-US" sz="1600">
                <a:latin typeface="微软雅黑" pitchFamily="34" charset="-122"/>
                <a:ea typeface="微软雅黑" pitchFamily="34" charset="-122"/>
              </a:rPr>
              <a:t>管线系统</a:t>
            </a:r>
            <a:endParaRPr lang="en-US" altLang="zh-CN" sz="1600">
              <a:latin typeface="微软雅黑" pitchFamily="34" charset="-122"/>
              <a:ea typeface="微软雅黑" pitchFamily="34" charset="-122"/>
            </a:endParaRPr>
          </a:p>
          <a:p>
            <a:r>
              <a:rPr lang="en-US" altLang="zh-CN" sz="1600">
                <a:latin typeface="微软雅黑" pitchFamily="34" charset="-122"/>
                <a:ea typeface="微软雅黑" pitchFamily="34" charset="-122"/>
              </a:rPr>
              <a:t>Building &amp; Construction  </a:t>
            </a:r>
            <a:r>
              <a:rPr lang="zh-CN" altLang="en-US" sz="1600">
                <a:latin typeface="微软雅黑" pitchFamily="34" charset="-122"/>
                <a:ea typeface="微软雅黑" pitchFamily="34" charset="-122"/>
              </a:rPr>
              <a:t>建筑和施工</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Renewable Energy  </a:t>
            </a:r>
            <a:r>
              <a:rPr lang="zh-CN" altLang="en-US" sz="1600">
                <a:latin typeface="微软雅黑" pitchFamily="34" charset="-122"/>
                <a:ea typeface="微软雅黑" pitchFamily="34" charset="-122"/>
              </a:rPr>
              <a:t>可再生能源</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Robotics &amp; Mechatronics  </a:t>
            </a:r>
            <a:r>
              <a:rPr lang="zh-CN" altLang="en-US" sz="1600">
                <a:latin typeface="微软雅黑" pitchFamily="34" charset="-122"/>
                <a:ea typeface="微软雅黑" pitchFamily="34" charset="-122"/>
              </a:rPr>
              <a:t>机器人和机电一体化 </a:t>
            </a:r>
            <a:endParaRPr lang="en-US" altLang="zh-CN" sz="1600">
              <a:latin typeface="微软雅黑" pitchFamily="34" charset="-122"/>
              <a:ea typeface="微软雅黑" pitchFamily="34" charset="-122"/>
            </a:endParaRPr>
          </a:p>
          <a:p>
            <a:r>
              <a:rPr lang="en-US" altLang="zh-CN" sz="1600">
                <a:latin typeface="微软雅黑" pitchFamily="34" charset="-122"/>
                <a:ea typeface="微软雅黑" pitchFamily="34" charset="-122"/>
              </a:rPr>
              <a:t>Computer-Aided Design (CAD)  </a:t>
            </a:r>
            <a:r>
              <a:rPr lang="zh-CN" altLang="en-US" sz="1600">
                <a:latin typeface="微软雅黑" pitchFamily="34" charset="-122"/>
                <a:ea typeface="微软雅黑" pitchFamily="34" charset="-122"/>
              </a:rPr>
              <a:t>计算机辅助设计</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Conventional Power &amp; Fuels  </a:t>
            </a:r>
            <a:r>
              <a:rPr lang="zh-CN" altLang="en-US" sz="1600">
                <a:latin typeface="微软雅黑" pitchFamily="34" charset="-122"/>
                <a:ea typeface="微软雅黑" pitchFamily="34" charset="-122"/>
              </a:rPr>
              <a:t>传统能源与燃料</a:t>
            </a:r>
            <a:endParaRPr lang="en-US" altLang="zh-CN" sz="1600">
              <a:latin typeface="微软雅黑" pitchFamily="34" charset="-122"/>
              <a:ea typeface="微软雅黑" pitchFamily="34" charset="-122"/>
            </a:endParaRPr>
          </a:p>
          <a:p>
            <a:r>
              <a:rPr lang="en-US" altLang="zh-CN" sz="1600">
                <a:latin typeface="微软雅黑" pitchFamily="34" charset="-122"/>
                <a:ea typeface="微软雅黑" pitchFamily="34" charset="-122"/>
              </a:rPr>
              <a:t>Dynamic Systems &amp; Control  </a:t>
            </a:r>
            <a:r>
              <a:rPr lang="zh-CN" altLang="en-US" sz="1600">
                <a:latin typeface="微软雅黑" pitchFamily="34" charset="-122"/>
                <a:ea typeface="微软雅黑" pitchFamily="34" charset="-122"/>
              </a:rPr>
              <a:t>动力系统与控制</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Electronic &amp; Photonic Packaging  </a:t>
            </a:r>
            <a:r>
              <a:rPr lang="zh-CN" altLang="en-US" sz="1600">
                <a:latin typeface="微软雅黑" pitchFamily="34" charset="-122"/>
                <a:ea typeface="微软雅黑" pitchFamily="34" charset="-122"/>
              </a:rPr>
              <a:t>电子与光子封装</a:t>
            </a:r>
            <a:endParaRPr lang="en-US" altLang="zh-CN" sz="1600">
              <a:latin typeface="微软雅黑" pitchFamily="34" charset="-122"/>
              <a:ea typeface="微软雅黑" pitchFamily="34" charset="-122"/>
            </a:endParaRPr>
          </a:p>
          <a:p>
            <a:r>
              <a:rPr lang="en-US" altLang="zh-CN" sz="1600">
                <a:latin typeface="微软雅黑" pitchFamily="34" charset="-122"/>
                <a:ea typeface="微软雅黑" pitchFamily="34" charset="-122"/>
              </a:rPr>
              <a:t>Internal Combustion Engines  </a:t>
            </a:r>
            <a:r>
              <a:rPr lang="zh-CN" altLang="en-US" sz="1600">
                <a:latin typeface="微软雅黑" pitchFamily="34" charset="-122"/>
                <a:ea typeface="微软雅黑" pitchFamily="34" charset="-122"/>
              </a:rPr>
              <a:t>内燃机</a:t>
            </a:r>
            <a:endParaRPr lang="en-US" altLang="zh-CN" sz="1600">
              <a:latin typeface="微软雅黑" pitchFamily="34" charset="-122"/>
              <a:ea typeface="微软雅黑" pitchFamily="34" charset="-122"/>
            </a:endParaRPr>
          </a:p>
          <a:p>
            <a:r>
              <a:rPr lang="en-US" altLang="zh-CN" sz="1600">
                <a:latin typeface="微软雅黑" pitchFamily="34" charset="-122"/>
                <a:ea typeface="微软雅黑" pitchFamily="34" charset="-122"/>
              </a:rPr>
              <a:t>Ocean, Offshore &amp; Arctic Engineering  </a:t>
            </a:r>
            <a:r>
              <a:rPr lang="zh-CN" altLang="en-US" sz="1600">
                <a:latin typeface="微软雅黑" pitchFamily="34" charset="-122"/>
                <a:ea typeface="微软雅黑" pitchFamily="34" charset="-122"/>
              </a:rPr>
              <a:t>海洋、海岸与极地工程</a:t>
            </a:r>
            <a:endParaRPr lang="en-US" sz="1600">
              <a:latin typeface="微软雅黑" pitchFamily="34" charset="-122"/>
              <a:ea typeface="微软雅黑" pitchFamily="34" charset="-122"/>
            </a:endParaRPr>
          </a:p>
          <a:p>
            <a:r>
              <a:rPr lang="en-US" altLang="zh-CN" sz="1600">
                <a:latin typeface="微软雅黑" pitchFamily="34" charset="-122"/>
                <a:ea typeface="微软雅黑" pitchFamily="34" charset="-122"/>
              </a:rPr>
              <a:t>Computers &amp; Information in Engineering  </a:t>
            </a:r>
            <a:r>
              <a:rPr lang="zh-CN" altLang="en-US" sz="1600">
                <a:latin typeface="微软雅黑" pitchFamily="34" charset="-122"/>
                <a:ea typeface="微软雅黑" pitchFamily="34" charset="-122"/>
              </a:rPr>
              <a:t>计算机与信息的工程应用</a:t>
            </a:r>
            <a:endParaRPr lang="en-US" sz="1600">
              <a:latin typeface="微软雅黑" pitchFamily="34" charset="-122"/>
              <a:ea typeface="微软雅黑" pitchFamily="34" charset="-122"/>
            </a:endParaRPr>
          </a:p>
          <a:p>
            <a:endParaRPr lang="en-US" sz="1600">
              <a:latin typeface="微软雅黑" pitchFamily="34" charset="-122"/>
              <a:ea typeface="微软雅黑" pitchFamily="34" charset="-122"/>
            </a:endParaRPr>
          </a:p>
          <a:p>
            <a:endParaRPr lang="zh-CN" altLang="en-US">
              <a:latin typeface="微软雅黑" pitchFamily="34" charset="-122"/>
              <a:ea typeface="微软雅黑" pitchFamily="34" charset="-122"/>
            </a:endParaRPr>
          </a:p>
        </p:txBody>
      </p:sp>
      <p:sp>
        <p:nvSpPr>
          <p:cNvPr id="39940" name="Title 1"/>
          <p:cNvSpPr txBox="1">
            <a:spLocks/>
          </p:cNvSpPr>
          <p:nvPr/>
        </p:nvSpPr>
        <p:spPr bwMode="auto">
          <a:xfrm>
            <a:off x="234950" y="1073125"/>
            <a:ext cx="7908925" cy="965200"/>
          </a:xfrm>
          <a:prstGeom prst="rect">
            <a:avLst/>
          </a:prstGeom>
          <a:noFill/>
          <a:ln w="9525">
            <a:noFill/>
            <a:miter lim="800000"/>
            <a:headEnd/>
            <a:tailEnd/>
          </a:ln>
        </p:spPr>
        <p:txBody>
          <a:bodyPr anchor="ctr"/>
          <a:lstStyle/>
          <a:p>
            <a:r>
              <a:rPr lang="en-US" altLang="zh-CN" sz="3600" b="1" dirty="0">
                <a:latin typeface="微软雅黑" pitchFamily="34" charset="-122"/>
                <a:ea typeface="微软雅黑" pitchFamily="34" charset="-122"/>
              </a:rPr>
              <a:t>32</a:t>
            </a:r>
            <a:r>
              <a:rPr lang="zh-CN" altLang="en-US" sz="3600" b="1" dirty="0">
                <a:latin typeface="微软雅黑" pitchFamily="34" charset="-122"/>
                <a:ea typeface="微软雅黑" pitchFamily="34" charset="-122"/>
              </a:rPr>
              <a:t>个主题</a:t>
            </a:r>
            <a:endParaRPr lang="en-US" altLang="zh-CN" sz="3600"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lum contrast="10000"/>
          </a:blip>
          <a:srcRect/>
          <a:stretch>
            <a:fillRect/>
          </a:stretch>
        </p:blipFill>
        <p:spPr bwMode="auto">
          <a:xfrm>
            <a:off x="381000" y="2368674"/>
            <a:ext cx="8477250" cy="990600"/>
          </a:xfrm>
          <a:prstGeom prst="rect">
            <a:avLst/>
          </a:prstGeom>
          <a:ln>
            <a:noFill/>
          </a:ln>
          <a:effectLst>
            <a:outerShdw blurRad="292100" dist="139700" dir="2700000" algn="tl" rotWithShape="0">
              <a:srgbClr val="333333">
                <a:alpha val="65000"/>
              </a:srgbClr>
            </a:outerShdw>
          </a:effectLst>
        </p:spPr>
      </p:pic>
      <p:sp>
        <p:nvSpPr>
          <p:cNvPr id="40963" name="Title 1"/>
          <p:cNvSpPr txBox="1">
            <a:spLocks/>
          </p:cNvSpPr>
          <p:nvPr/>
        </p:nvSpPr>
        <p:spPr bwMode="auto">
          <a:xfrm>
            <a:off x="539552" y="1287587"/>
            <a:ext cx="7908925" cy="965200"/>
          </a:xfrm>
          <a:prstGeom prst="rect">
            <a:avLst/>
          </a:prstGeom>
          <a:noFill/>
          <a:ln w="9525">
            <a:noFill/>
            <a:miter lim="800000"/>
            <a:headEnd/>
            <a:tailEnd/>
          </a:ln>
        </p:spPr>
        <p:txBody>
          <a:bodyPr anchor="ctr"/>
          <a:lstStyle/>
          <a:p>
            <a:r>
              <a:rPr lang="en-US" altLang="zh-CN" sz="3600" b="1" dirty="0">
                <a:latin typeface="微软雅黑" pitchFamily="34" charset="-122"/>
                <a:ea typeface="微软雅黑" pitchFamily="34" charset="-122"/>
              </a:rPr>
              <a:t>B. </a:t>
            </a:r>
            <a:r>
              <a:rPr lang="zh-CN" altLang="en-US" sz="3600" b="1" dirty="0" smtClean="0">
                <a:latin typeface="微软雅黑" pitchFamily="34" charset="-122"/>
                <a:ea typeface="微软雅黑" pitchFamily="34" charset="-122"/>
              </a:rPr>
              <a:t>检索</a:t>
            </a:r>
            <a:endParaRPr lang="en-US" altLang="zh-CN" sz="3600" b="1" dirty="0">
              <a:latin typeface="微软雅黑" pitchFamily="34" charset="-122"/>
              <a:ea typeface="微软雅黑" pitchFamily="34" charset="-122"/>
            </a:endParaRPr>
          </a:p>
        </p:txBody>
      </p:sp>
      <p:sp>
        <p:nvSpPr>
          <p:cNvPr id="5" name="圆角矩形标注 4"/>
          <p:cNvSpPr>
            <a:spLocks noChangeArrowheads="1"/>
          </p:cNvSpPr>
          <p:nvPr/>
        </p:nvSpPr>
        <p:spPr bwMode="auto">
          <a:xfrm>
            <a:off x="5286375" y="3859337"/>
            <a:ext cx="3246438" cy="1945927"/>
          </a:xfrm>
          <a:prstGeom prst="wedgeRoundRectCallout">
            <a:avLst>
              <a:gd name="adj1" fmla="val 9611"/>
              <a:gd name="adj2" fmla="val -103585"/>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微软雅黑" pitchFamily="34" charset="-122"/>
                <a:ea typeface="微软雅黑" pitchFamily="34" charset="-122"/>
              </a:rPr>
              <a:t>输入关键词、在</a:t>
            </a:r>
            <a:r>
              <a:rPr lang="en-US" altLang="zh-CN" dirty="0">
                <a:latin typeface="微软雅黑" pitchFamily="34" charset="-122"/>
                <a:ea typeface="微软雅黑" pitchFamily="34" charset="-122"/>
              </a:rPr>
              <a:t>ASME</a:t>
            </a:r>
            <a:r>
              <a:rPr lang="zh-CN" altLang="en-US" dirty="0">
                <a:latin typeface="微软雅黑" pitchFamily="34" charset="-122"/>
                <a:ea typeface="微软雅黑" pitchFamily="34" charset="-122"/>
              </a:rPr>
              <a:t>全站范围内检索</a:t>
            </a:r>
            <a:endParaRPr lang="en-US" altLang="zh-CN" dirty="0">
              <a:latin typeface="微软雅黑" pitchFamily="34" charset="-122"/>
              <a:ea typeface="微软雅黑" pitchFamily="34" charset="-122"/>
            </a:endParaRPr>
          </a:p>
          <a:p>
            <a:endParaRPr lang="en-US" altLang="zh-CN" dirty="0">
              <a:latin typeface="Calibri" pitchFamily="34" charset="0"/>
            </a:endParaRPr>
          </a:p>
          <a:p>
            <a:r>
              <a:rPr lang="en-US" altLang="zh-CN" b="1" dirty="0">
                <a:solidFill>
                  <a:srgbClr val="00B0F0"/>
                </a:solidFill>
                <a:latin typeface="微软雅黑" pitchFamily="34" charset="-122"/>
                <a:ea typeface="微软雅黑" pitchFamily="34" charset="-122"/>
              </a:rPr>
              <a:t>※</a:t>
            </a:r>
            <a:r>
              <a:rPr lang="en-US" altLang="zh-CN" dirty="0">
                <a:latin typeface="微软雅黑" pitchFamily="34" charset="-122"/>
                <a:ea typeface="微软雅黑" pitchFamily="34" charset="-122"/>
              </a:rPr>
              <a:t> </a:t>
            </a:r>
            <a:r>
              <a:rPr lang="zh-CN" altLang="en-US" dirty="0">
                <a:latin typeface="微软雅黑" pitchFamily="34" charset="-122"/>
                <a:ea typeface="微软雅黑" pitchFamily="34" charset="-122"/>
              </a:rPr>
              <a:t>支持词根检索、检索词联想</a:t>
            </a:r>
            <a:r>
              <a:rPr lang="zh-CN" altLang="en-US" dirty="0" smtClean="0">
                <a:latin typeface="微软雅黑" pitchFamily="34" charset="-122"/>
                <a:ea typeface="微软雅黑" pitchFamily="34" charset="-122"/>
              </a:rPr>
              <a:t>、所在页面出版物范围内检索、检索</a:t>
            </a:r>
            <a:r>
              <a:rPr lang="zh-CN" altLang="en-US" dirty="0">
                <a:latin typeface="微软雅黑" pitchFamily="34" charset="-122"/>
                <a:ea typeface="微软雅黑" pitchFamily="34" charset="-122"/>
              </a:rPr>
              <a:t>词的逻辑关系</a:t>
            </a:r>
            <a:endParaRPr lang="en-US" altLang="zh-CN"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3" name="Picture 9"/>
          <p:cNvPicPr>
            <a:picLocks noChangeAspect="1" noChangeArrowheads="1"/>
          </p:cNvPicPr>
          <p:nvPr/>
        </p:nvPicPr>
        <p:blipFill>
          <a:blip r:embed="rId3" cstate="print"/>
          <a:srcRect/>
          <a:stretch>
            <a:fillRect/>
          </a:stretch>
        </p:blipFill>
        <p:spPr bwMode="auto">
          <a:xfrm>
            <a:off x="285719" y="1528504"/>
            <a:ext cx="8572561" cy="5048764"/>
          </a:xfrm>
          <a:prstGeom prst="rect">
            <a:avLst/>
          </a:prstGeom>
          <a:noFill/>
          <a:ln w="9525">
            <a:solidFill>
              <a:schemeClr val="accent1"/>
            </a:solidFill>
            <a:miter lim="800000"/>
            <a:headEnd/>
            <a:tailEnd/>
          </a:ln>
          <a:effectLst/>
        </p:spPr>
      </p:pic>
      <p:sp>
        <p:nvSpPr>
          <p:cNvPr id="5" name="圆角矩形标注 4"/>
          <p:cNvSpPr>
            <a:spLocks noChangeArrowheads="1"/>
          </p:cNvSpPr>
          <p:nvPr/>
        </p:nvSpPr>
        <p:spPr bwMode="auto">
          <a:xfrm>
            <a:off x="3071813" y="3668966"/>
            <a:ext cx="2143125" cy="1357313"/>
          </a:xfrm>
          <a:prstGeom prst="wedgeRoundRectCallout">
            <a:avLst>
              <a:gd name="adj1" fmla="val -110744"/>
              <a:gd name="adj2" fmla="val -27310"/>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检索结果可按文章来源和话题筛选</a:t>
            </a:r>
            <a:endParaRPr lang="en-US" altLang="zh-CN">
              <a:latin typeface="Calibri" pitchFamily="34" charset="0"/>
            </a:endParaRPr>
          </a:p>
          <a:p>
            <a:r>
              <a:rPr lang="zh-CN" altLang="en-US">
                <a:latin typeface="Calibri" pitchFamily="34" charset="0"/>
              </a:rPr>
              <a:t>如果是会议录，可按会议名称筛选</a:t>
            </a:r>
            <a:endParaRPr lang="en-US" altLang="zh-CN">
              <a:latin typeface="Calibri" pitchFamily="34" charset="0"/>
            </a:endParaRPr>
          </a:p>
        </p:txBody>
      </p:sp>
      <p:sp>
        <p:nvSpPr>
          <p:cNvPr id="6" name="Rectangle 7"/>
          <p:cNvSpPr>
            <a:spLocks noChangeArrowheads="1"/>
          </p:cNvSpPr>
          <p:nvPr/>
        </p:nvSpPr>
        <p:spPr bwMode="auto">
          <a:xfrm>
            <a:off x="428596" y="2525956"/>
            <a:ext cx="1857388" cy="114300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7" name="Rectangle 7"/>
          <p:cNvSpPr>
            <a:spLocks noChangeArrowheads="1"/>
          </p:cNvSpPr>
          <p:nvPr/>
        </p:nvSpPr>
        <p:spPr bwMode="auto">
          <a:xfrm>
            <a:off x="428596" y="3740401"/>
            <a:ext cx="1857404" cy="2928959"/>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8" name="圆角矩形标注 7"/>
          <p:cNvSpPr>
            <a:spLocks noChangeArrowheads="1"/>
          </p:cNvSpPr>
          <p:nvPr/>
        </p:nvSpPr>
        <p:spPr bwMode="auto">
          <a:xfrm>
            <a:off x="6143636" y="1454386"/>
            <a:ext cx="2143140" cy="571500"/>
          </a:xfrm>
          <a:prstGeom prst="wedgeRoundRectCallout">
            <a:avLst>
              <a:gd name="adj1" fmla="val -177572"/>
              <a:gd name="adj2" fmla="val 8776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smtClean="0">
                <a:latin typeface="Calibri" pitchFamily="34" charset="0"/>
              </a:rPr>
              <a:t>此处删除检索条件</a:t>
            </a:r>
            <a:endParaRPr lang="en-US" altLang="zh-CN" dirty="0">
              <a:latin typeface="Calibri" pitchFamily="34" charset="0"/>
            </a:endParaRPr>
          </a:p>
        </p:txBody>
      </p:sp>
      <p:sp>
        <p:nvSpPr>
          <p:cNvPr id="9" name="圆角矩形标注 8"/>
          <p:cNvSpPr>
            <a:spLocks noChangeArrowheads="1"/>
          </p:cNvSpPr>
          <p:nvPr/>
        </p:nvSpPr>
        <p:spPr bwMode="auto">
          <a:xfrm>
            <a:off x="6143625" y="2525966"/>
            <a:ext cx="2143125" cy="857250"/>
          </a:xfrm>
          <a:prstGeom prst="wedgeRoundRectCallout">
            <a:avLst>
              <a:gd name="adj1" fmla="val -131030"/>
              <a:gd name="adj2" fmla="val -20496"/>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检索结果按相关度或日期排列</a:t>
            </a:r>
            <a:endParaRPr lang="en-US" altLang="zh-CN">
              <a:latin typeface="Calibri" pitchFamily="34" charset="0"/>
            </a:endParaRPr>
          </a:p>
        </p:txBody>
      </p:sp>
      <p:sp>
        <p:nvSpPr>
          <p:cNvPr id="10" name="圆角矩形标注 9"/>
          <p:cNvSpPr>
            <a:spLocks noChangeArrowheads="1"/>
          </p:cNvSpPr>
          <p:nvPr/>
        </p:nvSpPr>
        <p:spPr bwMode="auto">
          <a:xfrm>
            <a:off x="357158" y="525716"/>
            <a:ext cx="3500438" cy="785813"/>
          </a:xfrm>
          <a:prstGeom prst="wedgeRoundRectCallout">
            <a:avLst>
              <a:gd name="adj1" fmla="val -11513"/>
              <a:gd name="adj2" fmla="val 96546"/>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a:latin typeface="Calibri" pitchFamily="34" charset="0"/>
              </a:rPr>
              <a:t>例如，检索</a:t>
            </a:r>
            <a:r>
              <a:rPr lang="en-US" altLang="zh-CN">
                <a:latin typeface="Calibri" pitchFamily="34" charset="0"/>
              </a:rPr>
              <a:t>material simulation</a:t>
            </a:r>
            <a:r>
              <a:rPr lang="zh-CN" altLang="en-US">
                <a:latin typeface="Calibri" pitchFamily="34" charset="0"/>
              </a:rPr>
              <a:t>*</a:t>
            </a:r>
            <a:endParaRPr lang="en-US" altLang="zh-CN">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cstate="print"/>
          <a:srcRect/>
          <a:stretch>
            <a:fillRect/>
          </a:stretch>
        </p:blipFill>
        <p:spPr bwMode="auto">
          <a:xfrm>
            <a:off x="434870" y="1524347"/>
            <a:ext cx="4857750" cy="4352925"/>
          </a:xfrm>
          <a:prstGeom prst="rect">
            <a:avLst/>
          </a:prstGeom>
          <a:noFill/>
          <a:ln w="9525">
            <a:solidFill>
              <a:schemeClr val="accent1"/>
            </a:solidFill>
            <a:miter lim="800000"/>
            <a:headEnd/>
            <a:tailEnd/>
          </a:ln>
          <a:effectLst/>
        </p:spPr>
      </p:pic>
      <p:sp>
        <p:nvSpPr>
          <p:cNvPr id="5" name="圆角矩形标注 4"/>
          <p:cNvSpPr>
            <a:spLocks noChangeArrowheads="1"/>
          </p:cNvSpPr>
          <p:nvPr/>
        </p:nvSpPr>
        <p:spPr bwMode="auto">
          <a:xfrm>
            <a:off x="3220963" y="3310299"/>
            <a:ext cx="2143125" cy="1357313"/>
          </a:xfrm>
          <a:prstGeom prst="wedgeRoundRectCallout">
            <a:avLst>
              <a:gd name="adj1" fmla="val -110744"/>
              <a:gd name="adj2" fmla="val -27310"/>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a:latin typeface="Calibri" pitchFamily="34" charset="0"/>
              </a:rPr>
              <a:t>检索</a:t>
            </a:r>
            <a:r>
              <a:rPr lang="zh-CN" altLang="en-US" dirty="0" smtClean="0">
                <a:latin typeface="Calibri" pitchFamily="34" charset="0"/>
              </a:rPr>
              <a:t>结果也可</a:t>
            </a:r>
            <a:r>
              <a:rPr lang="zh-CN" altLang="en-US" dirty="0">
                <a:latin typeface="Calibri" pitchFamily="34" charset="0"/>
              </a:rPr>
              <a:t>按</a:t>
            </a:r>
            <a:r>
              <a:rPr lang="zh-CN" altLang="en-US" dirty="0" smtClean="0">
                <a:latin typeface="Calibri" pitchFamily="34" charset="0"/>
              </a:rPr>
              <a:t>文章发表日期和文章类型筛选</a:t>
            </a:r>
            <a:endParaRPr lang="en-US" altLang="zh-CN" dirty="0">
              <a:latin typeface="Calibri" pitchFamily="34" charset="0"/>
            </a:endParaRPr>
          </a:p>
        </p:txBody>
      </p:sp>
      <p:sp>
        <p:nvSpPr>
          <p:cNvPr id="6" name="Rectangle 7"/>
          <p:cNvSpPr>
            <a:spLocks noChangeArrowheads="1"/>
          </p:cNvSpPr>
          <p:nvPr/>
        </p:nvSpPr>
        <p:spPr bwMode="auto">
          <a:xfrm>
            <a:off x="577746" y="1667223"/>
            <a:ext cx="1857388" cy="1643074"/>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7" name="Rectangle 7"/>
          <p:cNvSpPr>
            <a:spLocks noChangeArrowheads="1"/>
          </p:cNvSpPr>
          <p:nvPr/>
        </p:nvSpPr>
        <p:spPr bwMode="auto">
          <a:xfrm>
            <a:off x="577746" y="3381734"/>
            <a:ext cx="1857404" cy="2071703"/>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Picture 8"/>
          <p:cNvPicPr>
            <a:picLocks noChangeAspect="1" noChangeArrowheads="1"/>
          </p:cNvPicPr>
          <p:nvPr/>
        </p:nvPicPr>
        <p:blipFill>
          <a:blip r:embed="rId3" cstate="print"/>
          <a:srcRect r="5983"/>
          <a:stretch>
            <a:fillRect/>
          </a:stretch>
        </p:blipFill>
        <p:spPr bwMode="auto">
          <a:xfrm>
            <a:off x="428596" y="2115811"/>
            <a:ext cx="6858015" cy="4625557"/>
          </a:xfrm>
          <a:prstGeom prst="rect">
            <a:avLst/>
          </a:prstGeom>
          <a:noFill/>
          <a:ln w="9525">
            <a:solidFill>
              <a:schemeClr val="accent1"/>
            </a:solidFill>
            <a:miter lim="800000"/>
            <a:headEnd/>
            <a:tailEnd/>
          </a:ln>
          <a:effectLst/>
        </p:spPr>
      </p:pic>
      <p:sp>
        <p:nvSpPr>
          <p:cNvPr id="43011" name="Title 1"/>
          <p:cNvSpPr txBox="1">
            <a:spLocks/>
          </p:cNvSpPr>
          <p:nvPr/>
        </p:nvSpPr>
        <p:spPr bwMode="auto">
          <a:xfrm>
            <a:off x="642938" y="1044241"/>
            <a:ext cx="7908925" cy="965200"/>
          </a:xfrm>
          <a:prstGeom prst="rect">
            <a:avLst/>
          </a:prstGeom>
          <a:noFill/>
          <a:ln w="9525">
            <a:noFill/>
            <a:miter lim="800000"/>
            <a:headEnd/>
            <a:tailEnd/>
          </a:ln>
        </p:spPr>
        <p:txBody>
          <a:bodyPr anchor="ctr"/>
          <a:lstStyle/>
          <a:p>
            <a:r>
              <a:rPr lang="en-US" altLang="zh-CN" sz="3600" b="1" dirty="0">
                <a:latin typeface="微软雅黑" pitchFamily="34" charset="-122"/>
                <a:ea typeface="微软雅黑" pitchFamily="34" charset="-122"/>
              </a:rPr>
              <a:t>C. </a:t>
            </a:r>
            <a:r>
              <a:rPr lang="zh-CN" altLang="en-US" sz="3600" b="1" dirty="0">
                <a:latin typeface="微软雅黑" pitchFamily="34" charset="-122"/>
                <a:ea typeface="微软雅黑" pitchFamily="34" charset="-122"/>
              </a:rPr>
              <a:t>高级检索</a:t>
            </a:r>
            <a:endParaRPr lang="en-US" altLang="zh-CN" sz="3600" b="1" dirty="0">
              <a:latin typeface="微软雅黑" pitchFamily="34" charset="-122"/>
              <a:ea typeface="微软雅黑" pitchFamily="34" charset="-122"/>
            </a:endParaRPr>
          </a:p>
        </p:txBody>
      </p:sp>
      <p:grpSp>
        <p:nvGrpSpPr>
          <p:cNvPr id="2" name="组合 12"/>
          <p:cNvGrpSpPr>
            <a:grpSpLocks/>
          </p:cNvGrpSpPr>
          <p:nvPr/>
        </p:nvGrpSpPr>
        <p:grpSpPr bwMode="auto">
          <a:xfrm>
            <a:off x="3643313" y="1096628"/>
            <a:ext cx="5357812" cy="776288"/>
            <a:chOff x="3643306" y="1123366"/>
            <a:chExt cx="5357850" cy="777297"/>
          </a:xfrm>
        </p:grpSpPr>
        <p:pic>
          <p:nvPicPr>
            <p:cNvPr id="17411" name="Picture 3"/>
            <p:cNvPicPr>
              <a:picLocks noChangeAspect="1" noChangeArrowheads="1"/>
            </p:cNvPicPr>
            <p:nvPr/>
          </p:nvPicPr>
          <p:blipFill>
            <a:blip r:embed="rId4" cstate="print"/>
            <a:srcRect/>
            <a:stretch>
              <a:fillRect/>
            </a:stretch>
          </p:blipFill>
          <p:spPr bwMode="auto">
            <a:xfrm>
              <a:off x="3643306" y="1123366"/>
              <a:ext cx="5357850" cy="777297"/>
            </a:xfrm>
            <a:prstGeom prst="rect">
              <a:avLst/>
            </a:prstGeom>
            <a:noFill/>
            <a:ln w="9525">
              <a:solidFill>
                <a:schemeClr val="tx1">
                  <a:lumMod val="50000"/>
                  <a:lumOff val="50000"/>
                </a:schemeClr>
              </a:solidFill>
              <a:miter lim="800000"/>
              <a:headEnd/>
              <a:tailEnd/>
            </a:ln>
            <a:effectLst/>
          </p:spPr>
        </p:pic>
        <p:sp>
          <p:nvSpPr>
            <p:cNvPr id="43015" name="Rectangle 7"/>
            <p:cNvSpPr>
              <a:spLocks noChangeArrowheads="1"/>
            </p:cNvSpPr>
            <p:nvPr/>
          </p:nvSpPr>
          <p:spPr bwMode="auto">
            <a:xfrm>
              <a:off x="8286776" y="1214422"/>
              <a:ext cx="714380" cy="35719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grpSp>
      <p:sp>
        <p:nvSpPr>
          <p:cNvPr id="14" name="圆角矩形标注 13"/>
          <p:cNvSpPr>
            <a:spLocks noChangeArrowheads="1"/>
          </p:cNvSpPr>
          <p:nvPr/>
        </p:nvSpPr>
        <p:spPr bwMode="auto">
          <a:xfrm>
            <a:off x="6228184" y="5414499"/>
            <a:ext cx="2714625" cy="785813"/>
          </a:xfrm>
          <a:prstGeom prst="wedgeRoundRectCallout">
            <a:avLst>
              <a:gd name="adj1" fmla="val -120064"/>
              <a:gd name="adj2" fmla="val -114293"/>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smtClean="0">
                <a:latin typeface="Calibri" pitchFamily="34" charset="0"/>
              </a:rPr>
              <a:t>检索作者、标题、</a:t>
            </a:r>
            <a:r>
              <a:rPr lang="en-US" altLang="zh-CN" dirty="0" smtClean="0">
                <a:latin typeface="Calibri" pitchFamily="34" charset="0"/>
              </a:rPr>
              <a:t>DOI</a:t>
            </a:r>
            <a:r>
              <a:rPr lang="zh-CN" altLang="en-US" dirty="0" smtClean="0">
                <a:latin typeface="Calibri" pitchFamily="34" charset="0"/>
              </a:rPr>
              <a:t>号或者论文编号。</a:t>
            </a:r>
            <a:endParaRPr lang="en-US" altLang="zh-CN" dirty="0">
              <a:latin typeface="Calibri" pitchFamily="34" charset="0"/>
            </a:endParaRPr>
          </a:p>
        </p:txBody>
      </p:sp>
      <p:sp>
        <p:nvSpPr>
          <p:cNvPr id="9" name="圆角矩形标注 8"/>
          <p:cNvSpPr>
            <a:spLocks noChangeArrowheads="1"/>
          </p:cNvSpPr>
          <p:nvPr/>
        </p:nvSpPr>
        <p:spPr bwMode="auto">
          <a:xfrm>
            <a:off x="6215074" y="2544439"/>
            <a:ext cx="2714625" cy="1285885"/>
          </a:xfrm>
          <a:prstGeom prst="wedgeRoundRectCallout">
            <a:avLst>
              <a:gd name="adj1" fmla="val -177680"/>
              <a:gd name="adj2" fmla="val -26601"/>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smtClean="0">
                <a:latin typeface="Calibri" pitchFamily="34" charset="0"/>
              </a:rPr>
              <a:t>点选</a:t>
            </a:r>
            <a:r>
              <a:rPr lang="en-US" altLang="zh-CN" dirty="0" smtClean="0">
                <a:latin typeface="Calibri" pitchFamily="34" charset="0"/>
              </a:rPr>
              <a:t>Exact Phrase</a:t>
            </a:r>
            <a:r>
              <a:rPr lang="zh-CN" altLang="en-US" dirty="0" smtClean="0">
                <a:latin typeface="Calibri" pitchFamily="34" charset="0"/>
              </a:rPr>
              <a:t>，精确检索关键词。注意：这里的</a:t>
            </a:r>
            <a:r>
              <a:rPr lang="en-US" altLang="zh-CN" dirty="0" smtClean="0">
                <a:latin typeface="Calibri" pitchFamily="34" charset="0"/>
              </a:rPr>
              <a:t>keyword</a:t>
            </a:r>
            <a:r>
              <a:rPr lang="zh-CN" altLang="en-US" dirty="0" smtClean="0">
                <a:latin typeface="Calibri" pitchFamily="34" charset="0"/>
              </a:rPr>
              <a:t>出现在正文或题录信息中。</a:t>
            </a:r>
            <a:endParaRPr lang="en-US" altLang="zh-CN" dirty="0">
              <a:latin typeface="Calibri" pitchFamily="34" charset="0"/>
            </a:endParaRPr>
          </a:p>
        </p:txBody>
      </p:sp>
      <p:sp>
        <p:nvSpPr>
          <p:cNvPr id="10" name="圆角矩形标注 9"/>
          <p:cNvSpPr>
            <a:spLocks noChangeArrowheads="1"/>
          </p:cNvSpPr>
          <p:nvPr/>
        </p:nvSpPr>
        <p:spPr bwMode="auto">
          <a:xfrm>
            <a:off x="6228184" y="4118356"/>
            <a:ext cx="2714625" cy="1008112"/>
          </a:xfrm>
          <a:prstGeom prst="wedgeRoundRectCallout">
            <a:avLst>
              <a:gd name="adj1" fmla="val -220693"/>
              <a:gd name="adj2" fmla="val -15542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r>
              <a:rPr lang="zh-CN" altLang="en-US" dirty="0" smtClean="0">
                <a:latin typeface="Calibri" pitchFamily="34" charset="0"/>
              </a:rPr>
              <a:t>检索学校的邮政编码，可找到该校作者发表的文章</a:t>
            </a:r>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p:cNvPicPr>
            <a:picLocks noChangeAspect="1" noChangeArrowheads="1"/>
          </p:cNvPicPr>
          <p:nvPr/>
        </p:nvPicPr>
        <p:blipFill>
          <a:blip r:embed="rId3" cstate="print"/>
          <a:srcRect/>
          <a:stretch>
            <a:fillRect/>
          </a:stretch>
        </p:blipFill>
        <p:spPr bwMode="auto">
          <a:xfrm>
            <a:off x="226091" y="2000240"/>
            <a:ext cx="8703627" cy="4052901"/>
          </a:xfrm>
          <a:prstGeom prst="rect">
            <a:avLst/>
          </a:prstGeom>
          <a:noFill/>
          <a:ln w="9525">
            <a:solidFill>
              <a:schemeClr val="accent1"/>
            </a:solidFill>
            <a:miter lim="800000"/>
            <a:headEnd/>
            <a:tailEnd/>
          </a:ln>
          <a:effectLst/>
        </p:spPr>
      </p:pic>
      <p:sp>
        <p:nvSpPr>
          <p:cNvPr id="9" name="圆角矩形标注 8"/>
          <p:cNvSpPr>
            <a:spLocks noChangeArrowheads="1"/>
          </p:cNvSpPr>
          <p:nvPr/>
        </p:nvSpPr>
        <p:spPr bwMode="auto">
          <a:xfrm>
            <a:off x="5000628" y="1714488"/>
            <a:ext cx="3786185" cy="714387"/>
          </a:xfrm>
          <a:prstGeom prst="wedgeRoundRectCallout">
            <a:avLst>
              <a:gd name="adj1" fmla="val -129219"/>
              <a:gd name="adj2" fmla="val 156997"/>
              <a:gd name="adj3" fmla="val 16667"/>
            </a:avLst>
          </a:prstGeom>
          <a:solidFill>
            <a:srgbClr val="FFFF99"/>
          </a:solidFill>
          <a:ln w="28575" algn="ctr">
            <a:solidFill>
              <a:srgbClr val="FF0000"/>
            </a:solidFill>
            <a:prstDash val="sysDot"/>
            <a:round/>
            <a:headEnd/>
            <a:tailEnd/>
          </a:ln>
        </p:spPr>
        <p:txBody>
          <a:bodyPr lIns="90000" tIns="46800" rIns="90000" bIns="46800" anchor="ctr"/>
          <a:lstStyle/>
          <a:p>
            <a:pPr algn="ctr"/>
            <a:r>
              <a:rPr lang="zh-CN" altLang="en-US" dirty="0">
                <a:latin typeface="Calibri" pitchFamily="34" charset="0"/>
              </a:rPr>
              <a:t>点</a:t>
            </a:r>
            <a:r>
              <a:rPr lang="zh-CN" altLang="en-US" dirty="0" smtClean="0">
                <a:latin typeface="Calibri" pitchFamily="34" charset="0"/>
              </a:rPr>
              <a:t>开蓝色加号，显示检索范围</a:t>
            </a:r>
            <a:endParaRPr lang="en-US" altLang="zh-CN"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42938" y="1000125"/>
            <a:ext cx="7786687" cy="4643438"/>
          </a:xfrm>
          <a:prstGeom prst="rect">
            <a:avLst/>
          </a:prstGeom>
        </p:spPr>
        <p:txBody>
          <a:bodyPr anchor="ctr"/>
          <a:lstStyle/>
          <a:p>
            <a:pPr indent="-742950" fontAlgn="auto">
              <a:spcAft>
                <a:spcPts val="0"/>
              </a:spcAft>
              <a:defRPr/>
            </a:pPr>
            <a:r>
              <a:rPr lang="en-US" altLang="zh-CN" sz="3600" b="1" dirty="0" smtClean="0">
                <a:latin typeface="微软雅黑" pitchFamily="34" charset="-122"/>
                <a:ea typeface="微软雅黑" pitchFamily="34" charset="-122"/>
              </a:rPr>
              <a:t>D. </a:t>
            </a:r>
            <a:r>
              <a:rPr lang="zh-CN" altLang="en-US" sz="3600" b="1" dirty="0" smtClean="0">
                <a:latin typeface="微软雅黑" pitchFamily="34" charset="-122"/>
                <a:ea typeface="微软雅黑" pitchFamily="34" charset="-122"/>
              </a:rPr>
              <a:t>移动</a:t>
            </a:r>
            <a:r>
              <a:rPr lang="zh-CN" altLang="en-US" sz="3600" b="1" dirty="0">
                <a:latin typeface="微软雅黑" pitchFamily="34" charset="-122"/>
                <a:ea typeface="微软雅黑" pitchFamily="34" charset="-122"/>
              </a:rPr>
              <a:t>应用</a:t>
            </a:r>
            <a:endParaRPr lang="en-US" altLang="zh-CN" sz="3600" b="1" dirty="0">
              <a:latin typeface="微软雅黑" pitchFamily="34" charset="-122"/>
              <a:ea typeface="微软雅黑" pitchFamily="34" charset="-122"/>
            </a:endParaRPr>
          </a:p>
          <a:p>
            <a:pPr indent="-742950" fontAlgn="auto">
              <a:spcAft>
                <a:spcPts val="0"/>
              </a:spcAft>
              <a:defRPr/>
            </a:pPr>
            <a:endParaRPr lang="en-US" altLang="zh-CN" sz="3200" b="1" dirty="0">
              <a:latin typeface="微软雅黑" pitchFamily="34" charset="-122"/>
              <a:ea typeface="微软雅黑" pitchFamily="34" charset="-122"/>
            </a:endParaRPr>
          </a:p>
          <a:p>
            <a:pPr marL="742950" fontAlgn="auto">
              <a:spcAft>
                <a:spcPts val="0"/>
              </a:spcAft>
              <a:defRPr/>
            </a:pPr>
            <a:r>
              <a:rPr lang="en-US" altLang="zh-CN" sz="2000" dirty="0">
                <a:latin typeface="微软雅黑" pitchFamily="34" charset="-122"/>
                <a:ea typeface="微软雅黑" pitchFamily="34" charset="-122"/>
              </a:rPr>
              <a:t>ASME </a:t>
            </a:r>
            <a:r>
              <a:rPr lang="zh-CN" altLang="en-US" sz="2000" dirty="0">
                <a:latin typeface="微软雅黑" pitchFamily="34" charset="-122"/>
                <a:ea typeface="微软雅黑" pitchFamily="34" charset="-122"/>
              </a:rPr>
              <a:t>用户可通过所在单位的网络进入新平台，用个人邮箱建立一个账号，然后用移动设备访问 新平台并用该账号登陆即可。为验证移动用户是否隶属于订阅 </a:t>
            </a:r>
            <a:r>
              <a:rPr lang="en-US" altLang="zh-CN" sz="2000" dirty="0">
                <a:latin typeface="微软雅黑" pitchFamily="34" charset="-122"/>
                <a:ea typeface="微软雅黑" pitchFamily="34" charset="-122"/>
              </a:rPr>
              <a:t>ASME </a:t>
            </a:r>
            <a:r>
              <a:rPr lang="zh-CN" altLang="en-US" sz="2000" dirty="0">
                <a:latin typeface="微软雅黑" pitchFamily="34" charset="-122"/>
                <a:ea typeface="微软雅黑" pitchFamily="34" charset="-122"/>
              </a:rPr>
              <a:t>的单位，需每三个月至少通过电脑登录一次。</a:t>
            </a:r>
            <a:endParaRPr lang="en-US" altLang="zh-CN" sz="2000" dirty="0">
              <a:latin typeface="微软雅黑" pitchFamily="34" charset="-122"/>
              <a:ea typeface="微软雅黑" pitchFamily="34" charset="-122"/>
            </a:endParaRPr>
          </a:p>
          <a:p>
            <a:pPr marL="742950" fontAlgn="auto">
              <a:spcAft>
                <a:spcPts val="0"/>
              </a:spcAft>
              <a:defRPr/>
            </a:pPr>
            <a:endParaRPr lang="en-US" altLang="zh-CN" sz="2000" dirty="0">
              <a:latin typeface="微软雅黑" pitchFamily="34" charset="-122"/>
              <a:ea typeface="微软雅黑" pitchFamily="34" charset="-122"/>
            </a:endParaRPr>
          </a:p>
          <a:p>
            <a:pPr marL="742950" fontAlgn="auto">
              <a:spcAft>
                <a:spcPts val="0"/>
              </a:spcAft>
              <a:defRPr/>
            </a:pPr>
            <a:r>
              <a:rPr lang="en-US" altLang="zh-CN" b="1" dirty="0">
                <a:solidFill>
                  <a:srgbClr val="00B0F0"/>
                </a:solidFill>
                <a:latin typeface="微软雅黑" pitchFamily="34" charset="-122"/>
                <a:ea typeface="微软雅黑" pitchFamily="34" charset="-122"/>
              </a:rPr>
              <a:t>※ </a:t>
            </a:r>
            <a:r>
              <a:rPr lang="zh-CN" altLang="en-US" dirty="0">
                <a:latin typeface="微软雅黑" pitchFamily="34" charset="-122"/>
                <a:ea typeface="微软雅黑" pitchFamily="34" charset="-122"/>
              </a:rPr>
              <a:t>您在旧平台上设置的邮件提醒将无法延续至新平台。如您需要这项服务，请在新平台重建账号。</a:t>
            </a:r>
          </a:p>
          <a:p>
            <a:pPr marL="742950" fontAlgn="auto">
              <a:spcAft>
                <a:spcPts val="0"/>
              </a:spcAft>
              <a:defRPr/>
            </a:pPr>
            <a:endParaRPr lang="zh-CN" altLang="en-US" sz="2000" dirty="0">
              <a:latin typeface="微软雅黑" pitchFamily="34" charset="-122"/>
              <a:ea typeface="微软雅黑" pitchFamily="34" charset="-122"/>
            </a:endParaRPr>
          </a:p>
          <a:p>
            <a:pPr marL="741600" fontAlgn="auto">
              <a:spcBef>
                <a:spcPts val="0"/>
              </a:spcBef>
              <a:spcAft>
                <a:spcPts val="0"/>
              </a:spcAft>
              <a:defRPr/>
            </a:pPr>
            <a:endParaRPr lang="zh-CN" altLang="en-US" sz="20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txBox="1">
            <a:spLocks/>
          </p:cNvSpPr>
          <p:nvPr/>
        </p:nvSpPr>
        <p:spPr bwMode="auto">
          <a:xfrm>
            <a:off x="671513" y="1217861"/>
            <a:ext cx="7908925"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投稿入口</a:t>
            </a:r>
            <a:endParaRPr lang="en-US" altLang="zh-CN" sz="4400" dirty="0">
              <a:latin typeface="微软雅黑" pitchFamily="34" charset="-122"/>
              <a:ea typeface="微软雅黑" pitchFamily="34" charset="-122"/>
            </a:endParaRPr>
          </a:p>
        </p:txBody>
      </p:sp>
      <p:sp>
        <p:nvSpPr>
          <p:cNvPr id="10" name="Title 1"/>
          <p:cNvSpPr txBox="1">
            <a:spLocks/>
          </p:cNvSpPr>
          <p:nvPr/>
        </p:nvSpPr>
        <p:spPr>
          <a:xfrm>
            <a:off x="755576" y="1844824"/>
            <a:ext cx="8136904" cy="4464496"/>
          </a:xfrm>
          <a:prstGeom prst="rect">
            <a:avLst/>
          </a:prstGeom>
        </p:spPr>
        <p:txBody>
          <a:bodyPr anchor="ctr"/>
          <a:lstStyle/>
          <a:p>
            <a:pPr fontAlgn="auto">
              <a:spcAft>
                <a:spcPts val="0"/>
              </a:spcAft>
              <a:buFont typeface="+mj-lt"/>
              <a:buAutoNum type="alphaUcPeriod"/>
              <a:defRPr/>
            </a:pPr>
            <a:r>
              <a:rPr lang="zh-CN" altLang="en-US" sz="2400" b="1" dirty="0" smtClean="0">
                <a:latin typeface="+mn-lt"/>
                <a:ea typeface="+mn-ea"/>
              </a:rPr>
              <a:t> 期刊</a:t>
            </a:r>
            <a:endParaRPr lang="en-US" altLang="zh-CN" sz="2400" b="1" dirty="0" smtClean="0">
              <a:latin typeface="+mn-lt"/>
              <a:ea typeface="+mn-ea"/>
            </a:endParaRPr>
          </a:p>
          <a:p>
            <a:pPr fontAlgn="auto">
              <a:spcAft>
                <a:spcPts val="0"/>
              </a:spcAft>
              <a:defRPr/>
            </a:pPr>
            <a:r>
              <a:rPr lang="zh-CN" altLang="en-US" sz="2400" dirty="0" smtClean="0">
                <a:latin typeface="+mn-lt"/>
                <a:ea typeface="+mn-ea"/>
              </a:rPr>
              <a:t>在</a:t>
            </a:r>
            <a:r>
              <a:rPr lang="zh-CN" altLang="en-US" sz="2400" dirty="0">
                <a:latin typeface="+mn-lt"/>
                <a:ea typeface="+mn-ea"/>
              </a:rPr>
              <a:t>期刊主页面的</a:t>
            </a:r>
            <a:r>
              <a:rPr lang="zh-CN" altLang="en-US" sz="2400" dirty="0" smtClean="0">
                <a:latin typeface="+mn-lt"/>
                <a:ea typeface="+mn-ea"/>
              </a:rPr>
              <a:t>右</a:t>
            </a:r>
            <a:r>
              <a:rPr lang="zh-CN" altLang="en-US" sz="2400" dirty="0" smtClean="0"/>
              <a:t>侧</a:t>
            </a:r>
            <a:r>
              <a:rPr lang="zh-CN" altLang="en-US" sz="2400" dirty="0" smtClean="0">
                <a:latin typeface="+mn-lt"/>
                <a:ea typeface="+mn-ea"/>
              </a:rPr>
              <a:t>：</a:t>
            </a:r>
            <a:endParaRPr lang="en-US" altLang="zh-CN" sz="2400" dirty="0" smtClean="0">
              <a:latin typeface="+mn-lt"/>
              <a:ea typeface="+mn-ea"/>
            </a:endParaRPr>
          </a:p>
          <a:p>
            <a:pPr fontAlgn="auto">
              <a:spcAft>
                <a:spcPts val="0"/>
              </a:spcAft>
              <a:defRPr/>
            </a:pPr>
            <a:endParaRPr lang="en-US" altLang="zh-CN" sz="2400" dirty="0" smtClean="0">
              <a:latin typeface="+mn-lt"/>
              <a:ea typeface="+mn-ea"/>
            </a:endParaRPr>
          </a:p>
          <a:p>
            <a:pPr fontAlgn="auto">
              <a:spcAft>
                <a:spcPts val="0"/>
              </a:spcAft>
              <a:defRPr/>
            </a:pPr>
            <a:r>
              <a:rPr lang="en-US" altLang="zh-CN" sz="2400" dirty="0" smtClean="0">
                <a:latin typeface="+mn-lt"/>
                <a:ea typeface="+mn-ea"/>
              </a:rPr>
              <a:t>1. author resources</a:t>
            </a:r>
            <a:r>
              <a:rPr lang="zh-CN" altLang="en-US" sz="2400" dirty="0" smtClean="0">
                <a:latin typeface="+mn-lt"/>
                <a:ea typeface="+mn-ea"/>
              </a:rPr>
              <a:t>链接</a:t>
            </a:r>
            <a:r>
              <a:rPr lang="zh-CN" altLang="en-US" sz="2400" dirty="0">
                <a:latin typeface="+mn-lt"/>
                <a:ea typeface="+mn-ea"/>
              </a:rPr>
              <a:t>，可进入查看作者指南、编辑政策、编辑参考网站和每本期刊的投稿要求等信息</a:t>
            </a:r>
            <a:r>
              <a:rPr lang="zh-CN" altLang="en-US" sz="2400" dirty="0" smtClean="0">
                <a:latin typeface="+mn-lt"/>
                <a:ea typeface="+mn-ea"/>
              </a:rPr>
              <a:t>。</a:t>
            </a:r>
            <a:endParaRPr lang="en-US" altLang="zh-CN" sz="2400" dirty="0" smtClean="0"/>
          </a:p>
          <a:p>
            <a:pPr fontAlgn="auto">
              <a:spcAft>
                <a:spcPts val="0"/>
              </a:spcAft>
              <a:defRPr/>
            </a:pPr>
            <a:r>
              <a:rPr lang="en-US" altLang="zh-CN" dirty="0" smtClean="0">
                <a:latin typeface="+mn-lt"/>
                <a:ea typeface="+mn-ea"/>
              </a:rPr>
              <a:t>※ </a:t>
            </a:r>
            <a:r>
              <a:rPr lang="zh-CN" altLang="en-US" dirty="0" smtClean="0">
                <a:latin typeface="+mn-lt"/>
                <a:ea typeface="+mn-ea"/>
              </a:rPr>
              <a:t>总入口：</a:t>
            </a:r>
            <a:r>
              <a:rPr lang="en-US" altLang="zh-CN" dirty="0" smtClean="0">
                <a:solidFill>
                  <a:srgbClr val="00B0F0"/>
                </a:solidFill>
                <a:latin typeface="+mn-lt"/>
                <a:ea typeface="+mn-ea"/>
              </a:rPr>
              <a:t>http://journaltool.asme.org/Content/AuthorResources.cfm</a:t>
            </a:r>
          </a:p>
          <a:p>
            <a:pPr fontAlgn="auto">
              <a:spcAft>
                <a:spcPts val="0"/>
              </a:spcAft>
              <a:defRPr/>
            </a:pPr>
            <a:endParaRPr lang="en-US" altLang="zh-CN" dirty="0" smtClean="0">
              <a:solidFill>
                <a:srgbClr val="00B0F0"/>
              </a:solidFill>
              <a:latin typeface="+mn-lt"/>
              <a:ea typeface="+mn-ea"/>
            </a:endParaRPr>
          </a:p>
          <a:p>
            <a:pPr fontAlgn="auto">
              <a:spcAft>
                <a:spcPts val="0"/>
              </a:spcAft>
              <a:defRPr/>
            </a:pPr>
            <a:r>
              <a:rPr lang="en-US" altLang="zh-CN" sz="2400" dirty="0" smtClean="0"/>
              <a:t>2. announcement and call for paper</a:t>
            </a:r>
            <a:r>
              <a:rPr lang="zh-CN" altLang="en-US" sz="2400" dirty="0" smtClean="0"/>
              <a:t>链接，可查看</a:t>
            </a:r>
            <a:r>
              <a:rPr lang="en-US" altLang="zh-CN" sz="2400" dirty="0" smtClean="0"/>
              <a:t>ASME</a:t>
            </a:r>
            <a:r>
              <a:rPr lang="zh-CN" altLang="en-US" sz="2400" dirty="0" smtClean="0"/>
              <a:t>期刊正在筹备的特刊以及他们的征稿要求。</a:t>
            </a:r>
            <a:endParaRPr lang="en-US" altLang="zh-CN" sz="2400" dirty="0" smtClean="0"/>
          </a:p>
          <a:p>
            <a:pPr fontAlgn="auto">
              <a:spcAft>
                <a:spcPts val="0"/>
              </a:spcAft>
              <a:defRPr/>
            </a:pPr>
            <a:r>
              <a:rPr lang="en-US" altLang="zh-CN" dirty="0" smtClean="0"/>
              <a:t>※ </a:t>
            </a:r>
            <a:r>
              <a:rPr lang="zh-CN" altLang="en-US" dirty="0" smtClean="0"/>
              <a:t>总入口：</a:t>
            </a:r>
            <a:r>
              <a:rPr lang="en-US" altLang="zh-CN" dirty="0" smtClean="0"/>
              <a:t> </a:t>
            </a:r>
            <a:r>
              <a:rPr lang="en-US" altLang="zh-CN" dirty="0" smtClean="0">
                <a:solidFill>
                  <a:srgbClr val="00B0F0"/>
                </a:solidFill>
              </a:rPr>
              <a:t>https://www.asme.org/shop/journals/administration/call-for-papers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853" y="1412776"/>
            <a:ext cx="9145853" cy="4752528"/>
          </a:xfrm>
          <a:prstGeom prst="rect">
            <a:avLst/>
          </a:prstGeom>
          <a:noFill/>
          <a:ln w="9525">
            <a:noFill/>
            <a:miter lim="800000"/>
            <a:headEnd/>
            <a:tailEnd/>
          </a:ln>
        </p:spPr>
      </p:pic>
      <p:sp>
        <p:nvSpPr>
          <p:cNvPr id="5" name="Rectangle 7"/>
          <p:cNvSpPr>
            <a:spLocks noChangeArrowheads="1"/>
          </p:cNvSpPr>
          <p:nvPr/>
        </p:nvSpPr>
        <p:spPr bwMode="auto">
          <a:xfrm>
            <a:off x="6170996" y="5301208"/>
            <a:ext cx="1857388" cy="216024"/>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6" name="Rectangle 7"/>
          <p:cNvSpPr>
            <a:spLocks noChangeArrowheads="1"/>
          </p:cNvSpPr>
          <p:nvPr/>
        </p:nvSpPr>
        <p:spPr bwMode="auto">
          <a:xfrm>
            <a:off x="6170996" y="5805264"/>
            <a:ext cx="2289436" cy="216024"/>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txBox="1">
            <a:spLocks/>
          </p:cNvSpPr>
          <p:nvPr/>
        </p:nvSpPr>
        <p:spPr bwMode="auto">
          <a:xfrm>
            <a:off x="755576" y="3239492"/>
            <a:ext cx="5429250" cy="1917700"/>
          </a:xfrm>
          <a:prstGeom prst="rect">
            <a:avLst/>
          </a:prstGeom>
          <a:noFill/>
          <a:ln w="9525">
            <a:noFill/>
            <a:miter lim="800000"/>
            <a:headEnd/>
            <a:tailEnd/>
          </a:ln>
        </p:spPr>
        <p:txBody>
          <a:bodyPr/>
          <a:lstStyle/>
          <a:p>
            <a:pPr>
              <a:spcAft>
                <a:spcPts val="600"/>
              </a:spcAft>
            </a:pPr>
            <a:r>
              <a:rPr lang="en-US" altLang="zh-CN" sz="2400" dirty="0">
                <a:latin typeface="Calibri" pitchFamily="34" charset="0"/>
              </a:rPr>
              <a:t>ASME </a:t>
            </a:r>
            <a:r>
              <a:rPr lang="en-US" altLang="zh-CN" sz="2400" dirty="0" smtClean="0">
                <a:latin typeface="Calibri" pitchFamily="34" charset="0"/>
              </a:rPr>
              <a:t>eBooks			</a:t>
            </a:r>
            <a:r>
              <a:rPr lang="zh-CN" altLang="en-US" sz="2400" dirty="0" smtClean="0">
                <a:latin typeface="Calibri" pitchFamily="34" charset="0"/>
              </a:rPr>
              <a:t>电</a:t>
            </a:r>
            <a:r>
              <a:rPr lang="zh-CN" altLang="en-US" sz="2400" dirty="0">
                <a:latin typeface="Calibri" pitchFamily="34" charset="0"/>
              </a:rPr>
              <a:t>子书</a:t>
            </a:r>
            <a:endParaRPr lang="en-US" altLang="zh-CN" sz="2400" dirty="0">
              <a:latin typeface="Calibri" pitchFamily="34" charset="0"/>
            </a:endParaRPr>
          </a:p>
          <a:p>
            <a:pPr>
              <a:spcAft>
                <a:spcPts val="600"/>
              </a:spcAft>
            </a:pPr>
            <a:r>
              <a:rPr lang="en-US" altLang="zh-CN" sz="2400" dirty="0">
                <a:latin typeface="Calibri" pitchFamily="34" charset="0"/>
              </a:rPr>
              <a:t>ASME Journals		</a:t>
            </a:r>
            <a:r>
              <a:rPr lang="en-US" altLang="zh-CN" sz="2400" dirty="0" smtClean="0">
                <a:latin typeface="Calibri" pitchFamily="34" charset="0"/>
              </a:rPr>
              <a:t>	</a:t>
            </a:r>
            <a:r>
              <a:rPr lang="zh-CN" altLang="en-US" sz="2400" dirty="0" smtClean="0">
                <a:latin typeface="Calibri" pitchFamily="34" charset="0"/>
              </a:rPr>
              <a:t>期    </a:t>
            </a:r>
            <a:r>
              <a:rPr lang="zh-CN" altLang="en-US" sz="2400" dirty="0">
                <a:latin typeface="Calibri" pitchFamily="34" charset="0"/>
              </a:rPr>
              <a:t>刊</a:t>
            </a:r>
          </a:p>
          <a:p>
            <a:pPr>
              <a:spcAft>
                <a:spcPts val="600"/>
              </a:spcAft>
            </a:pPr>
            <a:r>
              <a:rPr lang="en-US" altLang="zh-CN" sz="2400" dirty="0">
                <a:latin typeface="Calibri" pitchFamily="34" charset="0"/>
              </a:rPr>
              <a:t>ASME Proceedings		</a:t>
            </a:r>
            <a:r>
              <a:rPr lang="zh-CN" altLang="en-US" sz="2400" dirty="0">
                <a:latin typeface="Calibri" pitchFamily="34" charset="0"/>
              </a:rPr>
              <a:t>会议</a:t>
            </a:r>
            <a:r>
              <a:rPr lang="zh-CN" altLang="en-US" sz="2400" dirty="0" smtClean="0">
                <a:latin typeface="Calibri" pitchFamily="34" charset="0"/>
              </a:rPr>
              <a:t>录</a:t>
            </a:r>
            <a:endParaRPr lang="en-US" altLang="zh-CN" sz="2400" dirty="0" smtClean="0">
              <a:latin typeface="Calibri" pitchFamily="34" charset="0"/>
            </a:endParaRPr>
          </a:p>
          <a:p>
            <a:pPr>
              <a:spcAft>
                <a:spcPts val="600"/>
              </a:spcAft>
            </a:pPr>
            <a:r>
              <a:rPr lang="en-US" altLang="zh-CN" sz="2400" dirty="0" smtClean="0">
                <a:latin typeface="Calibri" pitchFamily="34" charset="0"/>
              </a:rPr>
              <a:t>ASME Standards &amp; Codes 	</a:t>
            </a:r>
            <a:r>
              <a:rPr lang="zh-CN" altLang="en-US" sz="2400" dirty="0" smtClean="0">
                <a:latin typeface="Calibri" pitchFamily="34" charset="0"/>
              </a:rPr>
              <a:t>标    准</a:t>
            </a:r>
            <a:endParaRPr lang="en-US" altLang="zh-CN" sz="2400" dirty="0">
              <a:latin typeface="Calibri" pitchFamily="34" charset="0"/>
            </a:endParaRPr>
          </a:p>
        </p:txBody>
      </p:sp>
      <p:sp>
        <p:nvSpPr>
          <p:cNvPr id="10243" name="Title 1"/>
          <p:cNvSpPr txBox="1">
            <a:spLocks/>
          </p:cNvSpPr>
          <p:nvPr/>
        </p:nvSpPr>
        <p:spPr bwMode="auto">
          <a:xfrm>
            <a:off x="671513" y="1748433"/>
            <a:ext cx="7908925" cy="965200"/>
          </a:xfrm>
          <a:prstGeom prst="rect">
            <a:avLst/>
          </a:prstGeom>
          <a:noFill/>
          <a:ln w="9525">
            <a:noFill/>
            <a:miter lim="800000"/>
            <a:headEnd/>
            <a:tailEnd/>
          </a:ln>
        </p:spPr>
        <p:txBody>
          <a:bodyPr anchor="ctr"/>
          <a:lstStyle/>
          <a:p>
            <a:r>
              <a:rPr lang="en-US" altLang="zh-CN" sz="4400" dirty="0">
                <a:latin typeface="微软雅黑" pitchFamily="34" charset="-122"/>
                <a:ea typeface="微软雅黑" pitchFamily="34" charset="-122"/>
              </a:rPr>
              <a:t>ASME </a:t>
            </a:r>
            <a:r>
              <a:rPr lang="zh-CN" altLang="en-US" sz="4400" dirty="0" smtClean="0">
                <a:latin typeface="微软雅黑" pitchFamily="34" charset="-122"/>
                <a:ea typeface="微软雅黑" pitchFamily="34" charset="-122"/>
              </a:rPr>
              <a:t>出版物</a:t>
            </a:r>
            <a:endParaRPr lang="en-US" altLang="zh-CN" sz="4400" dirty="0">
              <a:latin typeface="微软雅黑" pitchFamily="34" charset="-122"/>
              <a:ea typeface="微软雅黑" pitchFamily="34" charset="-122"/>
            </a:endParaRPr>
          </a:p>
        </p:txBody>
      </p:sp>
      <p:pic>
        <p:nvPicPr>
          <p:cNvPr id="10244" name="Picture 2"/>
          <p:cNvPicPr>
            <a:picLocks noChangeAspect="1" noChangeArrowheads="1"/>
          </p:cNvPicPr>
          <p:nvPr/>
        </p:nvPicPr>
        <p:blipFill>
          <a:blip r:embed="rId2" cstate="print"/>
          <a:srcRect/>
          <a:stretch>
            <a:fillRect/>
          </a:stretch>
        </p:blipFill>
        <p:spPr bwMode="auto">
          <a:xfrm>
            <a:off x="7077075" y="1714500"/>
            <a:ext cx="2066925" cy="962025"/>
          </a:xfrm>
          <a:prstGeom prst="rect">
            <a:avLst/>
          </a:prstGeom>
          <a:noFill/>
          <a:ln w="9525">
            <a:noFill/>
            <a:miter lim="800000"/>
            <a:headEnd/>
            <a:tailEnd/>
          </a:ln>
        </p:spPr>
      </p:pic>
      <p:sp>
        <p:nvSpPr>
          <p:cNvPr id="5" name="五边形 4"/>
          <p:cNvSpPr/>
          <p:nvPr/>
        </p:nvSpPr>
        <p:spPr>
          <a:xfrm flipH="1">
            <a:off x="5724128" y="4535636"/>
            <a:ext cx="1152128" cy="432048"/>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b="1" i="1" dirty="0" smtClean="0">
                <a:latin typeface="微软雅黑" pitchFamily="34" charset="-122"/>
                <a:ea typeface="微软雅黑" pitchFamily="34" charset="-122"/>
              </a:rPr>
              <a:t>NEW</a:t>
            </a:r>
            <a:endParaRPr lang="zh-CN" altLang="en-US" b="1" i="1"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3" cstate="print">
            <a:lum bright="-10000" contrast="10000"/>
          </a:blip>
          <a:srcRect b="4570"/>
          <a:stretch>
            <a:fillRect/>
          </a:stretch>
        </p:blipFill>
        <p:spPr bwMode="auto">
          <a:xfrm>
            <a:off x="144016" y="1844824"/>
            <a:ext cx="8820472" cy="4639741"/>
          </a:xfrm>
          <a:prstGeom prst="rect">
            <a:avLst/>
          </a:prstGeom>
          <a:noFill/>
          <a:ln w="9525">
            <a:solidFill>
              <a:schemeClr val="accent1">
                <a:lumMod val="60000"/>
                <a:lumOff val="40000"/>
              </a:schemeClr>
            </a:solidFill>
            <a:miter lim="800000"/>
            <a:headEnd/>
            <a:tailEnd/>
          </a:ln>
        </p:spPr>
      </p:pic>
      <p:sp>
        <p:nvSpPr>
          <p:cNvPr id="45058" name="Title 1"/>
          <p:cNvSpPr txBox="1">
            <a:spLocks/>
          </p:cNvSpPr>
          <p:nvPr/>
        </p:nvSpPr>
        <p:spPr bwMode="auto">
          <a:xfrm>
            <a:off x="671513" y="951632"/>
            <a:ext cx="7908925"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投稿入口</a:t>
            </a:r>
            <a:r>
              <a:rPr lang="en-US" altLang="zh-CN" sz="4400" dirty="0" smtClean="0">
                <a:latin typeface="微软雅黑" pitchFamily="34" charset="-122"/>
                <a:ea typeface="微软雅黑" pitchFamily="34" charset="-122"/>
              </a:rPr>
              <a:t>-author resource</a:t>
            </a:r>
            <a:endParaRPr lang="en-US" altLang="zh-CN" sz="4400" dirty="0">
              <a:latin typeface="微软雅黑" pitchFamily="34" charset="-122"/>
              <a:ea typeface="微软雅黑" pitchFamily="34" charset="-122"/>
            </a:endParaRPr>
          </a:p>
        </p:txBody>
      </p:sp>
      <p:sp>
        <p:nvSpPr>
          <p:cNvPr id="7" name="矩形 6"/>
          <p:cNvSpPr/>
          <p:nvPr/>
        </p:nvSpPr>
        <p:spPr>
          <a:xfrm>
            <a:off x="125760" y="6488668"/>
            <a:ext cx="5382344" cy="338554"/>
          </a:xfrm>
          <a:prstGeom prst="rect">
            <a:avLst/>
          </a:prstGeom>
        </p:spPr>
        <p:txBody>
          <a:bodyPr wrap="square">
            <a:spAutoFit/>
          </a:bodyPr>
          <a:lstStyle/>
          <a:p>
            <a:r>
              <a:rPr lang="zh-CN" altLang="en-US" sz="1600" dirty="0" smtClean="0"/>
              <a:t>详见：</a:t>
            </a:r>
            <a:r>
              <a:rPr lang="en-US" altLang="zh-CN" sz="1600" u="sng" dirty="0" smtClean="0">
                <a:solidFill>
                  <a:srgbClr val="00B0F0"/>
                </a:solidFill>
              </a:rPr>
              <a:t>https://journaltool.asme.org/home/index.cfm#</a:t>
            </a:r>
            <a:endParaRPr lang="zh-CN" altLang="en-US" sz="1600" u="sng" dirty="0">
              <a:solidFill>
                <a:srgbClr val="00B0F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55576" y="2060848"/>
            <a:ext cx="7848872" cy="4176464"/>
          </a:xfrm>
          <a:prstGeom prst="rect">
            <a:avLst/>
          </a:prstGeom>
        </p:spPr>
        <p:txBody>
          <a:bodyPr anchor="ctr"/>
          <a:lstStyle/>
          <a:p>
            <a:pPr marL="457200" indent="-457200" fontAlgn="auto">
              <a:spcAft>
                <a:spcPts val="0"/>
              </a:spcAft>
              <a:buFont typeface="+mj-lt"/>
              <a:buAutoNum type="alphaUcPeriod" startAt="2"/>
              <a:defRPr/>
            </a:pPr>
            <a:r>
              <a:rPr lang="zh-CN" altLang="en-US" sz="2400" b="1" dirty="0" smtClean="0">
                <a:latin typeface="微软雅黑" pitchFamily="34" charset="-122"/>
                <a:ea typeface="微软雅黑" pitchFamily="34" charset="-122"/>
              </a:rPr>
              <a:t>会议录</a:t>
            </a:r>
            <a:endParaRPr lang="en-US" altLang="zh-CN" sz="2400" b="1" dirty="0" smtClean="0">
              <a:latin typeface="微软雅黑" pitchFamily="34" charset="-122"/>
              <a:ea typeface="微软雅黑" pitchFamily="34" charset="-122"/>
            </a:endParaRPr>
          </a:p>
          <a:p>
            <a:pPr fontAlgn="auto">
              <a:spcAft>
                <a:spcPts val="0"/>
              </a:spcAft>
              <a:defRPr/>
            </a:pPr>
            <a:endParaRPr lang="en-US" altLang="zh-CN" sz="2400" dirty="0" smtClean="0">
              <a:latin typeface="微软雅黑" pitchFamily="34" charset="-122"/>
              <a:ea typeface="微软雅黑" pitchFamily="34" charset="-122"/>
            </a:endParaRPr>
          </a:p>
          <a:p>
            <a:pPr fontAlgn="auto">
              <a:spcAft>
                <a:spcPts val="0"/>
              </a:spcAft>
              <a:defRPr/>
            </a:pPr>
            <a:r>
              <a:rPr lang="en-US" altLang="zh-CN" sz="2400" dirty="0" smtClean="0">
                <a:latin typeface="微软雅黑" pitchFamily="34" charset="-122"/>
                <a:ea typeface="微软雅黑" pitchFamily="34" charset="-122"/>
              </a:rPr>
              <a:t>1. </a:t>
            </a:r>
            <a:r>
              <a:rPr lang="zh-CN" altLang="en-US" sz="2400" dirty="0" smtClean="0">
                <a:latin typeface="微软雅黑" pitchFamily="34" charset="-122"/>
                <a:ea typeface="微软雅黑" pitchFamily="34" charset="-122"/>
              </a:rPr>
              <a:t>在</a:t>
            </a:r>
            <a:r>
              <a:rPr lang="en-US" altLang="zh-CN" sz="2400" dirty="0" smtClean="0">
                <a:latin typeface="微软雅黑" pitchFamily="34" charset="-122"/>
                <a:ea typeface="微软雅黑" pitchFamily="34" charset="-122"/>
              </a:rPr>
              <a:t>ASME</a:t>
            </a:r>
            <a:r>
              <a:rPr lang="zh-CN" altLang="en-US" sz="2400" dirty="0" smtClean="0">
                <a:latin typeface="微软雅黑" pitchFamily="34" charset="-122"/>
                <a:ea typeface="微软雅黑" pitchFamily="34" charset="-122"/>
              </a:rPr>
              <a:t>学会官网查询即将召开的会议，找到注册、摘要投稿、海报投稿、审稿完成等关键时间节点。</a:t>
            </a:r>
            <a:endParaRPr lang="en-US" altLang="zh-CN" sz="2400" dirty="0" smtClean="0">
              <a:latin typeface="微软雅黑" pitchFamily="34" charset="-122"/>
              <a:ea typeface="微软雅黑" pitchFamily="34" charset="-122"/>
            </a:endParaRPr>
          </a:p>
          <a:p>
            <a:pPr fontAlgn="auto">
              <a:spcAft>
                <a:spcPts val="0"/>
              </a:spcAft>
              <a:defRPr/>
            </a:pP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总入口：</a:t>
            </a:r>
            <a:r>
              <a:rPr lang="en-US" altLang="zh-CN" dirty="0" smtClean="0">
                <a:solidFill>
                  <a:srgbClr val="00B0F0"/>
                </a:solidFill>
                <a:latin typeface="微软雅黑" pitchFamily="34" charset="-122"/>
                <a:ea typeface="微软雅黑" pitchFamily="34" charset="-122"/>
              </a:rPr>
              <a:t> https://www.asme.org/events/conferences</a:t>
            </a:r>
          </a:p>
          <a:p>
            <a:pPr fontAlgn="auto">
              <a:spcAft>
                <a:spcPts val="0"/>
              </a:spcAft>
              <a:defRPr/>
            </a:pPr>
            <a:endParaRPr lang="en-US" altLang="zh-CN" dirty="0" smtClean="0">
              <a:solidFill>
                <a:srgbClr val="00B0F0"/>
              </a:solidFill>
              <a:latin typeface="微软雅黑" pitchFamily="34" charset="-122"/>
              <a:ea typeface="微软雅黑" pitchFamily="34" charset="-122"/>
            </a:endParaRPr>
          </a:p>
          <a:p>
            <a:pPr fontAlgn="auto">
              <a:spcAft>
                <a:spcPts val="0"/>
              </a:spcAft>
              <a:defRPr/>
            </a:pPr>
            <a:r>
              <a:rPr lang="zh-CN" altLang="en-US" b="1" dirty="0" smtClean="0">
                <a:solidFill>
                  <a:srgbClr val="00B0F0"/>
                </a:solidFill>
                <a:latin typeface="微软雅黑" pitchFamily="34" charset="-122"/>
                <a:ea typeface="微软雅黑" pitchFamily="34" charset="-122"/>
              </a:rPr>
              <a:t>为什么要参会：</a:t>
            </a:r>
            <a:endParaRPr lang="en-US" altLang="zh-CN" b="1" dirty="0" smtClean="0">
              <a:solidFill>
                <a:srgbClr val="00B0F0"/>
              </a:solidFill>
              <a:latin typeface="微软雅黑" pitchFamily="34" charset="-122"/>
              <a:ea typeface="微软雅黑" pitchFamily="34" charset="-122"/>
            </a:endParaRPr>
          </a:p>
          <a:p>
            <a:endParaRPr lang="zh-CN" altLang="en-US" dirty="0" smtClean="0">
              <a:latin typeface="微软雅黑" pitchFamily="34" charset="-122"/>
              <a:ea typeface="微软雅黑" pitchFamily="34" charset="-122"/>
            </a:endParaRPr>
          </a:p>
          <a:p>
            <a:r>
              <a:rPr lang="en-US" altLang="zh-CN" i="1" dirty="0" smtClean="0">
                <a:latin typeface="微软雅黑" pitchFamily="34" charset="-122"/>
                <a:ea typeface="微软雅黑" pitchFamily="34" charset="-122"/>
              </a:rPr>
              <a:t> </a:t>
            </a:r>
            <a:r>
              <a:rPr lang="en-US" altLang="zh-CN" sz="1600" i="1" dirty="0" smtClean="0">
                <a:latin typeface="微软雅黑" pitchFamily="34" charset="-122"/>
                <a:ea typeface="微软雅黑" pitchFamily="34" charset="-122"/>
              </a:rPr>
              <a:t>“According to ASME’s conference presenter attendance policy, if a paper is not presented at the Conference by an author of the paper, the paper will not be published in the official archival Proceedings, which are registered with the Library of Congress and are submitted for abstracting and indexing. The paper also will not be published in The ASME Digital Collection and may not be cited as a published paper. “</a:t>
            </a:r>
            <a:endParaRPr lang="en-US" altLang="zh-CN" i="1" dirty="0" smtClean="0">
              <a:solidFill>
                <a:srgbClr val="00B0F0"/>
              </a:solidFill>
              <a:latin typeface="微软雅黑" pitchFamily="34" charset="-122"/>
              <a:ea typeface="微软雅黑" pitchFamily="34" charset="-122"/>
            </a:endParaRPr>
          </a:p>
        </p:txBody>
      </p:sp>
      <p:sp>
        <p:nvSpPr>
          <p:cNvPr id="5" name="Title 1"/>
          <p:cNvSpPr txBox="1">
            <a:spLocks/>
          </p:cNvSpPr>
          <p:nvPr/>
        </p:nvSpPr>
        <p:spPr bwMode="auto">
          <a:xfrm>
            <a:off x="671513" y="951632"/>
            <a:ext cx="7908925"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投稿入口</a:t>
            </a:r>
            <a:endParaRPr lang="en-US" altLang="zh-CN" sz="44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blinds(horizontal)">
                                      <p:cBhvr>
                                        <p:cTn id="7" dur="500"/>
                                        <p:tgtEl>
                                          <p:spTgt spid="7">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7" end="7"/>
                                            </p:txEl>
                                          </p:spTgt>
                                        </p:tgtEl>
                                        <p:attrNameLst>
                                          <p:attrName>style.visibility</p:attrName>
                                        </p:attrNameLst>
                                      </p:cBhvr>
                                      <p:to>
                                        <p:strVal val="visible"/>
                                      </p:to>
                                    </p:set>
                                    <p:animEffect transition="in" filter="blinds(horizontal)">
                                      <p:cBhvr>
                                        <p:cTn id="1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b="19876"/>
          <a:stretch>
            <a:fillRect/>
          </a:stretch>
        </p:blipFill>
        <p:spPr bwMode="auto">
          <a:xfrm>
            <a:off x="179512" y="1368152"/>
            <a:ext cx="5760641" cy="3068589"/>
          </a:xfrm>
          <a:prstGeom prst="rect">
            <a:avLst/>
          </a:prstGeom>
          <a:noFill/>
          <a:ln w="9525">
            <a:solidFill>
              <a:schemeClr val="accent1"/>
            </a:solidFill>
            <a:miter lim="800000"/>
            <a:headEnd/>
            <a:tailEnd/>
          </a:ln>
        </p:spPr>
      </p:pic>
      <p:grpSp>
        <p:nvGrpSpPr>
          <p:cNvPr id="2" name="组合 7"/>
          <p:cNvGrpSpPr/>
          <p:nvPr/>
        </p:nvGrpSpPr>
        <p:grpSpPr>
          <a:xfrm>
            <a:off x="3491880" y="2160240"/>
            <a:ext cx="5580112" cy="4221088"/>
            <a:chOff x="3491880" y="2564904"/>
            <a:chExt cx="5580112" cy="4221088"/>
          </a:xfrm>
        </p:grpSpPr>
        <p:pic>
          <p:nvPicPr>
            <p:cNvPr id="3074" name="Picture 2"/>
            <p:cNvPicPr>
              <a:picLocks noChangeAspect="1" noChangeArrowheads="1"/>
            </p:cNvPicPr>
            <p:nvPr/>
          </p:nvPicPr>
          <p:blipFill>
            <a:blip r:embed="rId4" cstate="print"/>
            <a:srcRect/>
            <a:stretch>
              <a:fillRect/>
            </a:stretch>
          </p:blipFill>
          <p:spPr bwMode="auto">
            <a:xfrm>
              <a:off x="3563888" y="2651376"/>
              <a:ext cx="5436096" cy="4017984"/>
            </a:xfrm>
            <a:prstGeom prst="rect">
              <a:avLst/>
            </a:prstGeom>
            <a:noFill/>
            <a:ln w="9525">
              <a:solidFill>
                <a:schemeClr val="accent1"/>
              </a:solidFill>
              <a:miter lim="800000"/>
              <a:headEnd/>
              <a:tailEnd/>
            </a:ln>
          </p:spPr>
        </p:pic>
        <p:sp>
          <p:nvSpPr>
            <p:cNvPr id="6" name="Rectangle 7"/>
            <p:cNvSpPr>
              <a:spLocks noChangeArrowheads="1"/>
            </p:cNvSpPr>
            <p:nvPr/>
          </p:nvSpPr>
          <p:spPr bwMode="auto">
            <a:xfrm>
              <a:off x="3491880" y="2564904"/>
              <a:ext cx="5580112" cy="4221088"/>
            </a:xfrm>
            <a:prstGeom prst="borderCallout1">
              <a:avLst>
                <a:gd name="adj1" fmla="val 50078"/>
                <a:gd name="adj2" fmla="val -266"/>
                <a:gd name="adj3" fmla="val 50511"/>
                <a:gd name="adj4" fmla="val -26736"/>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grpSp>
      <p:sp>
        <p:nvSpPr>
          <p:cNvPr id="9" name="Rectangle 7"/>
          <p:cNvSpPr>
            <a:spLocks noChangeArrowheads="1"/>
          </p:cNvSpPr>
          <p:nvPr/>
        </p:nvSpPr>
        <p:spPr bwMode="auto">
          <a:xfrm>
            <a:off x="7596336" y="3600400"/>
            <a:ext cx="1368152" cy="2664296"/>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0" name="Title 1"/>
          <p:cNvSpPr txBox="1">
            <a:spLocks/>
          </p:cNvSpPr>
          <p:nvPr/>
        </p:nvSpPr>
        <p:spPr bwMode="auto">
          <a:xfrm>
            <a:off x="107504" y="4291384"/>
            <a:ext cx="3744416" cy="965200"/>
          </a:xfrm>
          <a:prstGeom prst="rect">
            <a:avLst/>
          </a:prstGeom>
          <a:noFill/>
          <a:ln w="9525">
            <a:noFill/>
            <a:miter lim="800000"/>
            <a:headEnd/>
            <a:tailEnd/>
          </a:ln>
        </p:spPr>
        <p:txBody>
          <a:bodyPr anchor="ctr"/>
          <a:lstStyle/>
          <a:p>
            <a:r>
              <a:rPr lang="en-US" altLang="zh-CN" dirty="0" smtClean="0">
                <a:latin typeface="微软雅黑" pitchFamily="34" charset="-122"/>
                <a:ea typeface="微软雅黑" pitchFamily="34" charset="-122"/>
              </a:rPr>
              <a:t>ASME</a:t>
            </a:r>
            <a:r>
              <a:rPr lang="zh-CN" altLang="en-US" dirty="0" smtClean="0">
                <a:latin typeface="微软雅黑" pitchFamily="34" charset="-122"/>
                <a:ea typeface="微软雅黑" pitchFamily="34" charset="-122"/>
              </a:rPr>
              <a:t>官网公布即将召开的会议 ↑</a:t>
            </a:r>
            <a:endParaRPr lang="en-US" altLang="zh-CN" dirty="0">
              <a:latin typeface="微软雅黑" pitchFamily="34" charset="-122"/>
              <a:ea typeface="微软雅黑" pitchFamily="34" charset="-122"/>
            </a:endParaRPr>
          </a:p>
        </p:txBody>
      </p:sp>
      <p:sp>
        <p:nvSpPr>
          <p:cNvPr id="11" name="矩形 10"/>
          <p:cNvSpPr/>
          <p:nvPr/>
        </p:nvSpPr>
        <p:spPr>
          <a:xfrm>
            <a:off x="5328592" y="1513909"/>
            <a:ext cx="3707904" cy="646331"/>
          </a:xfrm>
          <a:prstGeom prst="rect">
            <a:avLst/>
          </a:prstGeom>
        </p:spPr>
        <p:txBody>
          <a:bodyPr wrap="square">
            <a:spAutoFit/>
          </a:bodyPr>
          <a:lstStyle/>
          <a:p>
            <a:pPr algn="r">
              <a:spcBef>
                <a:spcPct val="0"/>
              </a:spcBef>
            </a:pPr>
            <a:r>
              <a:rPr lang="zh-CN" altLang="en-US" dirty="0" smtClean="0">
                <a:latin typeface="微软雅黑" pitchFamily="34" charset="-122"/>
                <a:ea typeface="微软雅黑" pitchFamily="34" charset="-122"/>
              </a:rPr>
              <a:t>进入该会议最新一届的预告界面，关注</a:t>
            </a:r>
            <a:r>
              <a:rPr lang="en-US" altLang="zh-CN" dirty="0" smtClean="0">
                <a:latin typeface="微软雅黑" pitchFamily="34" charset="-122"/>
                <a:ea typeface="微软雅黑" pitchFamily="34" charset="-122"/>
              </a:rPr>
              <a:t>important dates </a:t>
            </a:r>
            <a:r>
              <a:rPr lang="zh-CN" altLang="en-US" dirty="0" smtClean="0">
                <a:latin typeface="微软雅黑" pitchFamily="34" charset="-122"/>
                <a:ea typeface="微软雅黑"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lide(fromBottom)">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55576" y="1916832"/>
            <a:ext cx="7848872" cy="2304256"/>
          </a:xfrm>
          <a:prstGeom prst="rect">
            <a:avLst/>
          </a:prstGeom>
        </p:spPr>
        <p:txBody>
          <a:bodyPr anchor="ctr"/>
          <a:lstStyle/>
          <a:p>
            <a:pPr marL="457200" indent="-457200" fontAlgn="auto">
              <a:spcAft>
                <a:spcPts val="0"/>
              </a:spcAft>
              <a:buFont typeface="+mj-lt"/>
              <a:buAutoNum type="alphaUcPeriod" startAt="2"/>
              <a:defRPr/>
            </a:pPr>
            <a:r>
              <a:rPr lang="zh-CN" altLang="en-US" sz="2400" b="1" dirty="0" smtClean="0">
                <a:latin typeface="微软雅黑" pitchFamily="34" charset="-122"/>
                <a:ea typeface="微软雅黑" pitchFamily="34" charset="-122"/>
              </a:rPr>
              <a:t>会议录</a:t>
            </a:r>
            <a:endParaRPr lang="en-US" altLang="zh-CN" sz="2400" b="1" dirty="0" smtClean="0">
              <a:latin typeface="微软雅黑" pitchFamily="34" charset="-122"/>
              <a:ea typeface="微软雅黑" pitchFamily="34" charset="-122"/>
            </a:endParaRPr>
          </a:p>
          <a:p>
            <a:pPr fontAlgn="auto">
              <a:lnSpc>
                <a:spcPts val="1400"/>
              </a:lnSpc>
              <a:spcAft>
                <a:spcPts val="0"/>
              </a:spcAft>
              <a:defRPr/>
            </a:pPr>
            <a:endParaRPr lang="en-US" altLang="zh-CN" sz="2400" dirty="0" smtClean="0">
              <a:latin typeface="微软雅黑" pitchFamily="34" charset="-122"/>
              <a:ea typeface="微软雅黑" pitchFamily="34" charset="-122"/>
            </a:endParaRPr>
          </a:p>
          <a:p>
            <a:pPr fontAlgn="auto">
              <a:spcAft>
                <a:spcPts val="0"/>
              </a:spcAft>
              <a:defRPr/>
            </a:pPr>
            <a:r>
              <a:rPr lang="en-US" altLang="zh-CN" sz="2400" dirty="0" smtClean="0">
                <a:latin typeface="微软雅黑" pitchFamily="34" charset="-122"/>
                <a:ea typeface="微软雅黑" pitchFamily="34" charset="-122"/>
              </a:rPr>
              <a:t>2. </a:t>
            </a:r>
            <a:r>
              <a:rPr lang="zh-CN" altLang="en-US" sz="2400" dirty="0" smtClean="0">
                <a:latin typeface="微软雅黑" pitchFamily="34" charset="-122"/>
                <a:ea typeface="微软雅黑" pitchFamily="34" charset="-122"/>
              </a:rPr>
              <a:t>在</a:t>
            </a:r>
            <a:r>
              <a:rPr lang="en-US" altLang="zh-CN" sz="2400" dirty="0" smtClean="0">
                <a:latin typeface="微软雅黑" pitchFamily="34" charset="-122"/>
                <a:ea typeface="微软雅黑" pitchFamily="34" charset="-122"/>
              </a:rPr>
              <a:t>ASME</a:t>
            </a:r>
            <a:r>
              <a:rPr lang="zh-CN" altLang="en-US" sz="2400" dirty="0" smtClean="0">
                <a:latin typeface="微软雅黑" pitchFamily="34" charset="-122"/>
                <a:ea typeface="微软雅黑" pitchFamily="34" charset="-122"/>
              </a:rPr>
              <a:t>会议</a:t>
            </a:r>
            <a:r>
              <a:rPr lang="en-US" altLang="zh-CN" sz="2400" dirty="0" smtClean="0">
                <a:latin typeface="微软雅黑" pitchFamily="34" charset="-122"/>
                <a:ea typeface="微软雅黑" pitchFamily="34" charset="-122"/>
              </a:rPr>
              <a:t>toolbox</a:t>
            </a:r>
            <a:r>
              <a:rPr lang="zh-CN" altLang="en-US" sz="2400" dirty="0" smtClean="0">
                <a:latin typeface="微软雅黑" pitchFamily="34" charset="-122"/>
                <a:ea typeface="微软雅黑" pitchFamily="34" charset="-122"/>
              </a:rPr>
              <a:t>站点注册、投稿。</a:t>
            </a:r>
            <a:endParaRPr lang="en-US" altLang="zh-CN" sz="2400" dirty="0" smtClean="0">
              <a:latin typeface="微软雅黑" pitchFamily="34" charset="-122"/>
              <a:ea typeface="微软雅黑" pitchFamily="34" charset="-122"/>
            </a:endParaRPr>
          </a:p>
          <a:p>
            <a:pPr fontAlgn="auto">
              <a:spcAft>
                <a:spcPts val="0"/>
              </a:spcAft>
              <a:defRPr/>
            </a:pP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总入口：</a:t>
            </a:r>
            <a:r>
              <a:rPr lang="en-US" altLang="zh-CN" dirty="0" smtClean="0">
                <a:solidFill>
                  <a:srgbClr val="00B0F0"/>
                </a:solidFill>
                <a:latin typeface="微软雅黑" pitchFamily="34" charset="-122"/>
                <a:ea typeface="微软雅黑" pitchFamily="34" charset="-122"/>
              </a:rPr>
              <a:t> http://www.asmeconferences.org/conference-home/</a:t>
            </a:r>
          </a:p>
          <a:p>
            <a:pPr fontAlgn="auto">
              <a:spcAft>
                <a:spcPts val="0"/>
              </a:spcAft>
              <a:defRPr/>
            </a:pPr>
            <a:endParaRPr lang="en-US" altLang="zh-CN" dirty="0" smtClean="0">
              <a:solidFill>
                <a:srgbClr val="00B0F0"/>
              </a:solidFill>
              <a:latin typeface="微软雅黑" pitchFamily="34" charset="-122"/>
              <a:ea typeface="微软雅黑" pitchFamily="34" charset="-122"/>
            </a:endParaRPr>
          </a:p>
          <a:p>
            <a:pPr fontAlgn="auto">
              <a:spcAft>
                <a:spcPts val="0"/>
              </a:spcAft>
              <a:defRPr/>
            </a:pPr>
            <a:r>
              <a:rPr lang="zh-CN" altLang="en-US" b="1" dirty="0" smtClean="0">
                <a:solidFill>
                  <a:srgbClr val="00B0F0"/>
                </a:solidFill>
                <a:latin typeface="微软雅黑" pitchFamily="34" charset="-122"/>
                <a:ea typeface="微软雅黑" pitchFamily="34" charset="-122"/>
              </a:rPr>
              <a:t>选择自己感兴趣的会议、点击最新一届：</a:t>
            </a:r>
            <a:endParaRPr lang="en-US" altLang="zh-CN" b="1" dirty="0" smtClean="0">
              <a:solidFill>
                <a:srgbClr val="00B0F0"/>
              </a:solidFill>
              <a:latin typeface="微软雅黑" pitchFamily="34" charset="-122"/>
              <a:ea typeface="微软雅黑" pitchFamily="34" charset="-122"/>
            </a:endParaRPr>
          </a:p>
          <a:p>
            <a:endParaRPr lang="zh-CN" altLang="en-US" dirty="0" smtClean="0">
              <a:latin typeface="微软雅黑" pitchFamily="34" charset="-122"/>
              <a:ea typeface="微软雅黑" pitchFamily="34" charset="-122"/>
            </a:endParaRPr>
          </a:p>
        </p:txBody>
      </p:sp>
      <p:pic>
        <p:nvPicPr>
          <p:cNvPr id="4098" name="Picture 2"/>
          <p:cNvPicPr>
            <a:picLocks noChangeAspect="1" noChangeArrowheads="1"/>
          </p:cNvPicPr>
          <p:nvPr/>
        </p:nvPicPr>
        <p:blipFill>
          <a:blip r:embed="rId3" cstate="print"/>
          <a:srcRect t="23489" r="32762" b="26260"/>
          <a:stretch>
            <a:fillRect/>
          </a:stretch>
        </p:blipFill>
        <p:spPr bwMode="auto">
          <a:xfrm>
            <a:off x="827584" y="3861048"/>
            <a:ext cx="7524328" cy="2996952"/>
          </a:xfrm>
          <a:prstGeom prst="rect">
            <a:avLst/>
          </a:prstGeom>
          <a:noFill/>
          <a:ln w="9525">
            <a:noFill/>
            <a:miter lim="800000"/>
            <a:headEnd/>
            <a:tailEnd/>
          </a:ln>
        </p:spPr>
      </p:pic>
      <p:sp>
        <p:nvSpPr>
          <p:cNvPr id="5" name="Rectangle 7"/>
          <p:cNvSpPr>
            <a:spLocks noChangeArrowheads="1"/>
          </p:cNvSpPr>
          <p:nvPr/>
        </p:nvSpPr>
        <p:spPr bwMode="auto">
          <a:xfrm>
            <a:off x="755576" y="5229200"/>
            <a:ext cx="1656184" cy="162880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6" name="Rectangle 7"/>
          <p:cNvSpPr>
            <a:spLocks noChangeArrowheads="1"/>
          </p:cNvSpPr>
          <p:nvPr/>
        </p:nvSpPr>
        <p:spPr bwMode="auto">
          <a:xfrm>
            <a:off x="2915816" y="5733256"/>
            <a:ext cx="5256584" cy="720080"/>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8" name="Title 1"/>
          <p:cNvSpPr txBox="1">
            <a:spLocks/>
          </p:cNvSpPr>
          <p:nvPr/>
        </p:nvSpPr>
        <p:spPr bwMode="auto">
          <a:xfrm>
            <a:off x="671513" y="951632"/>
            <a:ext cx="7908925"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投稿入口</a:t>
            </a:r>
            <a:endParaRPr lang="en-US" altLang="zh-CN" sz="44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r="33620"/>
          <a:stretch>
            <a:fillRect/>
          </a:stretch>
        </p:blipFill>
        <p:spPr bwMode="auto">
          <a:xfrm>
            <a:off x="144016" y="3199633"/>
            <a:ext cx="1403648" cy="2695575"/>
          </a:xfrm>
          <a:prstGeom prst="rect">
            <a:avLst/>
          </a:prstGeom>
          <a:noFill/>
          <a:ln w="9525">
            <a:solidFill>
              <a:schemeClr val="accent1"/>
            </a:solidFill>
            <a:miter lim="800000"/>
            <a:headEnd/>
            <a:tailEnd/>
          </a:ln>
        </p:spPr>
      </p:pic>
      <p:pic>
        <p:nvPicPr>
          <p:cNvPr id="5122" name="Picture 2"/>
          <p:cNvPicPr>
            <a:picLocks noChangeAspect="1" noChangeArrowheads="1"/>
          </p:cNvPicPr>
          <p:nvPr/>
        </p:nvPicPr>
        <p:blipFill>
          <a:blip r:embed="rId4" cstate="print"/>
          <a:srcRect l="19372" b="13414"/>
          <a:stretch>
            <a:fillRect/>
          </a:stretch>
        </p:blipFill>
        <p:spPr bwMode="auto">
          <a:xfrm>
            <a:off x="1691680" y="3199633"/>
            <a:ext cx="7122790" cy="3541735"/>
          </a:xfrm>
          <a:prstGeom prst="rect">
            <a:avLst/>
          </a:prstGeom>
          <a:noFill/>
          <a:ln w="9525">
            <a:solidFill>
              <a:schemeClr val="accent1"/>
            </a:solidFill>
            <a:miter lim="800000"/>
            <a:headEnd/>
            <a:tailEnd/>
          </a:ln>
        </p:spPr>
      </p:pic>
      <p:sp>
        <p:nvSpPr>
          <p:cNvPr id="7" name="Title 1"/>
          <p:cNvSpPr txBox="1">
            <a:spLocks/>
          </p:cNvSpPr>
          <p:nvPr/>
        </p:nvSpPr>
        <p:spPr>
          <a:xfrm>
            <a:off x="755576" y="1988840"/>
            <a:ext cx="7848872" cy="1224136"/>
          </a:xfrm>
          <a:prstGeom prst="rect">
            <a:avLst/>
          </a:prstGeom>
        </p:spPr>
        <p:txBody>
          <a:bodyPr anchor="ctr"/>
          <a:lstStyle/>
          <a:p>
            <a:pPr marL="457200" indent="-457200" fontAlgn="auto">
              <a:spcAft>
                <a:spcPts val="0"/>
              </a:spcAft>
              <a:buFont typeface="+mj-lt"/>
              <a:buAutoNum type="alphaUcPeriod" startAt="2"/>
              <a:defRPr/>
            </a:pPr>
            <a:r>
              <a:rPr lang="zh-CN" altLang="en-US" sz="2400" b="1" dirty="0" smtClean="0">
                <a:latin typeface="微软雅黑" pitchFamily="34" charset="-122"/>
                <a:ea typeface="微软雅黑" pitchFamily="34" charset="-122"/>
              </a:rPr>
              <a:t>会议录</a:t>
            </a:r>
            <a:endParaRPr lang="en-US" altLang="zh-CN" sz="2400" b="1" dirty="0" smtClean="0">
              <a:latin typeface="微软雅黑" pitchFamily="34" charset="-122"/>
              <a:ea typeface="微软雅黑" pitchFamily="34" charset="-122"/>
            </a:endParaRPr>
          </a:p>
          <a:p>
            <a:pPr fontAlgn="auto">
              <a:lnSpc>
                <a:spcPts val="1400"/>
              </a:lnSpc>
              <a:spcAft>
                <a:spcPts val="0"/>
              </a:spcAft>
              <a:defRPr/>
            </a:pPr>
            <a:endParaRPr lang="en-US" altLang="zh-CN" sz="2400" dirty="0" smtClean="0">
              <a:latin typeface="微软雅黑" pitchFamily="34" charset="-122"/>
              <a:ea typeface="微软雅黑" pitchFamily="34" charset="-122"/>
            </a:endParaRPr>
          </a:p>
          <a:p>
            <a:pPr fontAlgn="auto">
              <a:spcAft>
                <a:spcPts val="0"/>
              </a:spcAft>
              <a:defRPr/>
            </a:pPr>
            <a:r>
              <a:rPr lang="zh-CN" altLang="en-US" b="1" dirty="0" smtClean="0">
                <a:solidFill>
                  <a:srgbClr val="00B0F0"/>
                </a:solidFill>
                <a:latin typeface="微软雅黑" pitchFamily="34" charset="-122"/>
                <a:ea typeface="微软雅黑" pitchFamily="34" charset="-122"/>
              </a:rPr>
              <a:t>进入该届会议的投稿操作主界面，用您的投稿</a:t>
            </a:r>
            <a:r>
              <a:rPr lang="en-US" altLang="zh-CN" b="1" dirty="0" smtClean="0">
                <a:solidFill>
                  <a:srgbClr val="00B0F0"/>
                </a:solidFill>
                <a:latin typeface="微软雅黑" pitchFamily="34" charset="-122"/>
                <a:ea typeface="微软雅黑" pitchFamily="34" charset="-122"/>
              </a:rPr>
              <a:t>/</a:t>
            </a:r>
            <a:r>
              <a:rPr lang="zh-CN" altLang="en-US" b="1" dirty="0" smtClean="0">
                <a:solidFill>
                  <a:srgbClr val="00B0F0"/>
                </a:solidFill>
                <a:latin typeface="微软雅黑" pitchFamily="34" charset="-122"/>
                <a:ea typeface="微软雅黑" pitchFamily="34" charset="-122"/>
              </a:rPr>
              <a:t>审稿邮箱注册一个账号：</a:t>
            </a:r>
            <a:endParaRPr lang="en-US" altLang="zh-CN" b="1" dirty="0" smtClean="0">
              <a:solidFill>
                <a:srgbClr val="00B0F0"/>
              </a:solidFill>
              <a:latin typeface="微软雅黑" pitchFamily="34" charset="-122"/>
              <a:ea typeface="微软雅黑" pitchFamily="34" charset="-122"/>
            </a:endParaRPr>
          </a:p>
          <a:p>
            <a:endParaRPr lang="zh-CN" altLang="en-US" dirty="0" smtClean="0">
              <a:latin typeface="微软雅黑" pitchFamily="34" charset="-122"/>
              <a:ea typeface="微软雅黑" pitchFamily="34" charset="-122"/>
            </a:endParaRPr>
          </a:p>
        </p:txBody>
      </p:sp>
      <p:sp>
        <p:nvSpPr>
          <p:cNvPr id="5" name="Rectangle 7"/>
          <p:cNvSpPr>
            <a:spLocks noChangeArrowheads="1"/>
          </p:cNvSpPr>
          <p:nvPr/>
        </p:nvSpPr>
        <p:spPr bwMode="auto">
          <a:xfrm>
            <a:off x="107504" y="3199633"/>
            <a:ext cx="1512168" cy="43204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6" name="Rectangle 7"/>
          <p:cNvSpPr>
            <a:spLocks noChangeArrowheads="1"/>
          </p:cNvSpPr>
          <p:nvPr/>
        </p:nvSpPr>
        <p:spPr bwMode="auto">
          <a:xfrm>
            <a:off x="5796136" y="4927825"/>
            <a:ext cx="2232248" cy="936104"/>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8" name="Title 1"/>
          <p:cNvSpPr txBox="1">
            <a:spLocks/>
          </p:cNvSpPr>
          <p:nvPr/>
        </p:nvSpPr>
        <p:spPr bwMode="auto">
          <a:xfrm>
            <a:off x="671513" y="951632"/>
            <a:ext cx="7908925"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投稿入口</a:t>
            </a:r>
            <a:endParaRPr lang="en-US" altLang="zh-CN" sz="44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t="16605"/>
          <a:stretch>
            <a:fillRect/>
          </a:stretch>
        </p:blipFill>
        <p:spPr bwMode="auto">
          <a:xfrm>
            <a:off x="1691680" y="3033831"/>
            <a:ext cx="6624736" cy="3707537"/>
          </a:xfrm>
          <a:prstGeom prst="rect">
            <a:avLst/>
          </a:prstGeom>
          <a:noFill/>
          <a:ln w="9525">
            <a:solidFill>
              <a:schemeClr val="accent1"/>
            </a:solidFill>
            <a:miter lim="800000"/>
            <a:headEnd/>
            <a:tailEnd/>
          </a:ln>
        </p:spPr>
      </p:pic>
      <p:pic>
        <p:nvPicPr>
          <p:cNvPr id="5123" name="Picture 3"/>
          <p:cNvPicPr>
            <a:picLocks noChangeAspect="1" noChangeArrowheads="1"/>
          </p:cNvPicPr>
          <p:nvPr/>
        </p:nvPicPr>
        <p:blipFill>
          <a:blip r:embed="rId4" cstate="print"/>
          <a:srcRect r="33620"/>
          <a:stretch>
            <a:fillRect/>
          </a:stretch>
        </p:blipFill>
        <p:spPr bwMode="auto">
          <a:xfrm>
            <a:off x="144016" y="2996952"/>
            <a:ext cx="1403648" cy="2695575"/>
          </a:xfrm>
          <a:prstGeom prst="rect">
            <a:avLst/>
          </a:prstGeom>
          <a:noFill/>
          <a:ln w="9525">
            <a:solidFill>
              <a:schemeClr val="accent1"/>
            </a:solidFill>
            <a:miter lim="800000"/>
            <a:headEnd/>
            <a:tailEnd/>
          </a:ln>
        </p:spPr>
      </p:pic>
      <p:sp>
        <p:nvSpPr>
          <p:cNvPr id="7" name="Title 1"/>
          <p:cNvSpPr txBox="1">
            <a:spLocks/>
          </p:cNvSpPr>
          <p:nvPr/>
        </p:nvSpPr>
        <p:spPr>
          <a:xfrm>
            <a:off x="755576" y="1916832"/>
            <a:ext cx="7632848" cy="1224136"/>
          </a:xfrm>
          <a:prstGeom prst="rect">
            <a:avLst/>
          </a:prstGeom>
        </p:spPr>
        <p:txBody>
          <a:bodyPr anchor="ctr"/>
          <a:lstStyle/>
          <a:p>
            <a:pPr marL="457200" indent="-457200" fontAlgn="auto">
              <a:spcAft>
                <a:spcPts val="0"/>
              </a:spcAft>
              <a:buFont typeface="+mj-lt"/>
              <a:buAutoNum type="alphaUcPeriod" startAt="2"/>
              <a:defRPr/>
            </a:pPr>
            <a:r>
              <a:rPr lang="zh-CN" altLang="en-US" sz="2400" b="1" dirty="0" smtClean="0">
                <a:latin typeface="微软雅黑" pitchFamily="34" charset="-122"/>
                <a:ea typeface="微软雅黑" pitchFamily="34" charset="-122"/>
              </a:rPr>
              <a:t>会议录</a:t>
            </a:r>
            <a:endParaRPr lang="en-US" altLang="zh-CN" sz="2400" b="1" dirty="0" smtClean="0">
              <a:latin typeface="微软雅黑" pitchFamily="34" charset="-122"/>
              <a:ea typeface="微软雅黑" pitchFamily="34" charset="-122"/>
            </a:endParaRPr>
          </a:p>
          <a:p>
            <a:pPr fontAlgn="auto">
              <a:lnSpc>
                <a:spcPts val="1400"/>
              </a:lnSpc>
              <a:spcAft>
                <a:spcPts val="0"/>
              </a:spcAft>
              <a:defRPr/>
            </a:pPr>
            <a:endParaRPr lang="en-US" altLang="zh-CN" sz="2400" dirty="0" smtClean="0">
              <a:latin typeface="+mn-lt"/>
              <a:ea typeface="+mn-ea"/>
            </a:endParaRPr>
          </a:p>
          <a:p>
            <a:pPr fontAlgn="auto">
              <a:spcAft>
                <a:spcPts val="0"/>
              </a:spcAft>
              <a:defRPr/>
            </a:pPr>
            <a:r>
              <a:rPr lang="zh-CN" altLang="en-US" b="1" dirty="0" smtClean="0">
                <a:solidFill>
                  <a:srgbClr val="00B0F0"/>
                </a:solidFill>
              </a:rPr>
              <a:t>进入</a:t>
            </a:r>
            <a:r>
              <a:rPr lang="en-US" altLang="zh-CN" b="1" dirty="0" smtClean="0">
                <a:solidFill>
                  <a:srgbClr val="00B0F0"/>
                </a:solidFill>
              </a:rPr>
              <a:t>Author Resources</a:t>
            </a:r>
            <a:r>
              <a:rPr lang="zh-CN" altLang="en-US" b="1" dirty="0" smtClean="0">
                <a:solidFill>
                  <a:srgbClr val="00B0F0"/>
                </a:solidFill>
              </a:rPr>
              <a:t>，了解投稿所需的一切要求并获取模板，例如文体、初稿准备流程、技术报告注意点</a:t>
            </a:r>
            <a:r>
              <a:rPr lang="zh-CN" altLang="en-US" b="1" dirty="0" smtClean="0">
                <a:solidFill>
                  <a:srgbClr val="00B0F0"/>
                </a:solidFill>
                <a:latin typeface="+mn-lt"/>
                <a:ea typeface="+mn-ea"/>
              </a:rPr>
              <a:t>：</a:t>
            </a:r>
            <a:endParaRPr lang="en-US" altLang="zh-CN" b="1" dirty="0" smtClean="0">
              <a:solidFill>
                <a:srgbClr val="00B0F0"/>
              </a:solidFill>
              <a:latin typeface="+mn-lt"/>
              <a:ea typeface="+mn-ea"/>
            </a:endParaRPr>
          </a:p>
          <a:p>
            <a:endParaRPr lang="zh-CN" altLang="en-US" dirty="0" smtClean="0"/>
          </a:p>
        </p:txBody>
      </p:sp>
      <p:sp>
        <p:nvSpPr>
          <p:cNvPr id="5" name="Rectangle 7"/>
          <p:cNvSpPr>
            <a:spLocks noChangeArrowheads="1"/>
          </p:cNvSpPr>
          <p:nvPr/>
        </p:nvSpPr>
        <p:spPr bwMode="auto">
          <a:xfrm>
            <a:off x="107504" y="3717032"/>
            <a:ext cx="1512168" cy="43204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6" name="Rectangle 7"/>
          <p:cNvSpPr>
            <a:spLocks noChangeArrowheads="1"/>
          </p:cNvSpPr>
          <p:nvPr/>
        </p:nvSpPr>
        <p:spPr bwMode="auto">
          <a:xfrm>
            <a:off x="1763688" y="4005064"/>
            <a:ext cx="936104" cy="28803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9" name="Rectangle 7"/>
          <p:cNvSpPr>
            <a:spLocks noChangeArrowheads="1"/>
          </p:cNvSpPr>
          <p:nvPr/>
        </p:nvSpPr>
        <p:spPr bwMode="auto">
          <a:xfrm>
            <a:off x="1763688" y="4437112"/>
            <a:ext cx="1440160" cy="28803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0" name="Rectangle 7"/>
          <p:cNvSpPr>
            <a:spLocks noChangeArrowheads="1"/>
          </p:cNvSpPr>
          <p:nvPr/>
        </p:nvSpPr>
        <p:spPr bwMode="auto">
          <a:xfrm>
            <a:off x="1763688" y="6237312"/>
            <a:ext cx="1656184" cy="28803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1" name="Title 1"/>
          <p:cNvSpPr txBox="1">
            <a:spLocks/>
          </p:cNvSpPr>
          <p:nvPr/>
        </p:nvSpPr>
        <p:spPr bwMode="auto">
          <a:xfrm>
            <a:off x="671513" y="951632"/>
            <a:ext cx="7908925"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投稿入口</a:t>
            </a:r>
            <a:endParaRPr lang="en-US" altLang="zh-CN" sz="44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r="19576" b="17606"/>
          <a:stretch>
            <a:fillRect/>
          </a:stretch>
        </p:blipFill>
        <p:spPr bwMode="auto">
          <a:xfrm>
            <a:off x="1619672" y="2996952"/>
            <a:ext cx="3240360" cy="3578696"/>
          </a:xfrm>
          <a:prstGeom prst="rect">
            <a:avLst/>
          </a:prstGeom>
          <a:noFill/>
          <a:ln w="9525">
            <a:solidFill>
              <a:schemeClr val="accent1"/>
            </a:solidFill>
            <a:miter lim="800000"/>
            <a:headEnd/>
            <a:tailEnd/>
          </a:ln>
        </p:spPr>
      </p:pic>
      <p:pic>
        <p:nvPicPr>
          <p:cNvPr id="5123" name="Picture 3"/>
          <p:cNvPicPr>
            <a:picLocks noChangeAspect="1" noChangeArrowheads="1"/>
          </p:cNvPicPr>
          <p:nvPr/>
        </p:nvPicPr>
        <p:blipFill>
          <a:blip r:embed="rId4" cstate="print"/>
          <a:srcRect r="33620"/>
          <a:stretch>
            <a:fillRect/>
          </a:stretch>
        </p:blipFill>
        <p:spPr bwMode="auto">
          <a:xfrm>
            <a:off x="144016" y="2996952"/>
            <a:ext cx="1403648" cy="2695575"/>
          </a:xfrm>
          <a:prstGeom prst="rect">
            <a:avLst/>
          </a:prstGeom>
          <a:noFill/>
          <a:ln w="9525">
            <a:solidFill>
              <a:schemeClr val="accent1"/>
            </a:solidFill>
            <a:miter lim="800000"/>
            <a:headEnd/>
            <a:tailEnd/>
          </a:ln>
        </p:spPr>
      </p:pic>
      <p:sp>
        <p:nvSpPr>
          <p:cNvPr id="7" name="Title 1"/>
          <p:cNvSpPr txBox="1">
            <a:spLocks/>
          </p:cNvSpPr>
          <p:nvPr/>
        </p:nvSpPr>
        <p:spPr>
          <a:xfrm>
            <a:off x="755576" y="1916832"/>
            <a:ext cx="7848872" cy="1224136"/>
          </a:xfrm>
          <a:prstGeom prst="rect">
            <a:avLst/>
          </a:prstGeom>
        </p:spPr>
        <p:txBody>
          <a:bodyPr anchor="ctr"/>
          <a:lstStyle/>
          <a:p>
            <a:pPr marL="457200" indent="-457200" fontAlgn="auto">
              <a:spcAft>
                <a:spcPts val="0"/>
              </a:spcAft>
              <a:buFont typeface="+mj-lt"/>
              <a:buAutoNum type="alphaUcPeriod" startAt="2"/>
              <a:defRPr/>
            </a:pPr>
            <a:r>
              <a:rPr lang="zh-CN" altLang="en-US" sz="2400" b="1" dirty="0" smtClean="0">
                <a:latin typeface="微软雅黑" pitchFamily="34" charset="-122"/>
                <a:ea typeface="微软雅黑" pitchFamily="34" charset="-122"/>
              </a:rPr>
              <a:t>会议录</a:t>
            </a:r>
            <a:endParaRPr lang="en-US" altLang="zh-CN" sz="2400" b="1" dirty="0" smtClean="0">
              <a:latin typeface="微软雅黑" pitchFamily="34" charset="-122"/>
              <a:ea typeface="微软雅黑" pitchFamily="34" charset="-122"/>
            </a:endParaRPr>
          </a:p>
          <a:p>
            <a:pPr fontAlgn="auto">
              <a:lnSpc>
                <a:spcPts val="1400"/>
              </a:lnSpc>
              <a:spcAft>
                <a:spcPts val="0"/>
              </a:spcAft>
              <a:defRPr/>
            </a:pPr>
            <a:endParaRPr lang="en-US" altLang="zh-CN" sz="2400" dirty="0" smtClean="0">
              <a:latin typeface="微软雅黑" pitchFamily="34" charset="-122"/>
              <a:ea typeface="微软雅黑" pitchFamily="34" charset="-122"/>
            </a:endParaRPr>
          </a:p>
          <a:p>
            <a:pPr fontAlgn="auto">
              <a:spcAft>
                <a:spcPts val="0"/>
              </a:spcAft>
              <a:defRPr/>
            </a:pPr>
            <a:r>
              <a:rPr lang="zh-CN" altLang="en-US" b="1" dirty="0" smtClean="0">
                <a:solidFill>
                  <a:srgbClr val="00B0F0"/>
                </a:solidFill>
                <a:latin typeface="微软雅黑" pitchFamily="34" charset="-122"/>
                <a:ea typeface="微软雅黑" pitchFamily="34" charset="-122"/>
              </a:rPr>
              <a:t>进入</a:t>
            </a:r>
            <a:r>
              <a:rPr lang="en-US" altLang="zh-CN" b="1" dirty="0" smtClean="0">
                <a:solidFill>
                  <a:srgbClr val="00B0F0"/>
                </a:solidFill>
                <a:latin typeface="微软雅黑" pitchFamily="34" charset="-122"/>
                <a:ea typeface="微软雅黑" pitchFamily="34" charset="-122"/>
              </a:rPr>
              <a:t>Organizers</a:t>
            </a:r>
            <a:r>
              <a:rPr lang="zh-CN" altLang="en-US" b="1" dirty="0" smtClean="0">
                <a:solidFill>
                  <a:srgbClr val="00B0F0"/>
                </a:solidFill>
                <a:latin typeface="微软雅黑" pitchFamily="34" charset="-122"/>
                <a:ea typeface="微软雅黑" pitchFamily="34" charset="-122"/>
              </a:rPr>
              <a:t>，了解会议组织方的联系方式以及各分会的主题和主持人：</a:t>
            </a:r>
            <a:endParaRPr lang="en-US" altLang="zh-CN" b="1" dirty="0" smtClean="0">
              <a:solidFill>
                <a:srgbClr val="00B0F0"/>
              </a:solidFill>
              <a:latin typeface="微软雅黑" pitchFamily="34" charset="-122"/>
              <a:ea typeface="微软雅黑" pitchFamily="34" charset="-122"/>
            </a:endParaRPr>
          </a:p>
          <a:p>
            <a:endParaRPr lang="zh-CN" altLang="en-US" dirty="0" smtClean="0">
              <a:latin typeface="微软雅黑" pitchFamily="34" charset="-122"/>
              <a:ea typeface="微软雅黑" pitchFamily="34" charset="-122"/>
            </a:endParaRPr>
          </a:p>
        </p:txBody>
      </p:sp>
      <p:sp>
        <p:nvSpPr>
          <p:cNvPr id="5" name="Rectangle 7"/>
          <p:cNvSpPr>
            <a:spLocks noChangeArrowheads="1"/>
          </p:cNvSpPr>
          <p:nvPr/>
        </p:nvSpPr>
        <p:spPr bwMode="auto">
          <a:xfrm>
            <a:off x="107504" y="4509120"/>
            <a:ext cx="1512168" cy="43204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6" name="Rectangle 7"/>
          <p:cNvSpPr>
            <a:spLocks noChangeArrowheads="1"/>
          </p:cNvSpPr>
          <p:nvPr/>
        </p:nvSpPr>
        <p:spPr bwMode="auto">
          <a:xfrm>
            <a:off x="3275856" y="3068960"/>
            <a:ext cx="936104" cy="28803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pic>
        <p:nvPicPr>
          <p:cNvPr id="7171" name="Picture 3"/>
          <p:cNvPicPr>
            <a:picLocks noChangeAspect="1" noChangeArrowheads="1"/>
          </p:cNvPicPr>
          <p:nvPr/>
        </p:nvPicPr>
        <p:blipFill>
          <a:blip r:embed="rId5" cstate="print"/>
          <a:srcRect b="15153"/>
          <a:stretch>
            <a:fillRect/>
          </a:stretch>
        </p:blipFill>
        <p:spPr bwMode="auto">
          <a:xfrm>
            <a:off x="4988371" y="2968699"/>
            <a:ext cx="4048125" cy="3628653"/>
          </a:xfrm>
          <a:prstGeom prst="rect">
            <a:avLst/>
          </a:prstGeom>
          <a:noFill/>
          <a:ln w="9525">
            <a:solidFill>
              <a:schemeClr val="accent1"/>
            </a:solidFill>
            <a:miter lim="800000"/>
            <a:headEnd/>
            <a:tailEnd/>
          </a:ln>
        </p:spPr>
      </p:pic>
      <p:sp>
        <p:nvSpPr>
          <p:cNvPr id="12" name="Rectangle 7"/>
          <p:cNvSpPr>
            <a:spLocks noChangeArrowheads="1"/>
          </p:cNvSpPr>
          <p:nvPr/>
        </p:nvSpPr>
        <p:spPr bwMode="auto">
          <a:xfrm>
            <a:off x="8244408" y="3068960"/>
            <a:ext cx="720080" cy="288032"/>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0" name="Title 1"/>
          <p:cNvSpPr txBox="1">
            <a:spLocks/>
          </p:cNvSpPr>
          <p:nvPr/>
        </p:nvSpPr>
        <p:spPr bwMode="auto">
          <a:xfrm>
            <a:off x="671513" y="980728"/>
            <a:ext cx="7908925"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投稿入口</a:t>
            </a:r>
            <a:endParaRPr lang="en-US" altLang="zh-CN" sz="44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3" cstate="print"/>
          <a:srcRect t="12353"/>
          <a:stretch>
            <a:fillRect/>
          </a:stretch>
        </p:blipFill>
        <p:spPr bwMode="auto">
          <a:xfrm>
            <a:off x="827584" y="3284984"/>
            <a:ext cx="4973216" cy="3319240"/>
          </a:xfrm>
          <a:prstGeom prst="rect">
            <a:avLst/>
          </a:prstGeom>
          <a:noFill/>
          <a:ln w="9525">
            <a:solidFill>
              <a:schemeClr val="tx2">
                <a:lumMod val="40000"/>
                <a:lumOff val="60000"/>
              </a:schemeClr>
            </a:solidFill>
            <a:miter lim="800000"/>
            <a:headEnd/>
            <a:tailEnd/>
          </a:ln>
        </p:spPr>
      </p:pic>
      <p:sp>
        <p:nvSpPr>
          <p:cNvPr id="7" name="Title 1"/>
          <p:cNvSpPr txBox="1">
            <a:spLocks/>
          </p:cNvSpPr>
          <p:nvPr/>
        </p:nvSpPr>
        <p:spPr>
          <a:xfrm>
            <a:off x="755576" y="1916832"/>
            <a:ext cx="7848872" cy="1440160"/>
          </a:xfrm>
          <a:prstGeom prst="rect">
            <a:avLst/>
          </a:prstGeom>
        </p:spPr>
        <p:txBody>
          <a:bodyPr anchor="ctr"/>
          <a:lstStyle/>
          <a:p>
            <a:pPr marL="457200" indent="-457200" fontAlgn="auto">
              <a:spcAft>
                <a:spcPts val="0"/>
              </a:spcAft>
              <a:buFont typeface="+mj-lt"/>
              <a:buAutoNum type="alphaUcPeriod" startAt="3"/>
              <a:defRPr/>
            </a:pPr>
            <a:r>
              <a:rPr lang="zh-CN" altLang="en-US" sz="2400" b="1" dirty="0" smtClean="0">
                <a:latin typeface="微软雅黑" pitchFamily="34" charset="-122"/>
                <a:ea typeface="微软雅黑" pitchFamily="34" charset="-122"/>
              </a:rPr>
              <a:t>电子书</a:t>
            </a:r>
            <a:endParaRPr lang="en-US" altLang="zh-CN" sz="2400" b="1" dirty="0" smtClean="0">
              <a:latin typeface="微软雅黑" pitchFamily="34" charset="-122"/>
              <a:ea typeface="微软雅黑" pitchFamily="34" charset="-122"/>
            </a:endParaRPr>
          </a:p>
          <a:p>
            <a:pPr fontAlgn="auto">
              <a:lnSpc>
                <a:spcPts val="1400"/>
              </a:lnSpc>
              <a:spcAft>
                <a:spcPts val="0"/>
              </a:spcAft>
              <a:defRPr/>
            </a:pPr>
            <a:endParaRPr lang="en-US" altLang="zh-CN" sz="2400" dirty="0" smtClean="0">
              <a:latin typeface="微软雅黑" pitchFamily="34" charset="-122"/>
              <a:ea typeface="微软雅黑" pitchFamily="34" charset="-122"/>
            </a:endParaRPr>
          </a:p>
          <a:p>
            <a:pPr fontAlgn="auto">
              <a:spcAft>
                <a:spcPts val="0"/>
              </a:spcAft>
              <a:defRPr/>
            </a:pPr>
            <a:r>
              <a:rPr lang="zh-CN" altLang="en-US" sz="2000" dirty="0" smtClean="0">
                <a:latin typeface="微软雅黑" pitchFamily="34" charset="-122"/>
                <a:ea typeface="微软雅黑" pitchFamily="34" charset="-122"/>
              </a:rPr>
              <a:t>在</a:t>
            </a:r>
            <a:r>
              <a:rPr lang="en-US" altLang="zh-CN" sz="2000" dirty="0" smtClean="0">
                <a:latin typeface="微软雅黑" pitchFamily="34" charset="-122"/>
                <a:ea typeface="微软雅黑" pitchFamily="34" charset="-122"/>
              </a:rPr>
              <a:t>ASME</a:t>
            </a:r>
            <a:r>
              <a:rPr lang="zh-CN" altLang="en-US" sz="2000" dirty="0" smtClean="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Press</a:t>
            </a:r>
            <a:r>
              <a:rPr lang="zh-CN" altLang="en-US" sz="2000" dirty="0" smtClean="0">
                <a:latin typeface="微软雅黑" pitchFamily="34" charset="-122"/>
                <a:ea typeface="微软雅黑" pitchFamily="34" charset="-122"/>
              </a:rPr>
              <a:t>网站找到图书征稿信息。</a:t>
            </a:r>
            <a:endParaRPr lang="en-US" altLang="zh-CN" sz="2000" dirty="0" smtClean="0">
              <a:latin typeface="微软雅黑" pitchFamily="34" charset="-122"/>
              <a:ea typeface="微软雅黑" pitchFamily="34" charset="-122"/>
            </a:endParaRPr>
          </a:p>
          <a:p>
            <a:pPr fontAlgn="auto">
              <a:spcAft>
                <a:spcPts val="0"/>
              </a:spcAft>
              <a:defRPr/>
            </a:pP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总入口：</a:t>
            </a:r>
            <a:r>
              <a:rPr lang="en-US" altLang="zh-CN" b="1" u="sng" dirty="0" smtClean="0">
                <a:solidFill>
                  <a:srgbClr val="00B0F0"/>
                </a:solidFill>
                <a:latin typeface="微软雅黑" pitchFamily="34" charset="-122"/>
                <a:ea typeface="微软雅黑" pitchFamily="34" charset="-122"/>
              </a:rPr>
              <a:t>http://www.asmepress.org/home.html</a:t>
            </a:r>
            <a:endParaRPr lang="zh-CN" altLang="en-US" u="sng" dirty="0" smtClean="0">
              <a:latin typeface="微软雅黑" pitchFamily="34" charset="-122"/>
              <a:ea typeface="微软雅黑" pitchFamily="34" charset="-122"/>
            </a:endParaRPr>
          </a:p>
        </p:txBody>
      </p:sp>
      <p:sp>
        <p:nvSpPr>
          <p:cNvPr id="5" name="Rectangle 7"/>
          <p:cNvSpPr>
            <a:spLocks noChangeArrowheads="1"/>
          </p:cNvSpPr>
          <p:nvPr/>
        </p:nvSpPr>
        <p:spPr bwMode="auto">
          <a:xfrm>
            <a:off x="1259632" y="3645024"/>
            <a:ext cx="2592288" cy="43204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13" name="Title 1"/>
          <p:cNvSpPr txBox="1">
            <a:spLocks/>
          </p:cNvSpPr>
          <p:nvPr/>
        </p:nvSpPr>
        <p:spPr bwMode="auto">
          <a:xfrm>
            <a:off x="1043608" y="5013176"/>
            <a:ext cx="3744416" cy="1368152"/>
          </a:xfrm>
          <a:prstGeom prst="rect">
            <a:avLst/>
          </a:prstGeom>
          <a:noFill/>
          <a:ln w="9525">
            <a:noFill/>
            <a:miter lim="800000"/>
            <a:headEnd/>
            <a:tailEnd/>
          </a:ln>
        </p:spPr>
        <p:txBody>
          <a:bodyPr anchor="ctr"/>
          <a:lstStyle/>
          <a:p>
            <a:r>
              <a:rPr lang="zh-CN" altLang="en-US" sz="1600" b="1" dirty="0" smtClean="0">
                <a:latin typeface="Calibri" pitchFamily="34" charset="0"/>
              </a:rPr>
              <a:t>图书专题：</a:t>
            </a:r>
            <a:endParaRPr lang="en-US" altLang="zh-CN" sz="1600" b="1" dirty="0" smtClean="0">
              <a:latin typeface="Calibri" pitchFamily="34" charset="0"/>
            </a:endParaRPr>
          </a:p>
          <a:p>
            <a:r>
              <a:rPr lang="zh-CN" altLang="en-US" sz="1600" dirty="0" smtClean="0">
                <a:latin typeface="Calibri" pitchFamily="34" charset="0"/>
              </a:rPr>
              <a:t>核工业和能源工程系列专著</a:t>
            </a:r>
            <a:endParaRPr lang="en-US" altLang="zh-CN" sz="1600" dirty="0" smtClean="0">
              <a:latin typeface="Calibri" pitchFamily="34" charset="0"/>
            </a:endParaRPr>
          </a:p>
          <a:p>
            <a:r>
              <a:rPr lang="zh-CN" altLang="en-US" sz="1600" dirty="0" smtClean="0">
                <a:latin typeface="Calibri" pitchFamily="34" charset="0"/>
              </a:rPr>
              <a:t>可持续技术系列</a:t>
            </a:r>
            <a:endParaRPr lang="en-US" altLang="zh-CN" sz="1600" dirty="0" smtClean="0">
              <a:latin typeface="Calibri" pitchFamily="34" charset="0"/>
            </a:endParaRPr>
          </a:p>
          <a:p>
            <a:r>
              <a:rPr lang="zh-CN" altLang="en-US" sz="1600" dirty="0" smtClean="0">
                <a:latin typeface="Calibri" pitchFamily="34" charset="0"/>
              </a:rPr>
              <a:t>生物纳米系列</a:t>
            </a:r>
            <a:endParaRPr lang="en-US" altLang="zh-CN" sz="1600" dirty="0">
              <a:latin typeface="Calibri" pitchFamily="34" charset="0"/>
            </a:endParaRPr>
          </a:p>
        </p:txBody>
      </p:sp>
      <p:sp>
        <p:nvSpPr>
          <p:cNvPr id="14" name="Title 1"/>
          <p:cNvSpPr txBox="1">
            <a:spLocks/>
          </p:cNvSpPr>
          <p:nvPr/>
        </p:nvSpPr>
        <p:spPr bwMode="auto">
          <a:xfrm flipH="1">
            <a:off x="4644008" y="3573016"/>
            <a:ext cx="2952328" cy="576064"/>
          </a:xfrm>
          <a:prstGeom prst="homePlate">
            <a:avLst/>
          </a:prstGeom>
          <a:ln>
            <a:headEnd/>
            <a:tailEnd/>
          </a:ln>
        </p:spPr>
        <p:style>
          <a:lnRef idx="0">
            <a:schemeClr val="accent5"/>
          </a:lnRef>
          <a:fillRef idx="3">
            <a:schemeClr val="accent5"/>
          </a:fillRef>
          <a:effectRef idx="3">
            <a:schemeClr val="accent5"/>
          </a:effectRef>
          <a:fontRef idx="minor">
            <a:schemeClr val="lt1"/>
          </a:fontRef>
        </p:style>
        <p:txBody>
          <a:bodyPr anchor="ctr"/>
          <a:lstStyle/>
          <a:p>
            <a:r>
              <a:rPr lang="zh-CN" altLang="en-US" sz="1600" b="1" dirty="0" smtClean="0">
                <a:latin typeface="Calibri" pitchFamily="34" charset="0"/>
              </a:rPr>
              <a:t>图书馆下载电子书</a:t>
            </a:r>
            <a:r>
              <a:rPr lang="en-US" altLang="zh-CN" sz="1600" b="1" dirty="0" smtClean="0">
                <a:latin typeface="Calibri" pitchFamily="34" charset="0"/>
              </a:rPr>
              <a:t>MARC</a:t>
            </a:r>
            <a:r>
              <a:rPr lang="zh-CN" altLang="en-US" sz="1600" b="1" dirty="0" smtClean="0">
                <a:latin typeface="Calibri" pitchFamily="34" charset="0"/>
              </a:rPr>
              <a:t>记录</a:t>
            </a:r>
            <a:endParaRPr lang="en-US" altLang="zh-CN" sz="1600" b="1" dirty="0">
              <a:latin typeface="Calibri" pitchFamily="34" charset="0"/>
            </a:endParaRPr>
          </a:p>
        </p:txBody>
      </p:sp>
      <p:sp>
        <p:nvSpPr>
          <p:cNvPr id="15" name="Rectangle 7"/>
          <p:cNvSpPr>
            <a:spLocks noChangeArrowheads="1"/>
          </p:cNvSpPr>
          <p:nvPr/>
        </p:nvSpPr>
        <p:spPr bwMode="auto">
          <a:xfrm>
            <a:off x="3923928" y="3645024"/>
            <a:ext cx="720080" cy="432048"/>
          </a:xfrm>
          <a:prstGeom prst="rect">
            <a:avLst/>
          </a:prstGeom>
          <a:noFill/>
          <a:ln w="28575">
            <a:solidFill>
              <a:srgbClr val="FF0000"/>
            </a:solidFill>
            <a:prstDash val="sysDot"/>
            <a:miter lim="800000"/>
            <a:headEnd/>
            <a:tailEnd/>
          </a:ln>
        </p:spPr>
        <p:txBody>
          <a:bodyPr wrap="none" anchor="ctr"/>
          <a:lstStyle/>
          <a:p>
            <a:endParaRPr lang="zh-CN" altLang="en-US">
              <a:latin typeface="Calibri" pitchFamily="34" charset="0"/>
            </a:endParaRPr>
          </a:p>
        </p:txBody>
      </p:sp>
      <p:sp>
        <p:nvSpPr>
          <p:cNvPr id="9" name="Title 1"/>
          <p:cNvSpPr txBox="1">
            <a:spLocks/>
          </p:cNvSpPr>
          <p:nvPr/>
        </p:nvSpPr>
        <p:spPr bwMode="auto">
          <a:xfrm>
            <a:off x="671513" y="951632"/>
            <a:ext cx="7908925"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投稿入口</a:t>
            </a:r>
            <a:endParaRPr lang="en-US" altLang="zh-CN" sz="44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719138" y="1360512"/>
            <a:ext cx="7453262" cy="954087"/>
          </a:xfrm>
          <a:prstGeom prst="rect">
            <a:avLst/>
          </a:prstGeom>
          <a:noFill/>
          <a:ln w="3175" algn="ctr">
            <a:noFill/>
            <a:prstDash val="dash"/>
            <a:miter lim="800000"/>
            <a:headEnd/>
            <a:tailEnd/>
          </a:ln>
          <a:effectLst/>
          <a:extLst>
            <a:ext uri="{909E8E84-426E-40DD-AFC4-6F175D3DCCD1}"/>
            <a:ext uri="{AF507438-7753-43E0-B8FC-AC1667EBCBE1}"/>
          </a:extLst>
        </p:spPr>
        <p:txBody>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auto">
              <a:lnSpc>
                <a:spcPct val="150000"/>
              </a:lnSpc>
              <a:spcBef>
                <a:spcPts val="0"/>
              </a:spcBef>
              <a:spcAft>
                <a:spcPts val="0"/>
              </a:spcAft>
              <a:buClr>
                <a:srgbClr val="5B8CC1"/>
              </a:buClr>
              <a:buFont typeface="Wingdings" pitchFamily="2" charset="2"/>
              <a:buNone/>
              <a:defRPr/>
            </a:pPr>
            <a:r>
              <a:rPr lang="zh-CN" altLang="en-US" sz="2400" b="1" kern="0" dirty="0" smtClean="0">
                <a:solidFill>
                  <a:srgbClr val="00B0F0"/>
                </a:solidFill>
                <a:latin typeface="+mj-lt"/>
                <a:ea typeface="微软雅黑" pitchFamily="34" charset="-122"/>
              </a:rPr>
              <a:t>查看 </a:t>
            </a:r>
            <a:r>
              <a:rPr lang="en-US" altLang="zh-CN" sz="2400" b="1" kern="0" dirty="0" smtClean="0">
                <a:solidFill>
                  <a:srgbClr val="00B0F0"/>
                </a:solidFill>
                <a:latin typeface="+mj-lt"/>
                <a:ea typeface="微软雅黑" pitchFamily="34" charset="-122"/>
              </a:rPr>
              <a:t>ASME</a:t>
            </a:r>
            <a:r>
              <a:rPr lang="zh-CN" altLang="en-US" sz="2400" b="1" kern="0" dirty="0" smtClean="0">
                <a:solidFill>
                  <a:srgbClr val="00B0F0"/>
                </a:solidFill>
                <a:latin typeface="+mj-lt"/>
                <a:ea typeface="微软雅黑" pitchFamily="34" charset="-122"/>
              </a:rPr>
              <a:t>期刊、会议录、电子书，请访问：</a:t>
            </a:r>
            <a:r>
              <a:rPr lang="en-US" altLang="zh-CN" sz="2400" u="sng" kern="0" dirty="0" smtClean="0">
                <a:latin typeface="+mj-lt"/>
                <a:ea typeface="微软雅黑" pitchFamily="34" charset="-122"/>
              </a:rPr>
              <a:t>http://asmedigitalcollection.asme.org</a:t>
            </a:r>
            <a:endParaRPr lang="en-US" altLang="zh-CN" sz="2400" u="sng" kern="0" dirty="0">
              <a:latin typeface="+mj-lt"/>
              <a:ea typeface="微软雅黑" pitchFamily="34" charset="-122"/>
            </a:endParaRPr>
          </a:p>
        </p:txBody>
      </p:sp>
      <p:sp>
        <p:nvSpPr>
          <p:cNvPr id="6" name="Rectangle 3"/>
          <p:cNvSpPr>
            <a:spLocks noChangeArrowheads="1"/>
          </p:cNvSpPr>
          <p:nvPr/>
        </p:nvSpPr>
        <p:spPr bwMode="auto">
          <a:xfrm>
            <a:off x="760412" y="4502820"/>
            <a:ext cx="8060059" cy="1014412"/>
          </a:xfrm>
          <a:prstGeom prst="rect">
            <a:avLst/>
          </a:prstGeom>
          <a:noFill/>
          <a:ln w="3175" algn="ctr">
            <a:noFill/>
            <a:prstDash val="dash"/>
            <a:miter lim="800000"/>
            <a:headEnd/>
            <a:tailEnd/>
          </a:ln>
          <a:effectLst/>
          <a:extLst>
            <a:ext uri="{909E8E84-426E-40DD-AFC4-6F175D3DCCD1}"/>
            <a:ext uri="{AF507438-7753-43E0-B8FC-AC1667EBCBE1}"/>
          </a:extLst>
        </p:spPr>
        <p:txBody>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auto">
              <a:lnSpc>
                <a:spcPct val="150000"/>
              </a:lnSpc>
              <a:spcBef>
                <a:spcPts val="0"/>
              </a:spcBef>
              <a:spcAft>
                <a:spcPts val="0"/>
              </a:spcAft>
              <a:buClr>
                <a:srgbClr val="5B8CC1"/>
              </a:buClr>
              <a:buFont typeface="Wingdings" pitchFamily="2" charset="2"/>
              <a:buNone/>
              <a:defRPr/>
            </a:pPr>
            <a:r>
              <a:rPr lang="en-US" altLang="zh-CN" sz="2400" b="1" kern="0" dirty="0" smtClean="0">
                <a:solidFill>
                  <a:srgbClr val="00B0F0"/>
                </a:solidFill>
                <a:latin typeface="+mj-lt"/>
                <a:ea typeface="微软雅黑" pitchFamily="34" charset="-122"/>
              </a:rPr>
              <a:t>ASME</a:t>
            </a:r>
            <a:r>
              <a:rPr lang="zh-CN" altLang="en-US" sz="2400" b="1" kern="0" dirty="0" smtClean="0">
                <a:solidFill>
                  <a:srgbClr val="00B0F0"/>
                </a:solidFill>
                <a:latin typeface="+mj-lt"/>
                <a:ea typeface="微软雅黑" pitchFamily="34" charset="-122"/>
              </a:rPr>
              <a:t>出版物数据库在中国由 </a:t>
            </a:r>
            <a:r>
              <a:rPr lang="en-US" altLang="zh-CN" sz="2400" b="1" kern="0" dirty="0" smtClean="0">
                <a:solidFill>
                  <a:srgbClr val="00B0F0"/>
                </a:solidFill>
                <a:latin typeface="+mj-lt"/>
                <a:ea typeface="微软雅黑" pitchFamily="34" charset="-122"/>
              </a:rPr>
              <a:t>iGroup </a:t>
            </a:r>
            <a:r>
              <a:rPr lang="zh-CN" altLang="en-US" sz="2400" b="1" kern="0" dirty="0" smtClean="0">
                <a:solidFill>
                  <a:srgbClr val="00B0F0"/>
                </a:solidFill>
                <a:latin typeface="+mj-lt"/>
                <a:ea typeface="微软雅黑" pitchFamily="34" charset="-122"/>
              </a:rPr>
              <a:t>公司独家代理</a:t>
            </a:r>
            <a:endParaRPr lang="en-US" altLang="zh-CN" sz="2400" b="1" kern="0" dirty="0" smtClean="0">
              <a:solidFill>
                <a:srgbClr val="00B0F0"/>
              </a:solidFill>
              <a:latin typeface="+mj-lt"/>
              <a:ea typeface="微软雅黑" pitchFamily="34" charset="-122"/>
            </a:endParaRPr>
          </a:p>
          <a:p>
            <a:pPr fontAlgn="auto">
              <a:lnSpc>
                <a:spcPct val="150000"/>
              </a:lnSpc>
              <a:spcBef>
                <a:spcPts val="0"/>
              </a:spcBef>
              <a:spcAft>
                <a:spcPts val="0"/>
              </a:spcAft>
              <a:buClr>
                <a:srgbClr val="5B8CC1"/>
              </a:buClr>
              <a:buFont typeface="Wingdings" pitchFamily="2" charset="2"/>
              <a:buNone/>
              <a:defRPr/>
            </a:pPr>
            <a:r>
              <a:rPr lang="en-US" altLang="zh-CN" sz="2400" u="sng" kern="0" dirty="0" smtClean="0">
                <a:latin typeface="+mj-lt"/>
                <a:ea typeface="微软雅黑" pitchFamily="34" charset="-122"/>
              </a:rPr>
              <a:t>http://www.igroup.com.cn</a:t>
            </a:r>
          </a:p>
        </p:txBody>
      </p:sp>
      <p:sp>
        <p:nvSpPr>
          <p:cNvPr id="10" name="Rectangle 3"/>
          <p:cNvSpPr>
            <a:spLocks noChangeArrowheads="1"/>
          </p:cNvSpPr>
          <p:nvPr/>
        </p:nvSpPr>
        <p:spPr bwMode="auto">
          <a:xfrm>
            <a:off x="740073" y="2918644"/>
            <a:ext cx="6064175" cy="954087"/>
          </a:xfrm>
          <a:prstGeom prst="rect">
            <a:avLst/>
          </a:prstGeom>
          <a:noFill/>
          <a:ln w="3175" algn="ctr">
            <a:noFill/>
            <a:prstDash val="dash"/>
            <a:miter lim="800000"/>
            <a:headEnd/>
            <a:tailEnd/>
          </a:ln>
          <a:effectLst/>
          <a:extLst>
            <a:ext uri="{909E8E84-426E-40DD-AFC4-6F175D3DCCD1}"/>
            <a:ext uri="{AF507438-7753-43E0-B8FC-AC1667EBCBE1}"/>
          </a:extLst>
        </p:spPr>
        <p:txBody>
          <a:bodyPr/>
          <a:ls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auto">
              <a:lnSpc>
                <a:spcPct val="150000"/>
              </a:lnSpc>
              <a:spcBef>
                <a:spcPts val="0"/>
              </a:spcBef>
              <a:spcAft>
                <a:spcPts val="0"/>
              </a:spcAft>
              <a:buClr>
                <a:srgbClr val="5B8CC1"/>
              </a:buClr>
              <a:buFont typeface="Wingdings" pitchFamily="2" charset="2"/>
              <a:buNone/>
              <a:defRPr/>
            </a:pPr>
            <a:r>
              <a:rPr lang="zh-CN" altLang="en-US" sz="2400" b="1" kern="0" dirty="0" smtClean="0">
                <a:solidFill>
                  <a:srgbClr val="00B0F0"/>
                </a:solidFill>
                <a:latin typeface="+mj-lt"/>
                <a:ea typeface="微软雅黑" pitchFamily="34" charset="-122"/>
              </a:rPr>
              <a:t>查看 </a:t>
            </a:r>
            <a:r>
              <a:rPr lang="en-US" altLang="zh-CN" sz="2400" b="1" kern="0" dirty="0" smtClean="0">
                <a:solidFill>
                  <a:srgbClr val="00B0F0"/>
                </a:solidFill>
                <a:latin typeface="+mj-lt"/>
                <a:ea typeface="微软雅黑" pitchFamily="34" charset="-122"/>
              </a:rPr>
              <a:t>ASME</a:t>
            </a:r>
            <a:r>
              <a:rPr lang="zh-CN" altLang="en-US" sz="2400" b="1" kern="0" dirty="0" smtClean="0">
                <a:solidFill>
                  <a:srgbClr val="00B0F0"/>
                </a:solidFill>
                <a:latin typeface="+mj-lt"/>
                <a:ea typeface="微软雅黑" pitchFamily="34" charset="-122"/>
              </a:rPr>
              <a:t>规范和标准，请访问：</a:t>
            </a:r>
            <a:r>
              <a:rPr lang="en-US" altLang="zh-CN" sz="2400" u="sng" kern="0" dirty="0" smtClean="0">
                <a:latin typeface="+mj-lt"/>
                <a:ea typeface="微软雅黑" pitchFamily="34" charset="-122"/>
              </a:rPr>
              <a:t>http://asmestandardscollection.org</a:t>
            </a:r>
            <a:endParaRPr lang="en-US" altLang="zh-CN" sz="2400" u="sng" kern="0" dirty="0">
              <a:latin typeface="+mj-lt"/>
              <a:ea typeface="微软雅黑" pitchFamily="34" charset="-12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4" name="Rectangle 4"/>
          <p:cNvSpPr>
            <a:spLocks noChangeArrowheads="1"/>
          </p:cNvSpPr>
          <p:nvPr/>
        </p:nvSpPr>
        <p:spPr bwMode="auto">
          <a:xfrm>
            <a:off x="827584" y="2420888"/>
            <a:ext cx="7772400" cy="1368152"/>
          </a:xfrm>
          <a:prstGeom prst="rect">
            <a:avLst/>
          </a:prstGeom>
          <a:noFill/>
          <a:ln w="9525">
            <a:noFill/>
            <a:miter lim="800000"/>
            <a:headEnd/>
            <a:tailEnd/>
          </a:ln>
          <a:effectLst/>
        </p:spPr>
        <p:txBody>
          <a:bodyPr/>
          <a:lstStyle/>
          <a:p>
            <a:pPr algn="l">
              <a:spcBef>
                <a:spcPct val="20000"/>
              </a:spcBef>
            </a:pPr>
            <a:r>
              <a:rPr lang="en-US" altLang="zh-CN" sz="2100" b="1" dirty="0">
                <a:solidFill>
                  <a:schemeClr val="tx1">
                    <a:lumMod val="75000"/>
                    <a:lumOff val="25000"/>
                  </a:schemeClr>
                </a:solidFill>
                <a:latin typeface="微软雅黑" pitchFamily="34" charset="-122"/>
                <a:ea typeface="微软雅黑" pitchFamily="34" charset="-122"/>
              </a:rPr>
              <a:t>——</a:t>
            </a:r>
            <a:r>
              <a:rPr lang="zh-CN" altLang="en-US" sz="2100" b="1" dirty="0">
                <a:solidFill>
                  <a:schemeClr val="tx1">
                    <a:lumMod val="75000"/>
                    <a:lumOff val="25000"/>
                  </a:schemeClr>
                </a:solidFill>
                <a:latin typeface="微软雅黑" pitchFamily="34" charset="-122"/>
                <a:ea typeface="微软雅黑" pitchFamily="34" charset="-122"/>
              </a:rPr>
              <a:t>请合理使用资源，注意知识产权的保护。</a:t>
            </a:r>
          </a:p>
          <a:p>
            <a:pPr>
              <a:lnSpc>
                <a:spcPts val="1800"/>
              </a:lnSpc>
              <a:spcBef>
                <a:spcPct val="20000"/>
              </a:spcBef>
            </a:pPr>
            <a:endParaRPr lang="zh-CN" altLang="en-US" sz="2100" b="1" dirty="0">
              <a:solidFill>
                <a:schemeClr val="tx1">
                  <a:lumMod val="75000"/>
                  <a:lumOff val="25000"/>
                </a:schemeClr>
              </a:solidFill>
              <a:latin typeface="微软雅黑" pitchFamily="34" charset="-122"/>
              <a:ea typeface="微软雅黑" pitchFamily="34" charset="-122"/>
            </a:endParaRPr>
          </a:p>
          <a:p>
            <a:pPr algn="l">
              <a:spcBef>
                <a:spcPct val="20000"/>
              </a:spcBef>
            </a:pPr>
            <a:r>
              <a:rPr lang="en-US" altLang="zh-CN" sz="2100" b="1" dirty="0" smtClean="0">
                <a:solidFill>
                  <a:schemeClr val="tx1">
                    <a:lumMod val="75000"/>
                    <a:lumOff val="25000"/>
                  </a:schemeClr>
                </a:solidFill>
                <a:latin typeface="微软雅黑" pitchFamily="34" charset="-122"/>
                <a:ea typeface="微软雅黑" pitchFamily="34" charset="-122"/>
              </a:rPr>
              <a:t>——</a:t>
            </a:r>
            <a:r>
              <a:rPr lang="zh-CN" altLang="en-US" sz="2100" b="1" dirty="0">
                <a:solidFill>
                  <a:schemeClr val="tx1">
                    <a:lumMod val="75000"/>
                    <a:lumOff val="25000"/>
                  </a:schemeClr>
                </a:solidFill>
                <a:latin typeface="微软雅黑" pitchFamily="34" charset="-122"/>
                <a:ea typeface="微软雅黑" pitchFamily="34" charset="-122"/>
              </a:rPr>
              <a:t>请不要使用下载软件进行下载，请不要进行</a:t>
            </a:r>
            <a:r>
              <a:rPr lang="zh-CN" altLang="en-US" sz="2100" b="1" dirty="0" smtClean="0">
                <a:solidFill>
                  <a:schemeClr val="tx1">
                    <a:lumMod val="75000"/>
                    <a:lumOff val="25000"/>
                  </a:schemeClr>
                </a:solidFill>
                <a:latin typeface="微软雅黑" pitchFamily="34" charset="-122"/>
                <a:ea typeface="微软雅黑" pitchFamily="34" charset="-122"/>
              </a:rPr>
              <a:t>系统性批量下载</a:t>
            </a:r>
            <a:r>
              <a:rPr lang="zh-CN" altLang="en-US" sz="2100" b="1" dirty="0">
                <a:solidFill>
                  <a:schemeClr val="tx1">
                    <a:lumMod val="75000"/>
                    <a:lumOff val="25000"/>
                  </a:schemeClr>
                </a:solidFill>
                <a:latin typeface="微软雅黑" pitchFamily="34" charset="-122"/>
                <a:ea typeface="微软雅黑" pitchFamily="34" charset="-122"/>
              </a:rPr>
              <a:t>。</a:t>
            </a:r>
          </a:p>
        </p:txBody>
      </p:sp>
      <p:sp>
        <p:nvSpPr>
          <p:cNvPr id="5" name="标题 1"/>
          <p:cNvSpPr txBox="1">
            <a:spLocks/>
          </p:cNvSpPr>
          <p:nvPr/>
        </p:nvSpPr>
        <p:spPr>
          <a:xfrm>
            <a:off x="518864" y="1412776"/>
            <a:ext cx="8229600" cy="796908"/>
          </a:xfrm>
          <a:prstGeom prst="rect">
            <a:avLst/>
          </a:prstGeom>
          <a:noFill/>
          <a:ln w="9525">
            <a:noFill/>
            <a:miter lim="800000"/>
            <a:headEnd/>
            <a:tailEnd/>
          </a:ln>
        </p:spPr>
        <p:txBody>
          <a:bodyPr/>
          <a:lstStyle/>
          <a:p>
            <a:pPr marL="342900" marR="0" lvl="0" indent="-342900" algn="ctr" fontAlgn="base">
              <a:lnSpc>
                <a:spcPct val="100000"/>
              </a:lnSpc>
              <a:spcBef>
                <a:spcPts val="600"/>
              </a:spcBef>
              <a:spcAft>
                <a:spcPct val="0"/>
              </a:spcAft>
              <a:buClrTx/>
              <a:buSzTx/>
              <a:tabLst/>
              <a:defRPr/>
            </a:pPr>
            <a:r>
              <a:rPr lang="zh-CN" altLang="en-US" sz="3600" b="1" dirty="0" smtClean="0">
                <a:solidFill>
                  <a:schemeClr val="tx1">
                    <a:lumMod val="65000"/>
                    <a:lumOff val="35000"/>
                  </a:schemeClr>
                </a:solidFill>
                <a:latin typeface="微软雅黑" pitchFamily="34" charset="-122"/>
                <a:ea typeface="微软雅黑" pitchFamily="34" charset="-122"/>
                <a:cs typeface="Times New Roman" pitchFamily="18" charset="0"/>
              </a:rPr>
              <a:t>合理使用</a:t>
            </a:r>
            <a:endParaRPr lang="zh-CN" altLang="en-US" sz="36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pic>
        <p:nvPicPr>
          <p:cNvPr id="9218" name="Picture 2" descr="https://timgsa.baidu.com/timg?image&amp;quality=80&amp;size=b9999_10000&amp;sec=1498025394829&amp;di=6cefa2dfeff8aa7d9d79a3515735385f&amp;imgtype=0&amp;src=http%3A%2F%2Fpic.58pic.com%2F58pic%2F15%2F47%2F30%2F55e58PIC2mq_1024.png"/>
          <p:cNvPicPr>
            <a:picLocks noChangeAspect="1" noChangeArrowheads="1"/>
          </p:cNvPicPr>
          <p:nvPr/>
        </p:nvPicPr>
        <p:blipFill>
          <a:blip r:embed="rId3" cstate="print"/>
          <a:srcRect/>
          <a:stretch>
            <a:fillRect/>
          </a:stretch>
        </p:blipFill>
        <p:spPr bwMode="auto">
          <a:xfrm>
            <a:off x="2555776" y="4197415"/>
            <a:ext cx="4248472" cy="1895881"/>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txBox="1">
            <a:spLocks/>
          </p:cNvSpPr>
          <p:nvPr/>
        </p:nvSpPr>
        <p:spPr bwMode="auto">
          <a:xfrm>
            <a:off x="684213" y="2788766"/>
            <a:ext cx="6048375" cy="1008063"/>
          </a:xfrm>
          <a:prstGeom prst="rect">
            <a:avLst/>
          </a:prstGeom>
          <a:noFill/>
          <a:ln w="9525">
            <a:noFill/>
            <a:miter lim="800000"/>
            <a:headEnd/>
            <a:tailEnd/>
          </a:ln>
        </p:spPr>
        <p:txBody>
          <a:bodyPr/>
          <a:lstStyle/>
          <a:p>
            <a:r>
              <a:rPr lang="zh-CN" altLang="en-US" sz="2000" dirty="0">
                <a:latin typeface="微软雅黑" pitchFamily="34" charset="-122"/>
                <a:ea typeface="微软雅黑" pitchFamily="34" charset="-122"/>
              </a:rPr>
              <a:t>期刊</a:t>
            </a:r>
            <a:endParaRPr lang="en-US" altLang="zh-CN" sz="2000" dirty="0">
              <a:latin typeface="微软雅黑" pitchFamily="34" charset="-122"/>
              <a:ea typeface="微软雅黑" pitchFamily="34" charset="-122"/>
            </a:endParaRPr>
          </a:p>
          <a:p>
            <a:r>
              <a:rPr lang="zh-CN" altLang="en-US" sz="2000" dirty="0">
                <a:latin typeface="微软雅黑" pitchFamily="34" charset="-122"/>
                <a:ea typeface="微软雅黑" pitchFamily="34" charset="-122"/>
              </a:rPr>
              <a:t>会议录</a:t>
            </a:r>
            <a:endParaRPr lang="en-US" altLang="zh-CN" sz="2000" dirty="0">
              <a:latin typeface="微软雅黑" pitchFamily="34" charset="-122"/>
              <a:ea typeface="微软雅黑" pitchFamily="34" charset="-122"/>
            </a:endParaRPr>
          </a:p>
          <a:p>
            <a:r>
              <a:rPr lang="zh-CN" altLang="en-US" sz="2000" dirty="0">
                <a:latin typeface="微软雅黑" pitchFamily="34" charset="-122"/>
                <a:ea typeface="微软雅黑" pitchFamily="34" charset="-122"/>
              </a:rPr>
              <a:t>电子图书</a:t>
            </a:r>
            <a:endParaRPr lang="en-US" altLang="zh-CN" sz="2000" dirty="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规范</a:t>
            </a:r>
            <a:r>
              <a:rPr lang="zh-CN" altLang="en-US" sz="2000" dirty="0">
                <a:latin typeface="微软雅黑" pitchFamily="34" charset="-122"/>
                <a:ea typeface="微软雅黑" pitchFamily="34" charset="-122"/>
              </a:rPr>
              <a:t>和</a:t>
            </a:r>
            <a:r>
              <a:rPr lang="zh-CN" altLang="en-US" sz="2000" dirty="0" smtClean="0">
                <a:latin typeface="微软雅黑" pitchFamily="34" charset="-122"/>
                <a:ea typeface="微软雅黑" pitchFamily="34" charset="-122"/>
              </a:rPr>
              <a:t>标准</a:t>
            </a:r>
            <a:endParaRPr lang="en-US" altLang="zh-CN" sz="2000" dirty="0" smtClean="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杂志</a:t>
            </a:r>
            <a:endParaRPr lang="en-US" altLang="zh-CN" sz="2000" dirty="0" smtClean="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pic>
        <p:nvPicPr>
          <p:cNvPr id="5124" name="Picture 2"/>
          <p:cNvPicPr>
            <a:picLocks noChangeAspect="1" noChangeArrowheads="1"/>
          </p:cNvPicPr>
          <p:nvPr/>
        </p:nvPicPr>
        <p:blipFill>
          <a:blip r:embed="rId2" cstate="print"/>
          <a:srcRect/>
          <a:stretch>
            <a:fillRect/>
          </a:stretch>
        </p:blipFill>
        <p:spPr bwMode="auto">
          <a:xfrm>
            <a:off x="7077075" y="1714500"/>
            <a:ext cx="2066925" cy="962025"/>
          </a:xfrm>
          <a:prstGeom prst="rect">
            <a:avLst/>
          </a:prstGeom>
          <a:noFill/>
          <a:ln w="9525">
            <a:noFill/>
            <a:miter lim="800000"/>
            <a:headEnd/>
            <a:tailEnd/>
          </a:ln>
        </p:spPr>
      </p:pic>
      <p:sp>
        <p:nvSpPr>
          <p:cNvPr id="8" name="右大括号 7"/>
          <p:cNvSpPr/>
          <p:nvPr/>
        </p:nvSpPr>
        <p:spPr>
          <a:xfrm>
            <a:off x="2627313" y="2860204"/>
            <a:ext cx="215900" cy="792162"/>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zh-CN" altLang="en-US"/>
          </a:p>
        </p:txBody>
      </p:sp>
      <p:sp>
        <p:nvSpPr>
          <p:cNvPr id="9" name="Content Placeholder 2"/>
          <p:cNvSpPr txBox="1">
            <a:spLocks/>
          </p:cNvSpPr>
          <p:nvPr/>
        </p:nvSpPr>
        <p:spPr bwMode="auto">
          <a:xfrm>
            <a:off x="2843213" y="2788766"/>
            <a:ext cx="4176712" cy="1008063"/>
          </a:xfrm>
          <a:prstGeom prst="rect">
            <a:avLst/>
          </a:prstGeom>
          <a:noFill/>
          <a:ln w="9525">
            <a:noFill/>
            <a:miter lim="800000"/>
            <a:headEnd/>
            <a:tailEnd/>
          </a:ln>
        </p:spPr>
        <p:txBody>
          <a:bodyPr/>
          <a:lstStyle/>
          <a:p>
            <a:endParaRPr lang="en-US" altLang="zh-CN" sz="2000" dirty="0">
              <a:latin typeface="微软雅黑" pitchFamily="34" charset="-122"/>
              <a:ea typeface="微软雅黑" pitchFamily="34" charset="-122"/>
            </a:endParaRPr>
          </a:p>
          <a:p>
            <a:r>
              <a:rPr lang="en-US" altLang="zh-CN" sz="2000" dirty="0">
                <a:latin typeface="微软雅黑" pitchFamily="34" charset="-122"/>
                <a:ea typeface="微软雅黑" pitchFamily="34" charset="-122"/>
              </a:rPr>
              <a:t>ASME Digital </a:t>
            </a:r>
            <a:r>
              <a:rPr lang="en-US" altLang="zh-CN" sz="2000" dirty="0" smtClean="0">
                <a:latin typeface="微软雅黑" pitchFamily="34" charset="-122"/>
                <a:ea typeface="微软雅黑" pitchFamily="34" charset="-122"/>
              </a:rPr>
              <a:t>Collection </a:t>
            </a:r>
            <a:r>
              <a:rPr lang="zh-CN" altLang="en-US" sz="2000" dirty="0" smtClean="0">
                <a:latin typeface="微软雅黑" pitchFamily="34" charset="-122"/>
                <a:ea typeface="微软雅黑" pitchFamily="34" charset="-122"/>
              </a:rPr>
              <a:t>平台</a:t>
            </a:r>
            <a:endParaRPr lang="en-US" altLang="zh-CN" sz="2000" dirty="0">
              <a:latin typeface="微软雅黑" pitchFamily="34" charset="-122"/>
              <a:ea typeface="微软雅黑" pitchFamily="34" charset="-122"/>
            </a:endParaRPr>
          </a:p>
        </p:txBody>
      </p:sp>
      <p:sp>
        <p:nvSpPr>
          <p:cNvPr id="10" name="Content Placeholder 2"/>
          <p:cNvSpPr txBox="1">
            <a:spLocks/>
          </p:cNvSpPr>
          <p:nvPr/>
        </p:nvSpPr>
        <p:spPr bwMode="auto">
          <a:xfrm>
            <a:off x="2412554" y="3364979"/>
            <a:ext cx="4751734" cy="1008063"/>
          </a:xfrm>
          <a:prstGeom prst="rect">
            <a:avLst/>
          </a:prstGeom>
          <a:noFill/>
          <a:ln w="9525">
            <a:noFill/>
            <a:miter lim="800000"/>
            <a:headEnd/>
            <a:tailEnd/>
          </a:ln>
        </p:spPr>
        <p:txBody>
          <a:bodyPr/>
          <a:lstStyle/>
          <a:p>
            <a:endParaRPr lang="en-US" altLang="zh-CN" sz="2000" dirty="0">
              <a:latin typeface="微软雅黑" pitchFamily="34" charset="-122"/>
              <a:ea typeface="微软雅黑" pitchFamily="34" charset="-122"/>
            </a:endParaRPr>
          </a:p>
          <a:p>
            <a:r>
              <a:rPr lang="en-US" altLang="zh-CN" sz="2000" dirty="0" smtClean="0">
                <a:latin typeface="微软雅黑" pitchFamily="34" charset="-122"/>
                <a:ea typeface="微软雅黑" pitchFamily="34" charset="-122"/>
              </a:rPr>
              <a:t>----ASME Standards Collection </a:t>
            </a:r>
            <a:r>
              <a:rPr lang="zh-CN" altLang="en-US" sz="2000" dirty="0" smtClean="0">
                <a:latin typeface="微软雅黑" pitchFamily="34" charset="-122"/>
                <a:ea typeface="微软雅黑" pitchFamily="34" charset="-122"/>
              </a:rPr>
              <a:t>平台</a:t>
            </a:r>
            <a:endParaRPr lang="en-US" altLang="zh-CN" sz="2000" dirty="0">
              <a:latin typeface="微软雅黑" pitchFamily="34" charset="-122"/>
              <a:ea typeface="微软雅黑" pitchFamily="34" charset="-122"/>
            </a:endParaRPr>
          </a:p>
        </p:txBody>
      </p:sp>
      <p:sp>
        <p:nvSpPr>
          <p:cNvPr id="11" name="Title 1"/>
          <p:cNvSpPr txBox="1">
            <a:spLocks/>
          </p:cNvSpPr>
          <p:nvPr/>
        </p:nvSpPr>
        <p:spPr bwMode="auto">
          <a:xfrm>
            <a:off x="671513" y="1729904"/>
            <a:ext cx="7908925" cy="965200"/>
          </a:xfrm>
          <a:prstGeom prst="rect">
            <a:avLst/>
          </a:prstGeom>
          <a:noFill/>
          <a:ln w="9525">
            <a:noFill/>
            <a:miter lim="800000"/>
            <a:headEnd/>
            <a:tailEnd/>
          </a:ln>
        </p:spPr>
        <p:txBody>
          <a:bodyPr anchor="ctr"/>
          <a:lstStyle/>
          <a:p>
            <a:r>
              <a:rPr lang="en-US" altLang="zh-CN" sz="4400" dirty="0">
                <a:latin typeface="微软雅黑" pitchFamily="34" charset="-122"/>
                <a:ea typeface="微软雅黑" pitchFamily="34" charset="-122"/>
              </a:rPr>
              <a:t>ASME </a:t>
            </a:r>
            <a:r>
              <a:rPr lang="zh-CN" altLang="en-US" sz="4400" dirty="0" smtClean="0">
                <a:latin typeface="微软雅黑" pitchFamily="34" charset="-122"/>
                <a:ea typeface="微软雅黑" pitchFamily="34" charset="-122"/>
              </a:rPr>
              <a:t>出版物</a:t>
            </a:r>
            <a:endParaRPr lang="en-US" altLang="zh-CN" sz="4400" dirty="0">
              <a:latin typeface="微软雅黑" pitchFamily="34" charset="-122"/>
              <a:ea typeface="微软雅黑" pitchFamily="34" charset="-122"/>
            </a:endParaRPr>
          </a:p>
        </p:txBody>
      </p:sp>
      <p:sp>
        <p:nvSpPr>
          <p:cNvPr id="12" name="Content Placeholder 2"/>
          <p:cNvSpPr txBox="1">
            <a:spLocks/>
          </p:cNvSpPr>
          <p:nvPr/>
        </p:nvSpPr>
        <p:spPr bwMode="auto">
          <a:xfrm>
            <a:off x="2412554" y="3725068"/>
            <a:ext cx="4103662" cy="1008063"/>
          </a:xfrm>
          <a:prstGeom prst="rect">
            <a:avLst/>
          </a:prstGeom>
          <a:noFill/>
          <a:ln w="9525">
            <a:noFill/>
            <a:miter lim="800000"/>
            <a:headEnd/>
            <a:tailEnd/>
          </a:ln>
        </p:spPr>
        <p:txBody>
          <a:bodyPr/>
          <a:lstStyle/>
          <a:p>
            <a:endParaRPr lang="en-US" altLang="zh-CN" sz="2000" dirty="0" smtClean="0">
              <a:latin typeface="微软雅黑" pitchFamily="34" charset="-122"/>
              <a:ea typeface="微软雅黑" pitchFamily="34" charset="-122"/>
            </a:endParaRPr>
          </a:p>
          <a:p>
            <a:r>
              <a:rPr lang="en-US" altLang="zh-CN" sz="2000" dirty="0" smtClean="0">
                <a:latin typeface="微软雅黑" pitchFamily="34" charset="-122"/>
                <a:ea typeface="微软雅黑" pitchFamily="34" charset="-122"/>
              </a:rPr>
              <a:t>----print only</a:t>
            </a:r>
            <a:endParaRPr lang="en-US" altLang="zh-CN" sz="2000" dirty="0">
              <a:latin typeface="微软雅黑" pitchFamily="34" charset="-122"/>
              <a:ea typeface="微软雅黑" pitchFamily="34" charset="-122"/>
            </a:endParaRPr>
          </a:p>
        </p:txBody>
      </p:sp>
      <p:pic>
        <p:nvPicPr>
          <p:cNvPr id="3073" name="Picture 1"/>
          <p:cNvPicPr>
            <a:picLocks noChangeAspect="1" noChangeArrowheads="1"/>
          </p:cNvPicPr>
          <p:nvPr/>
        </p:nvPicPr>
        <p:blipFill>
          <a:blip r:embed="rId3" cstate="print"/>
          <a:srcRect/>
          <a:stretch>
            <a:fillRect/>
          </a:stretch>
        </p:blipFill>
        <p:spPr bwMode="auto">
          <a:xfrm>
            <a:off x="683568" y="5021163"/>
            <a:ext cx="3305175" cy="1000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p:cNvPicPr>
            <a:picLocks noChangeAspect="1" noChangeArrowheads="1"/>
          </p:cNvPicPr>
          <p:nvPr/>
        </p:nvPicPr>
        <p:blipFill>
          <a:blip r:embed="rId4" cstate="print"/>
          <a:srcRect/>
          <a:stretch>
            <a:fillRect/>
          </a:stretch>
        </p:blipFill>
        <p:spPr bwMode="auto">
          <a:xfrm>
            <a:off x="4392288" y="5093171"/>
            <a:ext cx="2772000" cy="756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lide(from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lide(from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073"/>
                                        </p:tgtEl>
                                        <p:attrNameLst>
                                          <p:attrName>style.visibility</p:attrName>
                                        </p:attrNameLst>
                                      </p:cBhvr>
                                      <p:to>
                                        <p:strVal val="visible"/>
                                      </p:to>
                                    </p:set>
                                    <p:animEffect transition="in" filter="blinds(horizontal)">
                                      <p:cBhvr>
                                        <p:cTn id="30" dur="500"/>
                                        <p:tgtEl>
                                          <p:spTgt spid="307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blinds(horizontal)">
                                      <p:cBhvr>
                                        <p:cTn id="3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8" grpId="0" animBg="1"/>
      <p:bldP spid="9" grpId="0"/>
      <p:bldP spid="10" grpId="0"/>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2276872"/>
            <a:ext cx="9144000" cy="3672408"/>
          </a:xfrm>
          <a:prstGeom prst="rect">
            <a:avLst/>
          </a:prstGeom>
          <a:solidFill>
            <a:schemeClr val="bg1">
              <a:lumMod val="85000"/>
            </a:schemeClr>
          </a:solidFill>
          <a:ln>
            <a:noFill/>
            <a:headEnd/>
            <a:tailEnd/>
          </a:ln>
        </p:spPr>
        <p:style>
          <a:lnRef idx="2">
            <a:schemeClr val="accent5"/>
          </a:lnRef>
          <a:fillRef idx="1">
            <a:schemeClr val="lt1"/>
          </a:fillRef>
          <a:effectRef idx="0">
            <a:schemeClr val="accent5"/>
          </a:effectRef>
          <a:fontRef idx="minor">
            <a:schemeClr val="dk1"/>
          </a:fontRef>
        </p:style>
        <p:txBody>
          <a:bodyPr wrap="none" anchor="ctr"/>
          <a:lstStyle/>
          <a:p>
            <a:endParaRPr lang="zh-CN" altLang="zh-CN">
              <a:solidFill>
                <a:srgbClr val="FFCC00"/>
              </a:solidFill>
              <a:latin typeface="微软雅黑" pitchFamily="34" charset="-122"/>
              <a:ea typeface="微软雅黑" pitchFamily="34" charset="-122"/>
            </a:endParaRPr>
          </a:p>
        </p:txBody>
      </p:sp>
      <p:sp>
        <p:nvSpPr>
          <p:cNvPr id="8" name="Text Box 4"/>
          <p:cNvSpPr txBox="1">
            <a:spLocks noChangeArrowheads="1"/>
          </p:cNvSpPr>
          <p:nvPr/>
        </p:nvSpPr>
        <p:spPr bwMode="auto">
          <a:xfrm>
            <a:off x="642938" y="1330457"/>
            <a:ext cx="4990405" cy="923330"/>
          </a:xfrm>
          <a:prstGeom prst="rect">
            <a:avLst/>
          </a:prstGeom>
          <a:noFill/>
          <a:ln w="9525">
            <a:noFill/>
            <a:miter lim="800000"/>
            <a:headEnd/>
            <a:tailEnd/>
          </a:ln>
        </p:spPr>
        <p:txBody>
          <a:bodyPr wrap="none">
            <a:spAutoFit/>
          </a:bodyPr>
          <a:lstStyle/>
          <a:p>
            <a:pPr>
              <a:lnSpc>
                <a:spcPct val="150000"/>
              </a:lnSpc>
            </a:pPr>
            <a:r>
              <a:rPr lang="en-US" altLang="zh-CN" b="1" dirty="0" smtClean="0">
                <a:solidFill>
                  <a:schemeClr val="tx2"/>
                </a:solidFill>
                <a:latin typeface="微软雅黑" pitchFamily="34" charset="-122"/>
                <a:ea typeface="微软雅黑" pitchFamily="34" charset="-122"/>
              </a:rPr>
              <a:t>ASME </a:t>
            </a:r>
            <a:r>
              <a:rPr lang="zh-CN" altLang="en-US" b="1" dirty="0" smtClean="0">
                <a:solidFill>
                  <a:schemeClr val="tx2"/>
                </a:solidFill>
                <a:latin typeface="微软雅黑" pitchFamily="34" charset="-122"/>
                <a:ea typeface="微软雅黑" pitchFamily="34" charset="-122"/>
              </a:rPr>
              <a:t>系列数据库 </a:t>
            </a:r>
            <a:r>
              <a:rPr lang="zh-CN" altLang="en-US" b="1" dirty="0" smtClean="0">
                <a:solidFill>
                  <a:srgbClr val="000000"/>
                </a:solidFill>
                <a:latin typeface="微软雅黑" pitchFamily="34" charset="-122"/>
                <a:ea typeface="微软雅黑" pitchFamily="34" charset="-122"/>
              </a:rPr>
              <a:t>在</a:t>
            </a:r>
            <a:r>
              <a:rPr lang="zh-CN" altLang="en-US" b="1" dirty="0">
                <a:solidFill>
                  <a:srgbClr val="000000"/>
                </a:solidFill>
                <a:latin typeface="微软雅黑" pitchFamily="34" charset="-122"/>
                <a:ea typeface="微软雅黑" pitchFamily="34" charset="-122"/>
              </a:rPr>
              <a:t>国内由</a:t>
            </a:r>
            <a:r>
              <a:rPr lang="en-US" altLang="zh-CN" b="1" dirty="0">
                <a:solidFill>
                  <a:srgbClr val="000000"/>
                </a:solidFill>
                <a:latin typeface="微软雅黑" pitchFamily="34" charset="-122"/>
                <a:ea typeface="微软雅黑" pitchFamily="34" charset="-122"/>
              </a:rPr>
              <a:t>iGroup</a:t>
            </a:r>
            <a:r>
              <a:rPr lang="zh-CN" altLang="en-US" b="1" dirty="0">
                <a:solidFill>
                  <a:srgbClr val="000000"/>
                </a:solidFill>
                <a:latin typeface="微软雅黑" pitchFamily="34" charset="-122"/>
                <a:ea typeface="微软雅黑" pitchFamily="34" charset="-122"/>
              </a:rPr>
              <a:t>公司代理，</a:t>
            </a:r>
          </a:p>
          <a:p>
            <a:pPr>
              <a:lnSpc>
                <a:spcPct val="150000"/>
              </a:lnSpc>
            </a:pPr>
            <a:r>
              <a:rPr lang="zh-CN" altLang="en-US" b="1" dirty="0">
                <a:solidFill>
                  <a:srgbClr val="000000"/>
                </a:solidFill>
                <a:latin typeface="微软雅黑" pitchFamily="34" charset="-122"/>
                <a:ea typeface="微软雅黑" pitchFamily="34" charset="-122"/>
              </a:rPr>
              <a:t>请就近联系以下</a:t>
            </a:r>
            <a:r>
              <a:rPr lang="en-US" altLang="zh-CN" b="1" dirty="0">
                <a:solidFill>
                  <a:srgbClr val="000000"/>
                </a:solidFill>
                <a:latin typeface="微软雅黑" pitchFamily="34" charset="-122"/>
                <a:ea typeface="微软雅黑" pitchFamily="34" charset="-122"/>
              </a:rPr>
              <a:t>iGroup</a:t>
            </a:r>
            <a:r>
              <a:rPr lang="zh-CN" altLang="en-US" b="1" dirty="0">
                <a:solidFill>
                  <a:srgbClr val="000000"/>
                </a:solidFill>
                <a:latin typeface="微软雅黑" pitchFamily="34" charset="-122"/>
                <a:ea typeface="微软雅黑" pitchFamily="34" charset="-122"/>
              </a:rPr>
              <a:t>各代表处。</a:t>
            </a:r>
          </a:p>
        </p:txBody>
      </p:sp>
      <p:sp>
        <p:nvSpPr>
          <p:cNvPr id="9" name="Text Box 6"/>
          <p:cNvSpPr txBox="1">
            <a:spLocks noChangeArrowheads="1"/>
          </p:cNvSpPr>
          <p:nvPr/>
        </p:nvSpPr>
        <p:spPr bwMode="auto">
          <a:xfrm>
            <a:off x="709613" y="2500313"/>
            <a:ext cx="3733800" cy="646112"/>
          </a:xfrm>
          <a:prstGeom prst="rect">
            <a:avLst/>
          </a:prstGeom>
          <a:noFill/>
          <a:ln w="9525">
            <a:noFill/>
            <a:miter lim="800000"/>
            <a:headEnd/>
            <a:tailEnd/>
          </a:ln>
        </p:spPr>
        <p:txBody>
          <a:bodyPr>
            <a:spAutoFit/>
          </a:bodyPr>
          <a:lstStyle/>
          <a:p>
            <a:r>
              <a:rPr lang="en-US" altLang="zh-CN" b="1" dirty="0">
                <a:solidFill>
                  <a:srgbClr val="000000"/>
                </a:solidFill>
                <a:latin typeface="微软雅黑" pitchFamily="34" charset="-122"/>
                <a:ea typeface="微软雅黑" pitchFamily="34" charset="-122"/>
              </a:rPr>
              <a:t>iGroup </a:t>
            </a:r>
            <a:r>
              <a:rPr lang="en-US" altLang="zh-CN" b="1" dirty="0">
                <a:solidFill>
                  <a:srgbClr val="000000"/>
                </a:solidFill>
                <a:latin typeface="宋体" pitchFamily="2" charset="-122"/>
              </a:rPr>
              <a:t>· </a:t>
            </a:r>
            <a:r>
              <a:rPr lang="zh-CN" altLang="en-US" b="1" dirty="0">
                <a:solidFill>
                  <a:srgbClr val="000000"/>
                </a:solidFill>
                <a:latin typeface="微软雅黑" pitchFamily="34" charset="-122"/>
                <a:ea typeface="微软雅黑" pitchFamily="34" charset="-122"/>
              </a:rPr>
              <a:t>中国</a:t>
            </a:r>
          </a:p>
          <a:p>
            <a:r>
              <a:rPr lang="en-US" altLang="zh-CN" dirty="0">
                <a:solidFill>
                  <a:srgbClr val="000000"/>
                </a:solidFill>
                <a:latin typeface="微软雅黑" pitchFamily="34" charset="-122"/>
                <a:ea typeface="微软雅黑" pitchFamily="34" charset="-122"/>
              </a:rPr>
              <a:t>Email</a:t>
            </a:r>
            <a:r>
              <a:rPr lang="zh-CN" altLang="en-US" dirty="0">
                <a:solidFill>
                  <a:srgbClr val="000000"/>
                </a:solidFill>
                <a:latin typeface="微软雅黑" pitchFamily="34" charset="-122"/>
                <a:ea typeface="微软雅黑" pitchFamily="34" charset="-122"/>
              </a:rPr>
              <a:t>：</a:t>
            </a:r>
            <a:r>
              <a:rPr lang="en-US" altLang="zh-CN" dirty="0">
                <a:solidFill>
                  <a:srgbClr val="000000"/>
                </a:solidFill>
                <a:latin typeface="微软雅黑" pitchFamily="34" charset="-122"/>
                <a:ea typeface="微软雅黑" pitchFamily="34" charset="-122"/>
                <a:hlinkClick r:id="rId2"/>
              </a:rPr>
              <a:t>info@igroup.com.cn</a:t>
            </a:r>
            <a:endParaRPr lang="en-US" altLang="zh-CN" dirty="0">
              <a:solidFill>
                <a:srgbClr val="000000"/>
              </a:solidFill>
              <a:latin typeface="微软雅黑" pitchFamily="34" charset="-122"/>
              <a:ea typeface="微软雅黑" pitchFamily="34" charset="-122"/>
            </a:endParaRPr>
          </a:p>
        </p:txBody>
      </p:sp>
      <p:sp>
        <p:nvSpPr>
          <p:cNvPr id="10" name="Text Box 7"/>
          <p:cNvSpPr txBox="1">
            <a:spLocks noChangeArrowheads="1"/>
          </p:cNvSpPr>
          <p:nvPr/>
        </p:nvSpPr>
        <p:spPr bwMode="auto">
          <a:xfrm>
            <a:off x="709613" y="3286125"/>
            <a:ext cx="3648075" cy="1077913"/>
          </a:xfrm>
          <a:prstGeom prst="rect">
            <a:avLst/>
          </a:prstGeom>
          <a:noFill/>
          <a:ln w="9525">
            <a:noFill/>
            <a:miter lim="800000"/>
            <a:headEnd/>
            <a:tailEnd/>
          </a:ln>
        </p:spPr>
        <p:txBody>
          <a:bodyPr>
            <a:spAutoFit/>
          </a:bodyPr>
          <a:lstStyle/>
          <a:p>
            <a:r>
              <a:rPr lang="zh-CN" altLang="en-US" sz="1600" dirty="0">
                <a:solidFill>
                  <a:srgbClr val="000000"/>
                </a:solidFill>
                <a:latin typeface="微软雅黑" pitchFamily="34" charset="-122"/>
                <a:ea typeface="微软雅黑" pitchFamily="34" charset="-122"/>
              </a:rPr>
              <a:t>上海：上海市斜土路</a:t>
            </a:r>
            <a:r>
              <a:rPr lang="en-US" altLang="zh-CN" sz="1600" dirty="0">
                <a:solidFill>
                  <a:srgbClr val="000000"/>
                </a:solidFill>
                <a:latin typeface="微软雅黑" pitchFamily="34" charset="-122"/>
                <a:ea typeface="微软雅黑" pitchFamily="34" charset="-122"/>
              </a:rPr>
              <a:t>2899</a:t>
            </a:r>
            <a:r>
              <a:rPr lang="zh-CN" altLang="en-US" sz="1600" dirty="0">
                <a:solidFill>
                  <a:srgbClr val="000000"/>
                </a:solidFill>
                <a:latin typeface="微软雅黑" pitchFamily="34" charset="-122"/>
                <a:ea typeface="微软雅黑" pitchFamily="34" charset="-122"/>
              </a:rPr>
              <a:t>号甲</a:t>
            </a:r>
            <a:r>
              <a:rPr lang="en-US" altLang="zh-CN" sz="1600" dirty="0">
                <a:solidFill>
                  <a:srgbClr val="000000"/>
                </a:solidFill>
                <a:latin typeface="微软雅黑" pitchFamily="34" charset="-122"/>
                <a:ea typeface="微软雅黑" pitchFamily="34" charset="-122"/>
              </a:rPr>
              <a:t>B</a:t>
            </a:r>
            <a:r>
              <a:rPr lang="zh-CN" altLang="en-US" sz="1600" dirty="0">
                <a:solidFill>
                  <a:srgbClr val="000000"/>
                </a:solidFill>
                <a:latin typeface="微软雅黑" pitchFamily="34" charset="-122"/>
                <a:ea typeface="微软雅黑" pitchFamily="34" charset="-122"/>
              </a:rPr>
              <a:t>栋</a:t>
            </a:r>
            <a:r>
              <a:rPr lang="en-US" altLang="zh-CN" sz="1600" dirty="0">
                <a:solidFill>
                  <a:srgbClr val="000000"/>
                </a:solidFill>
                <a:latin typeface="微软雅黑" pitchFamily="34" charset="-122"/>
                <a:ea typeface="微软雅黑" pitchFamily="34" charset="-122"/>
              </a:rPr>
              <a:t>601</a:t>
            </a:r>
            <a:r>
              <a:rPr lang="zh-CN" altLang="en-US" sz="1600" dirty="0">
                <a:solidFill>
                  <a:srgbClr val="000000"/>
                </a:solidFill>
                <a:latin typeface="微软雅黑" pitchFamily="34" charset="-122"/>
                <a:ea typeface="微软雅黑" pitchFamily="34" charset="-122"/>
              </a:rPr>
              <a:t>（光启文化广场）</a:t>
            </a:r>
            <a:endParaRPr lang="en-US" altLang="zh-CN" sz="1600" dirty="0">
              <a:solidFill>
                <a:srgbClr val="000000"/>
              </a:solidFill>
              <a:latin typeface="微软雅黑" pitchFamily="34" charset="-122"/>
              <a:ea typeface="微软雅黑" pitchFamily="34" charset="-122"/>
            </a:endParaRPr>
          </a:p>
          <a:p>
            <a:r>
              <a:rPr lang="en-US" altLang="zh-CN" sz="1600" dirty="0">
                <a:solidFill>
                  <a:srgbClr val="000000"/>
                </a:solidFill>
                <a:latin typeface="微软雅黑" pitchFamily="34" charset="-122"/>
                <a:ea typeface="微软雅黑" pitchFamily="34" charset="-122"/>
              </a:rPr>
              <a:t>Tel: 021-64454595</a:t>
            </a:r>
          </a:p>
          <a:p>
            <a:r>
              <a:rPr lang="en-US" altLang="zh-CN" sz="1600" dirty="0">
                <a:solidFill>
                  <a:srgbClr val="000000"/>
                </a:solidFill>
                <a:latin typeface="微软雅黑" pitchFamily="34" charset="-122"/>
                <a:ea typeface="微软雅黑" pitchFamily="34" charset="-122"/>
              </a:rPr>
              <a:t>Fax: 8032</a:t>
            </a:r>
          </a:p>
        </p:txBody>
      </p:sp>
      <p:sp>
        <p:nvSpPr>
          <p:cNvPr id="11" name="Text Box 8"/>
          <p:cNvSpPr txBox="1">
            <a:spLocks noChangeArrowheads="1"/>
          </p:cNvSpPr>
          <p:nvPr/>
        </p:nvSpPr>
        <p:spPr bwMode="auto">
          <a:xfrm>
            <a:off x="4857750" y="4505325"/>
            <a:ext cx="3657600" cy="1077913"/>
          </a:xfrm>
          <a:prstGeom prst="rect">
            <a:avLst/>
          </a:prstGeom>
          <a:noFill/>
          <a:ln w="9525">
            <a:noFill/>
            <a:miter lim="800000"/>
            <a:headEnd/>
            <a:tailEnd/>
          </a:ln>
        </p:spPr>
        <p:txBody>
          <a:bodyPr>
            <a:spAutoFit/>
          </a:bodyPr>
          <a:lstStyle/>
          <a:p>
            <a:r>
              <a:rPr lang="zh-CN" altLang="en-US" sz="1600" dirty="0">
                <a:solidFill>
                  <a:srgbClr val="000000"/>
                </a:solidFill>
                <a:latin typeface="微软雅黑" pitchFamily="34" charset="-122"/>
                <a:ea typeface="微软雅黑" pitchFamily="34" charset="-122"/>
              </a:rPr>
              <a:t>西安</a:t>
            </a:r>
            <a:r>
              <a:rPr lang="zh-CN" altLang="en-US" sz="1600" dirty="0" smtClean="0">
                <a:solidFill>
                  <a:srgbClr val="000000"/>
                </a:solidFill>
                <a:latin typeface="微软雅黑" pitchFamily="34" charset="-122"/>
                <a:ea typeface="微软雅黑" pitchFamily="34" charset="-122"/>
              </a:rPr>
              <a:t>：陕西省西安市碑林区长安路长安大街</a:t>
            </a:r>
            <a:r>
              <a:rPr lang="en-US" altLang="zh-CN" sz="1600" dirty="0" smtClean="0">
                <a:solidFill>
                  <a:srgbClr val="000000"/>
                </a:solidFill>
                <a:latin typeface="微软雅黑" pitchFamily="34" charset="-122"/>
                <a:ea typeface="微软雅黑" pitchFamily="34" charset="-122"/>
              </a:rPr>
              <a:t>3</a:t>
            </a:r>
            <a:r>
              <a:rPr lang="zh-CN" altLang="en-US" sz="1600" dirty="0" smtClean="0">
                <a:solidFill>
                  <a:srgbClr val="000000"/>
                </a:solidFill>
                <a:latin typeface="微软雅黑" pitchFamily="34" charset="-122"/>
                <a:ea typeface="微软雅黑" pitchFamily="34" charset="-122"/>
              </a:rPr>
              <a:t>号</a:t>
            </a:r>
            <a:r>
              <a:rPr lang="en-US" altLang="zh-CN" sz="1600" dirty="0" smtClean="0">
                <a:solidFill>
                  <a:srgbClr val="000000"/>
                </a:solidFill>
                <a:latin typeface="微软雅黑" pitchFamily="34" charset="-122"/>
                <a:ea typeface="微软雅黑" pitchFamily="34" charset="-122"/>
              </a:rPr>
              <a:t>CASA--A</a:t>
            </a:r>
            <a:r>
              <a:rPr lang="zh-CN" altLang="en-US" sz="1600" dirty="0" smtClean="0">
                <a:solidFill>
                  <a:srgbClr val="000000"/>
                </a:solidFill>
                <a:latin typeface="微软雅黑" pitchFamily="34" charset="-122"/>
                <a:ea typeface="微软雅黑" pitchFamily="34" charset="-122"/>
              </a:rPr>
              <a:t>座</a:t>
            </a:r>
            <a:r>
              <a:rPr lang="en-US" altLang="zh-CN" sz="1600" dirty="0" smtClean="0">
                <a:solidFill>
                  <a:srgbClr val="000000"/>
                </a:solidFill>
                <a:latin typeface="微软雅黑" pitchFamily="34" charset="-122"/>
                <a:ea typeface="微软雅黑" pitchFamily="34" charset="-122"/>
              </a:rPr>
              <a:t>--2207</a:t>
            </a:r>
            <a:endParaRPr lang="en-US" altLang="zh-CN" sz="1600" dirty="0">
              <a:solidFill>
                <a:srgbClr val="000000"/>
              </a:solidFill>
              <a:latin typeface="微软雅黑" pitchFamily="34" charset="-122"/>
              <a:ea typeface="微软雅黑" pitchFamily="34" charset="-122"/>
            </a:endParaRPr>
          </a:p>
          <a:p>
            <a:r>
              <a:rPr lang="en-US" altLang="zh-CN" sz="1600" dirty="0">
                <a:solidFill>
                  <a:srgbClr val="000000"/>
                </a:solidFill>
                <a:latin typeface="微软雅黑" pitchFamily="34" charset="-122"/>
                <a:ea typeface="微软雅黑" pitchFamily="34" charset="-122"/>
              </a:rPr>
              <a:t>Tel: 029-89353458</a:t>
            </a:r>
          </a:p>
          <a:p>
            <a:r>
              <a:rPr lang="en-US" altLang="zh-CN" sz="1600" dirty="0">
                <a:solidFill>
                  <a:srgbClr val="000000"/>
                </a:solidFill>
                <a:latin typeface="微软雅黑" pitchFamily="34" charset="-122"/>
                <a:ea typeface="微软雅黑" pitchFamily="34" charset="-122"/>
              </a:rPr>
              <a:t>Fax: 029-89353458</a:t>
            </a:r>
          </a:p>
        </p:txBody>
      </p:sp>
      <p:sp>
        <p:nvSpPr>
          <p:cNvPr id="12" name="Text Box 9"/>
          <p:cNvSpPr txBox="1">
            <a:spLocks noChangeArrowheads="1"/>
          </p:cNvSpPr>
          <p:nvPr/>
        </p:nvSpPr>
        <p:spPr bwMode="auto">
          <a:xfrm>
            <a:off x="709613" y="4505325"/>
            <a:ext cx="3657600" cy="1069975"/>
          </a:xfrm>
          <a:prstGeom prst="rect">
            <a:avLst/>
          </a:prstGeom>
          <a:noFill/>
          <a:ln w="9525" algn="ctr">
            <a:noFill/>
            <a:miter lim="800000"/>
            <a:headEnd/>
            <a:tailEnd/>
          </a:ln>
        </p:spPr>
        <p:txBody>
          <a:bodyPr>
            <a:spAutoFit/>
          </a:bodyPr>
          <a:lstStyle/>
          <a:p>
            <a:r>
              <a:rPr lang="zh-CN" altLang="en-US" sz="1600">
                <a:solidFill>
                  <a:srgbClr val="000000"/>
                </a:solidFill>
                <a:latin typeface="微软雅黑" pitchFamily="34" charset="-122"/>
                <a:ea typeface="微软雅黑" pitchFamily="34" charset="-122"/>
              </a:rPr>
              <a:t>广州：越秀区东风中路</a:t>
            </a:r>
            <a:r>
              <a:rPr lang="en-US" altLang="zh-CN" sz="1600">
                <a:solidFill>
                  <a:srgbClr val="000000"/>
                </a:solidFill>
                <a:latin typeface="微软雅黑" pitchFamily="34" charset="-122"/>
                <a:ea typeface="微软雅黑" pitchFamily="34" charset="-122"/>
              </a:rPr>
              <a:t>318</a:t>
            </a:r>
            <a:r>
              <a:rPr lang="zh-CN" altLang="en-US" sz="1600">
                <a:solidFill>
                  <a:srgbClr val="000000"/>
                </a:solidFill>
                <a:latin typeface="微软雅黑" pitchFamily="34" charset="-122"/>
                <a:ea typeface="微软雅黑" pitchFamily="34" charset="-122"/>
              </a:rPr>
              <a:t>号嘉业大厦</a:t>
            </a:r>
            <a:r>
              <a:rPr lang="en-US" altLang="zh-CN" sz="1600">
                <a:solidFill>
                  <a:srgbClr val="000000"/>
                </a:solidFill>
                <a:latin typeface="微软雅黑" pitchFamily="34" charset="-122"/>
                <a:ea typeface="微软雅黑" pitchFamily="34" charset="-122"/>
              </a:rPr>
              <a:t>2705</a:t>
            </a:r>
            <a:r>
              <a:rPr lang="zh-CN" altLang="en-US" sz="1600">
                <a:solidFill>
                  <a:srgbClr val="000000"/>
                </a:solidFill>
                <a:latin typeface="微软雅黑" pitchFamily="34" charset="-122"/>
                <a:ea typeface="微软雅黑" pitchFamily="34" charset="-122"/>
              </a:rPr>
              <a:t>室</a:t>
            </a:r>
            <a:r>
              <a:rPr lang="en-US" altLang="zh-CN" sz="1600">
                <a:solidFill>
                  <a:srgbClr val="000000"/>
                </a:solidFill>
                <a:latin typeface="微软雅黑" pitchFamily="34" charset="-122"/>
                <a:ea typeface="微软雅黑" pitchFamily="34" charset="-122"/>
              </a:rPr>
              <a:t>(510030)</a:t>
            </a:r>
          </a:p>
          <a:p>
            <a:r>
              <a:rPr lang="en-US" altLang="zh-CN" sz="1600">
                <a:solidFill>
                  <a:srgbClr val="000000"/>
                </a:solidFill>
                <a:latin typeface="微软雅黑" pitchFamily="34" charset="-122"/>
                <a:ea typeface="微软雅黑" pitchFamily="34" charset="-122"/>
              </a:rPr>
              <a:t>Tel: 020-83274076</a:t>
            </a:r>
          </a:p>
          <a:p>
            <a:r>
              <a:rPr lang="en-US" altLang="zh-CN" sz="1600">
                <a:solidFill>
                  <a:srgbClr val="000000"/>
                </a:solidFill>
                <a:latin typeface="微软雅黑" pitchFamily="34" charset="-122"/>
                <a:ea typeface="微软雅黑" pitchFamily="34" charset="-122"/>
              </a:rPr>
              <a:t>Fax: 020-83274078</a:t>
            </a:r>
          </a:p>
        </p:txBody>
      </p:sp>
      <p:sp>
        <p:nvSpPr>
          <p:cNvPr id="13" name="Text Box 10"/>
          <p:cNvSpPr txBox="1">
            <a:spLocks noChangeArrowheads="1"/>
          </p:cNvSpPr>
          <p:nvPr/>
        </p:nvSpPr>
        <p:spPr bwMode="auto">
          <a:xfrm>
            <a:off x="4857750" y="3286125"/>
            <a:ext cx="3714750" cy="1077913"/>
          </a:xfrm>
          <a:prstGeom prst="rect">
            <a:avLst/>
          </a:prstGeom>
          <a:noFill/>
          <a:ln w="9525">
            <a:noFill/>
            <a:miter lim="800000"/>
            <a:headEnd/>
            <a:tailEnd/>
          </a:ln>
        </p:spPr>
        <p:txBody>
          <a:bodyPr>
            <a:spAutoFit/>
          </a:bodyPr>
          <a:lstStyle/>
          <a:p>
            <a:r>
              <a:rPr lang="zh-CN" altLang="en-US" sz="1600" dirty="0">
                <a:solidFill>
                  <a:srgbClr val="000000"/>
                </a:solidFill>
                <a:latin typeface="微软雅黑" pitchFamily="34" charset="-122"/>
                <a:ea typeface="微软雅黑" pitchFamily="34" charset="-122"/>
              </a:rPr>
              <a:t>北京：海淀区知春路</a:t>
            </a:r>
            <a:r>
              <a:rPr lang="en-US" altLang="zh-CN" sz="1600" dirty="0">
                <a:solidFill>
                  <a:srgbClr val="000000"/>
                </a:solidFill>
                <a:latin typeface="微软雅黑" pitchFamily="34" charset="-122"/>
                <a:ea typeface="微软雅黑" pitchFamily="34" charset="-122"/>
              </a:rPr>
              <a:t>1</a:t>
            </a:r>
            <a:r>
              <a:rPr lang="zh-CN" altLang="en-US" sz="1600" dirty="0">
                <a:solidFill>
                  <a:srgbClr val="000000"/>
                </a:solidFill>
                <a:latin typeface="微软雅黑" pitchFamily="34" charset="-122"/>
                <a:ea typeface="微软雅黑" pitchFamily="34" charset="-122"/>
              </a:rPr>
              <a:t>号学院国际大厦</a:t>
            </a:r>
            <a:r>
              <a:rPr lang="en-US" altLang="zh-CN" sz="1600" dirty="0">
                <a:solidFill>
                  <a:srgbClr val="000000"/>
                </a:solidFill>
                <a:latin typeface="微软雅黑" pitchFamily="34" charset="-122"/>
                <a:ea typeface="微软雅黑" pitchFamily="34" charset="-122"/>
              </a:rPr>
              <a:t>1213</a:t>
            </a:r>
            <a:r>
              <a:rPr lang="zh-CN" altLang="en-US" sz="1600" dirty="0">
                <a:solidFill>
                  <a:srgbClr val="000000"/>
                </a:solidFill>
                <a:latin typeface="微软雅黑" pitchFamily="34" charset="-122"/>
                <a:ea typeface="微软雅黑" pitchFamily="34" charset="-122"/>
              </a:rPr>
              <a:t>室（</a:t>
            </a:r>
            <a:r>
              <a:rPr lang="en-US" altLang="zh-CN" sz="1600" dirty="0">
                <a:solidFill>
                  <a:srgbClr val="000000"/>
                </a:solidFill>
                <a:latin typeface="微软雅黑" pitchFamily="34" charset="-122"/>
                <a:ea typeface="微软雅黑" pitchFamily="34" charset="-122"/>
              </a:rPr>
              <a:t>100083</a:t>
            </a:r>
            <a:r>
              <a:rPr lang="zh-CN" altLang="en-US" sz="1600" dirty="0">
                <a:solidFill>
                  <a:srgbClr val="000000"/>
                </a:solidFill>
                <a:latin typeface="微软雅黑" pitchFamily="34" charset="-122"/>
                <a:ea typeface="微软雅黑" pitchFamily="34" charset="-122"/>
              </a:rPr>
              <a:t>） </a:t>
            </a:r>
          </a:p>
          <a:p>
            <a:r>
              <a:rPr lang="en-US" altLang="zh-CN" sz="1600" dirty="0">
                <a:solidFill>
                  <a:srgbClr val="000000"/>
                </a:solidFill>
                <a:latin typeface="微软雅黑" pitchFamily="34" charset="-122"/>
                <a:ea typeface="微软雅黑" pitchFamily="34" charset="-122"/>
              </a:rPr>
              <a:t>Tel: 010-82331971</a:t>
            </a:r>
          </a:p>
          <a:p>
            <a:r>
              <a:rPr lang="en-US" altLang="zh-CN" sz="1600" dirty="0">
                <a:solidFill>
                  <a:srgbClr val="000000"/>
                </a:solidFill>
                <a:latin typeface="微软雅黑" pitchFamily="34" charset="-122"/>
                <a:ea typeface="微软雅黑" pitchFamily="34" charset="-122"/>
              </a:rPr>
              <a:t>Fax: 010-82331961</a:t>
            </a:r>
          </a:p>
        </p:txBody>
      </p:sp>
      <p:sp>
        <p:nvSpPr>
          <p:cNvPr id="14" name="Text Box 6"/>
          <p:cNvSpPr txBox="1">
            <a:spLocks noChangeArrowheads="1"/>
          </p:cNvSpPr>
          <p:nvPr/>
        </p:nvSpPr>
        <p:spPr bwMode="auto">
          <a:xfrm>
            <a:off x="3995936" y="6228020"/>
            <a:ext cx="4933753" cy="369332"/>
          </a:xfrm>
          <a:prstGeom prst="rect">
            <a:avLst/>
          </a:prstGeom>
          <a:noFill/>
          <a:ln w="9525">
            <a:noFill/>
            <a:miter lim="800000"/>
            <a:headEnd/>
            <a:tailEnd/>
          </a:ln>
        </p:spPr>
        <p:txBody>
          <a:bodyPr wrap="square">
            <a:spAutoFit/>
          </a:bodyPr>
          <a:lstStyle/>
          <a:p>
            <a:r>
              <a:rPr lang="zh-CN" altLang="en-US" dirty="0">
                <a:solidFill>
                  <a:srgbClr val="000000"/>
                </a:solidFill>
                <a:latin typeface="微软雅黑" pitchFamily="34" charset="-122"/>
                <a:ea typeface="微软雅黑" pitchFamily="34" charset="-122"/>
              </a:rPr>
              <a:t>更多内容，请</a:t>
            </a:r>
            <a:r>
              <a:rPr lang="zh-CN" altLang="en-US" dirty="0" smtClean="0">
                <a:solidFill>
                  <a:srgbClr val="000000"/>
                </a:solidFill>
                <a:latin typeface="微软雅黑" pitchFamily="34" charset="-122"/>
                <a:ea typeface="微软雅黑" pitchFamily="34" charset="-122"/>
              </a:rPr>
              <a:t>访问   </a:t>
            </a:r>
            <a:r>
              <a:rPr lang="en-US" altLang="zh-CN" dirty="0" smtClean="0">
                <a:solidFill>
                  <a:srgbClr val="000000"/>
                </a:solidFill>
                <a:latin typeface="微软雅黑" pitchFamily="34" charset="-122"/>
                <a:ea typeface="微软雅黑" pitchFamily="34" charset="-122"/>
                <a:hlinkClick r:id="rId3"/>
              </a:rPr>
              <a:t>www.igroup.com.cn</a:t>
            </a:r>
            <a:endParaRPr lang="en-US" altLang="zh-CN" dirty="0">
              <a:solidFill>
                <a:srgbClr val="000000"/>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PPT模板末页.jpg"/>
          <p:cNvPicPr>
            <a:picLocks noGrp="1" noChangeAspect="1"/>
          </p:cNvPicPr>
          <p:nvPr>
            <p:ph idx="1"/>
          </p:nvPr>
        </p:nvPicPr>
        <p:blipFill>
          <a:blip r:embed="rId2" cstate="print"/>
          <a:stretch>
            <a:fillRect/>
          </a:stretch>
        </p:blipFill>
        <p:spPr>
          <a:xfrm>
            <a:off x="0" y="0"/>
            <a:ext cx="9144000" cy="6858000"/>
          </a:xfrm>
        </p:spPr>
      </p:pic>
      <p:sp>
        <p:nvSpPr>
          <p:cNvPr id="5" name="TextBox 4"/>
          <p:cNvSpPr txBox="1"/>
          <p:nvPr/>
        </p:nvSpPr>
        <p:spPr>
          <a:xfrm>
            <a:off x="521968" y="333559"/>
            <a:ext cx="3764280" cy="707886"/>
          </a:xfrm>
          <a:prstGeom prst="rect">
            <a:avLst/>
          </a:prstGeom>
          <a:noFill/>
        </p:spPr>
        <p:txBody>
          <a:bodyPr wrap="square" rtlCol="0">
            <a:spAutoFit/>
          </a:bodyPr>
          <a:lstStyle/>
          <a:p>
            <a:r>
              <a:rPr lang="en-US" altLang="zh-CN" sz="4000" dirty="0" smtClean="0">
                <a:latin typeface="微软雅黑" pitchFamily="34" charset="-122"/>
                <a:ea typeface="微软雅黑" pitchFamily="34" charset="-122"/>
              </a:rPr>
              <a:t>iGroup</a:t>
            </a:r>
            <a:r>
              <a:rPr lang="zh-CN" altLang="en-US" sz="4000" dirty="0" smtClean="0">
                <a:latin typeface="微软雅黑" pitchFamily="34" charset="-122"/>
                <a:ea typeface="微软雅黑" pitchFamily="34" charset="-122"/>
              </a:rPr>
              <a:t>服务 </a:t>
            </a:r>
            <a:endParaRPr lang="zh-CN" altLang="en-US" sz="4000" dirty="0">
              <a:latin typeface="微软雅黑" pitchFamily="34" charset="-122"/>
              <a:ea typeface="微软雅黑" pitchFamily="34" charset="-122"/>
            </a:endParaRPr>
          </a:p>
        </p:txBody>
      </p:sp>
      <p:pic>
        <p:nvPicPr>
          <p:cNvPr id="6" name="Picture 2"/>
          <p:cNvPicPr>
            <a:picLocks noChangeAspect="1" noChangeArrowheads="1"/>
          </p:cNvPicPr>
          <p:nvPr/>
        </p:nvPicPr>
        <p:blipFill>
          <a:blip r:embed="rId3" cstate="print"/>
          <a:srcRect/>
          <a:stretch>
            <a:fillRect/>
          </a:stretch>
        </p:blipFill>
        <p:spPr bwMode="auto">
          <a:xfrm>
            <a:off x="2091688" y="1910800"/>
            <a:ext cx="1455003" cy="1372721"/>
          </a:xfrm>
          <a:prstGeom prst="rect">
            <a:avLst/>
          </a:prstGeom>
          <a:noFill/>
          <a:ln w="9525">
            <a:noFill/>
            <a:miter lim="800000"/>
            <a:headEnd/>
            <a:tailEnd/>
          </a:ln>
        </p:spPr>
      </p:pic>
      <p:sp>
        <p:nvSpPr>
          <p:cNvPr id="7" name="TextBox 6"/>
          <p:cNvSpPr txBox="1"/>
          <p:nvPr/>
        </p:nvSpPr>
        <p:spPr>
          <a:xfrm>
            <a:off x="582928" y="1142984"/>
            <a:ext cx="3124200" cy="646331"/>
          </a:xfrm>
          <a:prstGeom prst="rect">
            <a:avLst/>
          </a:prstGeom>
          <a:noFill/>
        </p:spPr>
        <p:txBody>
          <a:bodyPr wrap="square" rtlCol="0">
            <a:spAutoFit/>
          </a:bodyPr>
          <a:lstStyle/>
          <a:p>
            <a:endParaRPr lang="zh-CN" altLang="en-US" dirty="0" smtClean="0"/>
          </a:p>
          <a:p>
            <a:r>
              <a:rPr lang="en-US" altLang="zh-CN" b="1" dirty="0" smtClean="0">
                <a:latin typeface="微软雅黑" pitchFamily="34" charset="-122"/>
                <a:ea typeface="微软雅黑" pitchFamily="34" charset="-122"/>
              </a:rPr>
              <a:t>iGroup</a:t>
            </a:r>
            <a:r>
              <a:rPr lang="zh-CN" altLang="en-US" b="1" dirty="0" smtClean="0">
                <a:latin typeface="微软雅黑" pitchFamily="34" charset="-122"/>
                <a:ea typeface="微软雅黑" pitchFamily="34" charset="-122"/>
              </a:rPr>
              <a:t>信息服务 </a:t>
            </a:r>
          </a:p>
        </p:txBody>
      </p:sp>
      <p:pic>
        <p:nvPicPr>
          <p:cNvPr id="8" name="Picture 3"/>
          <p:cNvPicPr>
            <a:picLocks noChangeAspect="1" noChangeArrowheads="1"/>
          </p:cNvPicPr>
          <p:nvPr/>
        </p:nvPicPr>
        <p:blipFill>
          <a:blip r:embed="rId4" cstate="print"/>
          <a:srcRect/>
          <a:stretch>
            <a:fillRect/>
          </a:stretch>
        </p:blipFill>
        <p:spPr bwMode="auto">
          <a:xfrm>
            <a:off x="6388716" y="1937234"/>
            <a:ext cx="1457960" cy="1375510"/>
          </a:xfrm>
          <a:prstGeom prst="rect">
            <a:avLst/>
          </a:prstGeom>
          <a:noFill/>
          <a:ln w="9525">
            <a:noFill/>
            <a:miter lim="800000"/>
            <a:headEnd/>
            <a:tailEnd/>
          </a:ln>
        </p:spPr>
      </p:pic>
      <p:sp>
        <p:nvSpPr>
          <p:cNvPr id="9" name="矩形 8"/>
          <p:cNvSpPr/>
          <p:nvPr/>
        </p:nvSpPr>
        <p:spPr>
          <a:xfrm>
            <a:off x="4857752" y="3357562"/>
            <a:ext cx="3643338" cy="1156855"/>
          </a:xfrm>
          <a:prstGeom prst="rect">
            <a:avLst/>
          </a:prstGeom>
        </p:spPr>
        <p:txBody>
          <a:bodyPr wrap="square">
            <a:spAutoFit/>
          </a:bodyPr>
          <a:lstStyle/>
          <a:p>
            <a:pPr>
              <a:lnSpc>
                <a:spcPct val="150000"/>
              </a:lnSpc>
            </a:pPr>
            <a:r>
              <a:rPr lang="zh-CN" altLang="en-US" sz="1600" dirty="0" smtClean="0">
                <a:solidFill>
                  <a:schemeClr val="tx2"/>
                </a:solidFill>
                <a:latin typeface="微软雅黑" pitchFamily="34" charset="-122"/>
                <a:ea typeface="微软雅黑" pitchFamily="34" charset="-122"/>
              </a:rPr>
              <a:t>“学术猫”微信公众平台专注于为学术研究者提供信息检索、讲座培训以及论文写作投稿与就业方面的知识与经验。</a:t>
            </a:r>
          </a:p>
        </p:txBody>
      </p:sp>
      <p:pic>
        <p:nvPicPr>
          <p:cNvPr id="10" name="Picture 6"/>
          <p:cNvPicPr>
            <a:picLocks noChangeAspect="1" noChangeArrowheads="1"/>
          </p:cNvPicPr>
          <p:nvPr/>
        </p:nvPicPr>
        <p:blipFill>
          <a:blip r:embed="rId5" cstate="print"/>
          <a:srcRect/>
          <a:stretch>
            <a:fillRect/>
          </a:stretch>
        </p:blipFill>
        <p:spPr bwMode="auto">
          <a:xfrm>
            <a:off x="4959015" y="2013049"/>
            <a:ext cx="1299542" cy="1226051"/>
          </a:xfrm>
          <a:prstGeom prst="rect">
            <a:avLst/>
          </a:prstGeom>
          <a:noFill/>
          <a:ln w="9525">
            <a:noFill/>
            <a:miter lim="800000"/>
            <a:headEnd/>
            <a:tailEnd/>
          </a:ln>
        </p:spPr>
      </p:pic>
      <p:sp>
        <p:nvSpPr>
          <p:cNvPr id="11" name="TextBox 10"/>
          <p:cNvSpPr txBox="1"/>
          <p:nvPr/>
        </p:nvSpPr>
        <p:spPr>
          <a:xfrm>
            <a:off x="4874876" y="1429887"/>
            <a:ext cx="2590800" cy="369332"/>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学术猫</a:t>
            </a:r>
          </a:p>
        </p:txBody>
      </p:sp>
      <p:pic>
        <p:nvPicPr>
          <p:cNvPr id="12" name="Picture 8" descr="D:\work\VI设计资料\iGroup产品设计\iGroup LOGO\iGroup Logo\iGroup Logo小图\igroup logo .png"/>
          <p:cNvPicPr>
            <a:picLocks noChangeAspect="1" noChangeArrowheads="1"/>
          </p:cNvPicPr>
          <p:nvPr/>
        </p:nvPicPr>
        <p:blipFill>
          <a:blip r:embed="rId6" cstate="print"/>
          <a:srcRect/>
          <a:stretch>
            <a:fillRect/>
          </a:stretch>
        </p:blipFill>
        <p:spPr bwMode="auto">
          <a:xfrm>
            <a:off x="691513" y="2003679"/>
            <a:ext cx="1323975" cy="1191804"/>
          </a:xfrm>
          <a:prstGeom prst="rect">
            <a:avLst/>
          </a:prstGeom>
          <a:noFill/>
        </p:spPr>
      </p:pic>
      <p:sp>
        <p:nvSpPr>
          <p:cNvPr id="13" name="TextBox 12"/>
          <p:cNvSpPr txBox="1"/>
          <p:nvPr/>
        </p:nvSpPr>
        <p:spPr>
          <a:xfrm>
            <a:off x="445768" y="3357562"/>
            <a:ext cx="3697604" cy="1200329"/>
          </a:xfrm>
          <a:prstGeom prst="rect">
            <a:avLst/>
          </a:prstGeom>
          <a:noFill/>
        </p:spPr>
        <p:txBody>
          <a:bodyPr wrap="square" rtlCol="0">
            <a:spAutoFit/>
          </a:bodyPr>
          <a:lstStyle/>
          <a:p>
            <a:pPr>
              <a:lnSpc>
                <a:spcPct val="150000"/>
              </a:lnSpc>
            </a:pPr>
            <a:r>
              <a:rPr lang="zh-CN" altLang="en-US" sz="1600" dirty="0" smtClean="0">
                <a:solidFill>
                  <a:schemeClr val="tx2"/>
                </a:solidFill>
                <a:latin typeface="微软雅黑" pitchFamily="34" charset="-122"/>
                <a:ea typeface="微软雅黑" pitchFamily="34" charset="-122"/>
              </a:rPr>
              <a:t>“</a:t>
            </a:r>
            <a:r>
              <a:rPr lang="en-US" altLang="zh-CN" sz="1600" dirty="0" smtClean="0">
                <a:solidFill>
                  <a:schemeClr val="tx2"/>
                </a:solidFill>
                <a:latin typeface="微软雅黑" pitchFamily="34" charset="-122"/>
                <a:ea typeface="微软雅黑" pitchFamily="34" charset="-122"/>
              </a:rPr>
              <a:t>iGroup</a:t>
            </a:r>
            <a:r>
              <a:rPr lang="zh-CN" altLang="en-US" sz="1600" dirty="0" smtClean="0">
                <a:solidFill>
                  <a:schemeClr val="tx2"/>
                </a:solidFill>
                <a:latin typeface="微软雅黑" pitchFamily="34" charset="-122"/>
                <a:ea typeface="微软雅黑" pitchFamily="34" charset="-122"/>
              </a:rPr>
              <a:t>信息服务”微信公众号是国内最受欢迎的学术图书馆员职业培训和互动交流平台之一。</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2"/>
          <p:cNvPicPr>
            <a:picLocks noChangeAspect="1" noChangeArrowheads="1"/>
          </p:cNvPicPr>
          <p:nvPr/>
        </p:nvPicPr>
        <p:blipFill>
          <a:blip r:embed="rId2" cstate="print"/>
          <a:srcRect/>
          <a:stretch>
            <a:fillRect/>
          </a:stretch>
        </p:blipFill>
        <p:spPr bwMode="auto">
          <a:xfrm>
            <a:off x="7077075" y="1714500"/>
            <a:ext cx="2066925" cy="962025"/>
          </a:xfrm>
          <a:prstGeom prst="rect">
            <a:avLst/>
          </a:prstGeom>
          <a:noFill/>
          <a:ln w="9525">
            <a:noFill/>
            <a:miter lim="800000"/>
            <a:headEnd/>
            <a:tailEnd/>
          </a:ln>
        </p:spPr>
      </p:pic>
      <p:graphicFrame>
        <p:nvGraphicFramePr>
          <p:cNvPr id="5" name="表格 4"/>
          <p:cNvGraphicFramePr>
            <a:graphicFrameLocks noGrp="1"/>
          </p:cNvGraphicFramePr>
          <p:nvPr/>
        </p:nvGraphicFramePr>
        <p:xfrm>
          <a:off x="611560" y="3067397"/>
          <a:ext cx="7920038" cy="2809875"/>
        </p:xfrm>
        <a:graphic>
          <a:graphicData uri="http://schemas.openxmlformats.org/drawingml/2006/table">
            <a:tbl>
              <a:tblPr/>
              <a:tblGrid>
                <a:gridCol w="3239518"/>
                <a:gridCol w="4680520"/>
              </a:tblGrid>
              <a:tr h="504825">
                <a:tc gridSpan="2">
                  <a:txBody>
                    <a:bodyPr/>
                    <a:lstStyle/>
                    <a:p>
                      <a:pPr marL="287338"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F243E"/>
                          </a:solidFill>
                          <a:effectLst/>
                          <a:latin typeface="Times New Roman" pitchFamily="18" charset="0"/>
                          <a:ea typeface="微软雅黑" pitchFamily="34" charset="-122"/>
                          <a:cs typeface="MicrosoftYaHei-Bold"/>
                        </a:rPr>
                        <a:t>机械工程及其相关学科的权威期刊、涉及工业制造、材料加工、能源、自动化等应用领域</a:t>
                      </a:r>
                      <a:endParaRPr kumimoji="0" lang="zh-CN" sz="1400" b="0" i="0" u="none" strike="noStrike" cap="none" normalizeH="0" baseline="0" dirty="0" smtClean="0">
                        <a:ln>
                          <a:noFill/>
                        </a:ln>
                        <a:solidFill>
                          <a:schemeClr val="tx1"/>
                        </a:solidFill>
                        <a:effectLst/>
                        <a:latin typeface="Times New Roman" pitchFamily="18" charset="0"/>
                        <a:ea typeface="微软雅黑" pitchFamily="34" charset="-122"/>
                        <a:cs typeface="Times New Roman" pitchFamily="18" charset="0"/>
                      </a:endParaRPr>
                    </a:p>
                  </a:txBody>
                  <a:tcPr marL="63623" marR="63623" marT="0" marB="0" anchor="ctr" horzOverflow="overflow">
                    <a:lnL w="19050" cap="flat" cmpd="sng" algn="ctr">
                      <a:solidFill>
                        <a:srgbClr val="0F243E"/>
                      </a:solidFill>
                      <a:prstDash val="solid"/>
                      <a:round/>
                      <a:headEnd type="none" w="med" len="med"/>
                      <a:tailEnd type="none" w="med" len="med"/>
                    </a:lnL>
                    <a:lnR w="19050" cap="flat" cmpd="sng" algn="ctr">
                      <a:solidFill>
                        <a:srgbClr val="0F243E"/>
                      </a:solidFill>
                      <a:prstDash val="solid"/>
                      <a:round/>
                      <a:headEnd type="none" w="med" len="med"/>
                      <a:tailEnd type="none" w="med" len="med"/>
                    </a:lnR>
                    <a:lnT w="19050" cap="flat" cmpd="sng" algn="ctr">
                      <a:solidFill>
                        <a:srgbClr val="0F243E"/>
                      </a:solidFill>
                      <a:prstDash val="solid"/>
                      <a:round/>
                      <a:headEnd type="none" w="med" len="med"/>
                      <a:tailEnd type="none" w="med" len="med"/>
                    </a:lnT>
                    <a:lnB w="19050" cap="flat" cmpd="sng" algn="ctr">
                      <a:solidFill>
                        <a:srgbClr val="0F243E"/>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2305050">
                <a:tc>
                  <a:txBody>
                    <a:bodyPr/>
                    <a:lstStyle/>
                    <a:p>
                      <a:pPr marL="215900" marR="0" lvl="0" indent="0" algn="l" defTabSz="914400" rtl="0" eaLnBrk="1" fontAlgn="base" latinLnBrk="0" hangingPunct="1">
                        <a:lnSpc>
                          <a:spcPct val="150000"/>
                        </a:lnSpc>
                        <a:spcBef>
                          <a:spcPct val="0"/>
                        </a:spcBef>
                        <a:spcAft>
                          <a:spcPct val="0"/>
                        </a:spcAft>
                        <a:buClrTx/>
                        <a:buSzTx/>
                        <a:buFontTx/>
                        <a:buNone/>
                        <a:tabLst/>
                      </a:pPr>
                      <a:r>
                        <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rPr>
                        <a:t>期刊种数</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30 </a:t>
                      </a:r>
                      <a:r>
                        <a:rPr kumimoji="0" lang="zh-CN" altLang="zh-CN" sz="1400" b="1" i="0" u="none" strike="noStrike" cap="none" normalizeH="0" baseline="0" dirty="0" smtClean="0">
                          <a:ln>
                            <a:noFill/>
                          </a:ln>
                          <a:solidFill>
                            <a:schemeClr val="tx1"/>
                          </a:solidFill>
                          <a:effectLst/>
                          <a:latin typeface="微软雅黑" pitchFamily="34" charset="-122"/>
                          <a:ea typeface="微软雅黑" pitchFamily="34" charset="-122"/>
                        </a:rPr>
                        <a:t>种</a:t>
                      </a:r>
                      <a:endPar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p>
                      <a:pPr marL="215900" marR="0" lvl="0" indent="0" algn="l" defTabSz="914400" rtl="0" eaLnBrk="1" fontAlgn="base" latinLnBrk="0" hangingPunct="1">
                        <a:lnSpc>
                          <a:spcPct val="15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SCI </a:t>
                      </a:r>
                      <a:r>
                        <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rPr>
                        <a:t>收录</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25 </a:t>
                      </a:r>
                      <a:r>
                        <a:rPr kumimoji="0" lang="zh-CN" altLang="zh-CN" sz="1400" b="1" i="0" u="none" strike="noStrike" cap="none" normalizeH="0" baseline="0" dirty="0" smtClean="0">
                          <a:ln>
                            <a:noFill/>
                          </a:ln>
                          <a:solidFill>
                            <a:schemeClr val="tx1"/>
                          </a:solidFill>
                          <a:effectLst/>
                          <a:latin typeface="微软雅黑" pitchFamily="34" charset="-122"/>
                          <a:ea typeface="微软雅黑" pitchFamily="34" charset="-122"/>
                        </a:rPr>
                        <a:t>种</a:t>
                      </a:r>
                      <a:endPar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p>
                      <a:pPr marL="215900" marR="0" lvl="0" indent="0" algn="l" defTabSz="914400" rtl="0" eaLnBrk="1" fontAlgn="base" latinLnBrk="0" hangingPunct="1">
                        <a:lnSpc>
                          <a:spcPct val="150000"/>
                        </a:lnSpc>
                        <a:spcBef>
                          <a:spcPct val="0"/>
                        </a:spcBef>
                        <a:spcAft>
                          <a:spcPct val="0"/>
                        </a:spcAft>
                        <a:buClrTx/>
                        <a:buSzTx/>
                        <a:buFontTx/>
                        <a:buNone/>
                        <a:tabLst/>
                      </a:pPr>
                      <a:r>
                        <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rPr>
                        <a:t>更新频率</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zh-CN" sz="1400" b="1" i="0" u="none" strike="noStrike" cap="none" normalizeH="0" baseline="0" dirty="0" smtClean="0">
                          <a:ln>
                            <a:noFill/>
                          </a:ln>
                          <a:solidFill>
                            <a:schemeClr val="tx1"/>
                          </a:solidFill>
                          <a:effectLst/>
                          <a:latin typeface="微软雅黑" pitchFamily="34" charset="-122"/>
                          <a:ea typeface="微软雅黑" pitchFamily="34" charset="-122"/>
                        </a:rPr>
                        <a:t>每年</a:t>
                      </a: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200+</a:t>
                      </a:r>
                      <a:r>
                        <a:rPr kumimoji="0" lang="zh-CN" altLang="zh-CN" sz="1400" b="1" i="0" u="none" strike="noStrike" cap="none" normalizeH="0" baseline="0" dirty="0" smtClean="0">
                          <a:ln>
                            <a:noFill/>
                          </a:ln>
                          <a:solidFill>
                            <a:schemeClr val="tx1"/>
                          </a:solidFill>
                          <a:effectLst/>
                          <a:latin typeface="微软雅黑" pitchFamily="34" charset="-122"/>
                          <a:ea typeface="微软雅黑" pitchFamily="34" charset="-122"/>
                        </a:rPr>
                        <a:t>期</a:t>
                      </a:r>
                      <a:endPar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p>
                      <a:pPr marL="215900" marR="0" lvl="0" indent="0" algn="l" defTabSz="914400" rtl="0" eaLnBrk="1" fontAlgn="base" latinLnBrk="0" hangingPunct="1">
                        <a:lnSpc>
                          <a:spcPct val="150000"/>
                        </a:lnSpc>
                        <a:spcBef>
                          <a:spcPct val="0"/>
                        </a:spcBef>
                        <a:spcAft>
                          <a:spcPct val="0"/>
                        </a:spcAft>
                        <a:buClrTx/>
                        <a:buSzTx/>
                        <a:buFontTx/>
                        <a:buNone/>
                        <a:tabLst/>
                      </a:pPr>
                      <a:r>
                        <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rPr>
                        <a:t>收录年限</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1960 </a:t>
                      </a:r>
                      <a:r>
                        <a:rPr kumimoji="0" lang="zh-CN" altLang="zh-CN" sz="1400" b="1" i="0" u="none" strike="noStrike" cap="none" normalizeH="0" baseline="0" dirty="0" smtClean="0">
                          <a:ln>
                            <a:noFill/>
                          </a:ln>
                          <a:solidFill>
                            <a:schemeClr val="tx1"/>
                          </a:solidFill>
                          <a:effectLst/>
                          <a:latin typeface="微软雅黑" pitchFamily="34" charset="-122"/>
                          <a:ea typeface="微软雅黑" pitchFamily="34" charset="-122"/>
                        </a:rPr>
                        <a:t>年至今</a:t>
                      </a:r>
                      <a:endPar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endParaRPr>
                    </a:p>
                    <a:p>
                      <a:pPr marL="215900" marR="0" lvl="0" indent="0" algn="l" defTabSz="914400" rtl="0" eaLnBrk="1" fontAlgn="base" latinLnBrk="0" hangingPunct="1">
                        <a:lnSpc>
                          <a:spcPct val="15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                </a:t>
                      </a: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rPr>
                        <a:t>（现刊起始于</a:t>
                      </a: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2000</a:t>
                      </a: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rPr>
                        <a:t>年）</a:t>
                      </a:r>
                      <a:endParaRPr kumimoji="0" lang="zh-CN" altLang="zh-CN" sz="14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3623" marR="63623" marT="0" marB="0" horzOverflow="overflow">
                    <a:lnL>
                      <a:noFill/>
                    </a:lnL>
                    <a:lnR>
                      <a:noFill/>
                    </a:lnR>
                    <a:lnT w="19050" cap="flat" cmpd="sng" algn="ctr">
                      <a:solidFill>
                        <a:srgbClr val="0F243E"/>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rPr>
                        <a:t>最新创刊</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zh-CN" sz="1400" b="1" i="0" u="none" strike="noStrike" cap="none" normalizeH="0" baseline="0" dirty="0" smtClean="0">
                          <a:ln>
                            <a:noFill/>
                          </a:ln>
                          <a:solidFill>
                            <a:schemeClr val="tx1"/>
                          </a:solidFill>
                          <a:effectLst/>
                          <a:latin typeface="微软雅黑" pitchFamily="34" charset="-122"/>
                          <a:ea typeface="微软雅黑" pitchFamily="34" charset="-122"/>
                        </a:rPr>
                        <a:t>《校核、验证和不确定性量化期刊》</a:t>
                      </a:r>
                      <a:endPar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                 《</a:t>
                      </a: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rPr>
                        <a:t>电化学能转换和储存期刊</a:t>
                      </a: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》--2017</a:t>
                      </a: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rPr>
                        <a:t>年更名</a:t>
                      </a:r>
                      <a:endPar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                 《</a:t>
                      </a: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rPr>
                        <a:t>工程系统的无损评估、检测和预测期刊</a:t>
                      </a: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a:t>
                      </a:r>
                      <a:endParaRPr kumimoji="0" lang="zh-CN" altLang="zh-CN" sz="1400" b="1"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rPr>
                        <a:t>最高影响因子</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7.92	</a:t>
                      </a:r>
                      <a:r>
                        <a:rPr kumimoji="0" lang="zh-CN" altLang="zh-CN" sz="1400" b="1" i="0" u="none" strike="noStrike" cap="none" normalizeH="0" baseline="0" dirty="0" smtClean="0">
                          <a:ln>
                            <a:noFill/>
                          </a:ln>
                          <a:solidFill>
                            <a:schemeClr val="tx1"/>
                          </a:solidFill>
                          <a:effectLst/>
                          <a:latin typeface="微软雅黑" pitchFamily="34" charset="-122"/>
                          <a:ea typeface="微软雅黑" pitchFamily="34" charset="-122"/>
                        </a:rPr>
                        <a:t>《应用力学评论》</a:t>
                      </a:r>
                      <a:endPar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rPr>
                        <a:t>最高引用次数</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13,000+</a:t>
                      </a:r>
                      <a:r>
                        <a:rPr kumimoji="0" lang="zh-CN" altLang="zh-CN" sz="1400" b="1" i="0" u="none" strike="noStrike" cap="none" normalizeH="0" baseline="0" dirty="0" smtClean="0">
                          <a:ln>
                            <a:noFill/>
                          </a:ln>
                          <a:solidFill>
                            <a:schemeClr val="tx1"/>
                          </a:solidFill>
                          <a:effectLst/>
                          <a:latin typeface="微软雅黑" pitchFamily="34" charset="-122"/>
                          <a:ea typeface="微软雅黑" pitchFamily="34" charset="-122"/>
                        </a:rPr>
                        <a:t>《应用力学期刊》</a:t>
                      </a:r>
                      <a:endPar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                        13,000+</a:t>
                      </a:r>
                      <a:r>
                        <a:rPr kumimoji="0" lang="zh-CN" altLang="zh-CN" sz="1400" b="1" i="0" u="none" strike="noStrike" cap="none" normalizeH="0" baseline="0" dirty="0" smtClean="0">
                          <a:ln>
                            <a:noFill/>
                          </a:ln>
                          <a:solidFill>
                            <a:schemeClr val="tx1"/>
                          </a:solidFill>
                          <a:effectLst/>
                          <a:latin typeface="微软雅黑" pitchFamily="34" charset="-122"/>
                          <a:ea typeface="微软雅黑" pitchFamily="34" charset="-122"/>
                        </a:rPr>
                        <a:t>《传热期刊》</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微软雅黑" pitchFamily="34" charset="-122"/>
                          <a:ea typeface="微软雅黑" pitchFamily="34" charset="-122"/>
                        </a:rPr>
                        <a:t>                          7,700+</a:t>
                      </a:r>
                      <a:r>
                        <a:rPr kumimoji="0" lang="zh-CN" altLang="zh-CN" sz="1400" b="1" i="0" u="none" strike="noStrike" cap="none" normalizeH="0" baseline="0" dirty="0" smtClean="0">
                          <a:ln>
                            <a:noFill/>
                          </a:ln>
                          <a:solidFill>
                            <a:schemeClr val="tx1"/>
                          </a:solidFill>
                          <a:effectLst/>
                          <a:latin typeface="微软雅黑" pitchFamily="34" charset="-122"/>
                          <a:ea typeface="微软雅黑" pitchFamily="34" charset="-122"/>
                        </a:rPr>
                        <a:t>《机械设计期刊》</a:t>
                      </a:r>
                      <a:endParaRPr kumimoji="0" lang="zh-CN"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63623" marR="63623" marT="0" marB="0" horzOverflow="overflow">
                    <a:lnL>
                      <a:noFill/>
                    </a:lnL>
                    <a:lnR>
                      <a:noFill/>
                    </a:lnR>
                    <a:lnT w="19050" cap="flat" cmpd="sng" algn="ctr">
                      <a:solidFill>
                        <a:srgbClr val="0F243E"/>
                      </a:solidFill>
                      <a:prstDash val="solid"/>
                      <a:round/>
                      <a:headEnd type="none" w="med" len="med"/>
                      <a:tailEnd type="none" w="med" len="med"/>
                    </a:lnT>
                    <a:lnB>
                      <a:noFill/>
                    </a:lnB>
                    <a:lnTlToBr>
                      <a:noFill/>
                    </a:lnTlToBr>
                    <a:lnBlToTr>
                      <a:noFill/>
                    </a:lnBlToTr>
                    <a:noFill/>
                  </a:tcPr>
                </a:tc>
              </a:tr>
            </a:tbl>
          </a:graphicData>
        </a:graphic>
      </p:graphicFrame>
      <p:sp>
        <p:nvSpPr>
          <p:cNvPr id="11" name="Title 1"/>
          <p:cNvSpPr txBox="1">
            <a:spLocks/>
          </p:cNvSpPr>
          <p:nvPr/>
        </p:nvSpPr>
        <p:spPr bwMode="auto">
          <a:xfrm>
            <a:off x="671513" y="1095648"/>
            <a:ext cx="7908925"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期刊</a:t>
            </a:r>
            <a:endParaRPr lang="en-US" altLang="zh-CN" sz="4400" dirty="0">
              <a:latin typeface="微软雅黑" pitchFamily="34" charset="-122"/>
              <a:ea typeface="微软雅黑" pitchFamily="34" charset="-122"/>
            </a:endParaRPr>
          </a:p>
        </p:txBody>
      </p:sp>
      <p:pic>
        <p:nvPicPr>
          <p:cNvPr id="129026" name="Picture 2"/>
          <p:cNvPicPr>
            <a:picLocks noChangeAspect="1" noChangeArrowheads="1"/>
          </p:cNvPicPr>
          <p:nvPr/>
        </p:nvPicPr>
        <p:blipFill>
          <a:blip r:embed="rId3" cstate="print"/>
          <a:srcRect l="12448" t="44653" r="36635" b="50155"/>
          <a:stretch>
            <a:fillRect/>
          </a:stretch>
        </p:blipFill>
        <p:spPr bwMode="auto">
          <a:xfrm>
            <a:off x="395536" y="2132856"/>
            <a:ext cx="6624736" cy="3600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4500563" y="3500686"/>
            <a:ext cx="3887787" cy="277812"/>
          </a:xfrm>
          <a:prstGeom prst="rect">
            <a:avLst/>
          </a:prstGeom>
          <a:noFill/>
          <a:ln w="9525">
            <a:noFill/>
            <a:miter lim="800000"/>
            <a:headEnd/>
            <a:tailEnd/>
          </a:ln>
        </p:spPr>
        <p:txBody>
          <a:bodyPr anchor="ctr">
            <a:spAutoFit/>
          </a:bodyPr>
          <a:lstStyle/>
          <a:p>
            <a:r>
              <a:rPr lang="en-US" altLang="zh-CN" sz="1200">
                <a:solidFill>
                  <a:srgbClr val="000000"/>
                </a:solidFill>
                <a:latin typeface="Verdana" pitchFamily="34" charset="0"/>
                <a:ea typeface="微软雅黑" pitchFamily="34" charset="-122"/>
                <a:cs typeface="Arial" pitchFamily="34" charset="0"/>
              </a:rPr>
              <a:t>2014</a:t>
            </a:r>
            <a:r>
              <a:rPr lang="zh-CN" altLang="en-US" sz="1200">
                <a:solidFill>
                  <a:srgbClr val="000000"/>
                </a:solidFill>
                <a:latin typeface="微软雅黑" pitchFamily="34" charset="-122"/>
                <a:ea typeface="微软雅黑" pitchFamily="34" charset="-122"/>
                <a:cs typeface="Arial" pitchFamily="34" charset="0"/>
              </a:rPr>
              <a:t>年度</a:t>
            </a:r>
            <a:r>
              <a:rPr lang="zh-CN" altLang="en-US" sz="1200">
                <a:solidFill>
                  <a:srgbClr val="000000"/>
                </a:solidFill>
                <a:latin typeface="Verdana" pitchFamily="34" charset="0"/>
                <a:ea typeface="微软雅黑" pitchFamily="34" charset="-122"/>
                <a:cs typeface="Arial" pitchFamily="34" charset="0"/>
              </a:rPr>
              <a:t> </a:t>
            </a:r>
            <a:r>
              <a:rPr lang="en-US" altLang="zh-CN" sz="1200">
                <a:solidFill>
                  <a:srgbClr val="000000"/>
                </a:solidFill>
                <a:latin typeface="Verdana" pitchFamily="34" charset="0"/>
                <a:ea typeface="微软雅黑" pitchFamily="34" charset="-122"/>
                <a:cs typeface="Arial" pitchFamily="34" charset="0"/>
              </a:rPr>
              <a:t>IF </a:t>
            </a:r>
            <a:r>
              <a:rPr lang="zh-CN" altLang="en-US" sz="1200">
                <a:solidFill>
                  <a:srgbClr val="000000"/>
                </a:solidFill>
                <a:latin typeface="微软雅黑" pitchFamily="34" charset="-122"/>
                <a:ea typeface="微软雅黑" pitchFamily="34" charset="-122"/>
                <a:cs typeface="Arial" pitchFamily="34" charset="0"/>
              </a:rPr>
              <a:t>刊均涨幅</a:t>
            </a:r>
            <a:r>
              <a:rPr lang="zh-CN" altLang="en-US" sz="1200">
                <a:latin typeface="Verdana" pitchFamily="34" charset="0"/>
                <a:ea typeface="微软雅黑" pitchFamily="34" charset="-122"/>
                <a:cs typeface="Arial" pitchFamily="34" charset="0"/>
              </a:rPr>
              <a:t>		</a:t>
            </a:r>
            <a:r>
              <a:rPr lang="en-US" altLang="zh-CN" sz="1200" b="1">
                <a:latin typeface="Verdana" pitchFamily="34" charset="0"/>
                <a:ea typeface="微软雅黑" pitchFamily="34" charset="-122"/>
                <a:cs typeface="Arial" pitchFamily="34" charset="0"/>
              </a:rPr>
              <a:t>6.6 %</a:t>
            </a:r>
            <a:endParaRPr lang="en-US" altLang="zh-CN" sz="2800">
              <a:ea typeface="微软雅黑" pitchFamily="34" charset="-122"/>
              <a:cs typeface="Arial" pitchFamily="34" charset="0"/>
            </a:endParaRPr>
          </a:p>
        </p:txBody>
      </p:sp>
      <p:sp>
        <p:nvSpPr>
          <p:cNvPr id="13314" name="Content Placeholder 2"/>
          <p:cNvSpPr txBox="1">
            <a:spLocks/>
          </p:cNvSpPr>
          <p:nvPr/>
        </p:nvSpPr>
        <p:spPr bwMode="auto">
          <a:xfrm>
            <a:off x="754335" y="2132856"/>
            <a:ext cx="7058025" cy="2219325"/>
          </a:xfrm>
          <a:prstGeom prst="rect">
            <a:avLst/>
          </a:prstGeom>
          <a:noFill/>
          <a:ln w="9525">
            <a:noFill/>
            <a:miter lim="800000"/>
            <a:headEnd/>
            <a:tailEnd/>
          </a:ln>
        </p:spPr>
        <p:txBody>
          <a:bodyPr/>
          <a:lstStyle/>
          <a:p>
            <a:pPr marL="342900" indent="-342900" fontAlgn="auto">
              <a:spcBef>
                <a:spcPts val="1200"/>
              </a:spcBef>
              <a:spcAft>
                <a:spcPts val="0"/>
              </a:spcAft>
              <a:buFont typeface="Wingdings" pitchFamily="2" charset="2"/>
              <a:buChar char="p"/>
              <a:defRPr/>
            </a:pPr>
            <a:r>
              <a:rPr lang="en-US" altLang="zh-CN" dirty="0">
                <a:latin typeface="微软雅黑" pitchFamily="34" charset="-122"/>
                <a:ea typeface="微软雅黑" pitchFamily="34" charset="-122"/>
              </a:rPr>
              <a:t>30 </a:t>
            </a:r>
            <a:r>
              <a:rPr lang="zh-CN" altLang="en-US" dirty="0">
                <a:latin typeface="微软雅黑" pitchFamily="34" charset="-122"/>
                <a:ea typeface="微软雅黑" pitchFamily="34" charset="-122"/>
              </a:rPr>
              <a:t>种期刊</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种属于</a:t>
            </a:r>
            <a:r>
              <a:rPr lang="en-US" altLang="zh-CN" dirty="0" smtClean="0">
                <a:latin typeface="微软雅黑" pitchFamily="34" charset="-122"/>
                <a:ea typeface="微软雅黑" pitchFamily="34" charset="-122"/>
              </a:rPr>
              <a:t>SCI</a:t>
            </a:r>
            <a:r>
              <a:rPr lang="zh-CN" altLang="en-US" dirty="0" smtClean="0">
                <a:latin typeface="微软雅黑" pitchFamily="34" charset="-122"/>
                <a:ea typeface="微软雅黑" pitchFamily="34" charset="-122"/>
              </a:rPr>
              <a:t>一</a:t>
            </a:r>
            <a:r>
              <a:rPr lang="zh-CN" altLang="en-US" dirty="0">
                <a:latin typeface="微软雅黑" pitchFamily="34" charset="-122"/>
                <a:ea typeface="微软雅黑" pitchFamily="34" charset="-122"/>
              </a:rPr>
              <a:t>区（</a:t>
            </a:r>
            <a:r>
              <a:rPr lang="en-US" altLang="zh-CN" dirty="0">
                <a:latin typeface="微软雅黑" pitchFamily="34" charset="-122"/>
                <a:ea typeface="微软雅黑" pitchFamily="34" charset="-122"/>
              </a:rPr>
              <a:t>Q1</a:t>
            </a:r>
            <a:r>
              <a:rPr lang="zh-CN" altLang="en-US" dirty="0">
                <a:latin typeface="微软雅黑" pitchFamily="34" charset="-122"/>
                <a:ea typeface="微软雅黑" pitchFamily="34" charset="-122"/>
              </a:rPr>
              <a:t>）</a:t>
            </a:r>
            <a:endParaRPr lang="en-US" altLang="zh-CN" dirty="0">
              <a:latin typeface="微软雅黑" pitchFamily="34" charset="-122"/>
              <a:ea typeface="微软雅黑" pitchFamily="34" charset="-122"/>
            </a:endParaRPr>
          </a:p>
          <a:p>
            <a:pPr marL="342900" indent="-342900" fontAlgn="auto">
              <a:spcBef>
                <a:spcPts val="1200"/>
              </a:spcBef>
              <a:spcAft>
                <a:spcPts val="0"/>
              </a:spcAft>
              <a:buFont typeface="Wingdings" pitchFamily="2" charset="2"/>
              <a:buChar char="p"/>
              <a:defRPr/>
            </a:pPr>
            <a:r>
              <a:rPr lang="en-US" altLang="zh-CN" dirty="0">
                <a:latin typeface="微软雅黑" pitchFamily="34" charset="-122"/>
                <a:ea typeface="微软雅黑" pitchFamily="34" charset="-122"/>
              </a:rPr>
              <a:t>2015</a:t>
            </a:r>
            <a:r>
              <a:rPr lang="zh-CN" altLang="en-US" dirty="0">
                <a:latin typeface="微软雅黑" pitchFamily="34" charset="-122"/>
                <a:ea typeface="微软雅黑" pitchFamily="34" charset="-122"/>
              </a:rPr>
              <a:t>至</a:t>
            </a:r>
            <a:r>
              <a:rPr lang="en-US" altLang="zh-CN" dirty="0">
                <a:latin typeface="微软雅黑" pitchFamily="34" charset="-122"/>
                <a:ea typeface="微软雅黑" pitchFamily="34" charset="-122"/>
              </a:rPr>
              <a:t>2018</a:t>
            </a:r>
            <a:r>
              <a:rPr lang="zh-CN" altLang="en-US" dirty="0">
                <a:latin typeface="微软雅黑" pitchFamily="34" charset="-122"/>
                <a:ea typeface="微软雅黑" pitchFamily="34" charset="-122"/>
              </a:rPr>
              <a:t>年，先后有</a:t>
            </a:r>
            <a:r>
              <a:rPr lang="en-US" altLang="zh-CN" dirty="0">
                <a:latin typeface="微软雅黑" pitchFamily="34" charset="-122"/>
                <a:ea typeface="微软雅黑" pitchFamily="34" charset="-122"/>
              </a:rPr>
              <a:t>10</a:t>
            </a:r>
            <a:r>
              <a:rPr lang="zh-CN" altLang="en-US" dirty="0">
                <a:latin typeface="微软雅黑" pitchFamily="34" charset="-122"/>
                <a:ea typeface="微软雅黑" pitchFamily="34" charset="-122"/>
              </a:rPr>
              <a:t>种期刊提高了出版频率</a:t>
            </a:r>
            <a:endParaRPr lang="en-US" altLang="zh-CN" dirty="0">
              <a:latin typeface="微软雅黑" pitchFamily="34" charset="-122"/>
              <a:ea typeface="微软雅黑" pitchFamily="34" charset="-122"/>
            </a:endParaRPr>
          </a:p>
          <a:p>
            <a:pPr marL="342900" indent="-342900" fontAlgn="auto">
              <a:spcBef>
                <a:spcPts val="1200"/>
              </a:spcBef>
              <a:spcAft>
                <a:spcPts val="0"/>
              </a:spcAft>
              <a:buFont typeface="Wingdings" pitchFamily="2" charset="2"/>
              <a:buChar char="p"/>
              <a:defRPr/>
            </a:pPr>
            <a:r>
              <a:rPr lang="zh-CN" altLang="en-US" dirty="0">
                <a:latin typeface="微软雅黑" pitchFamily="34" charset="-122"/>
                <a:ea typeface="微软雅黑" pitchFamily="34" charset="-122"/>
              </a:rPr>
              <a:t>每篇文章都经过严格的评审流程</a:t>
            </a:r>
            <a:endParaRPr lang="en-US" altLang="zh-CN" dirty="0">
              <a:latin typeface="微软雅黑" pitchFamily="34" charset="-122"/>
              <a:ea typeface="微软雅黑" pitchFamily="34" charset="-122"/>
            </a:endParaRPr>
          </a:p>
          <a:p>
            <a:pPr marL="342900" indent="-342900" fontAlgn="auto">
              <a:spcBef>
                <a:spcPts val="1200"/>
              </a:spcBef>
              <a:spcAft>
                <a:spcPts val="0"/>
              </a:spcAft>
              <a:buFont typeface="Wingdings" pitchFamily="2" charset="2"/>
              <a:buChar char="p"/>
              <a:defRPr/>
            </a:pPr>
            <a:r>
              <a:rPr lang="zh-CN" altLang="en-US" dirty="0">
                <a:latin typeface="微软雅黑" pitchFamily="34" charset="-122"/>
                <a:ea typeface="微软雅黑" pitchFamily="34" charset="-122"/>
              </a:rPr>
              <a:t>刊均影响因子持续</a:t>
            </a:r>
            <a:r>
              <a:rPr lang="zh-CN" altLang="en-US" dirty="0" smtClean="0">
                <a:latin typeface="微软雅黑" pitchFamily="34" charset="-122"/>
                <a:ea typeface="微软雅黑" pitchFamily="34" charset="-122"/>
              </a:rPr>
              <a:t>增长</a:t>
            </a:r>
            <a:endParaRPr lang="en-US" altLang="zh-CN" dirty="0">
              <a:latin typeface="微软雅黑" pitchFamily="34" charset="-122"/>
              <a:ea typeface="微软雅黑" pitchFamily="34" charset="-122"/>
            </a:endParaRPr>
          </a:p>
        </p:txBody>
      </p:sp>
      <p:sp>
        <p:nvSpPr>
          <p:cNvPr id="96258" name="AutoShape 2"/>
          <p:cNvSpPr>
            <a:spLocks noChangeArrowheads="1"/>
          </p:cNvSpPr>
          <p:nvPr/>
        </p:nvSpPr>
        <p:spPr bwMode="auto">
          <a:xfrm>
            <a:off x="7380288" y="3789611"/>
            <a:ext cx="123825" cy="171450"/>
          </a:xfrm>
          <a:prstGeom prst="upArrow">
            <a:avLst>
              <a:gd name="adj1" fmla="val 50000"/>
              <a:gd name="adj2" fmla="val 34615"/>
            </a:avLst>
          </a:prstGeom>
          <a:solidFill>
            <a:srgbClr val="FFC000"/>
          </a:solidFill>
          <a:ln w="6350">
            <a:solidFill>
              <a:srgbClr val="FFC000"/>
            </a:solidFill>
            <a:miter lim="800000"/>
            <a:headEnd/>
            <a:tailEnd/>
          </a:ln>
        </p:spPr>
        <p:txBody>
          <a:bodyPr vert="eaVert"/>
          <a:lstStyle/>
          <a:p>
            <a:endParaRPr lang="zh-CN" altLang="en-US">
              <a:latin typeface="Calibri" pitchFamily="34" charset="0"/>
            </a:endParaRPr>
          </a:p>
        </p:txBody>
      </p:sp>
      <p:sp>
        <p:nvSpPr>
          <p:cNvPr id="96257" name="AutoShape 1"/>
          <p:cNvSpPr>
            <a:spLocks noChangeArrowheads="1"/>
          </p:cNvSpPr>
          <p:nvPr/>
        </p:nvSpPr>
        <p:spPr bwMode="auto">
          <a:xfrm>
            <a:off x="7164388" y="3545136"/>
            <a:ext cx="123825" cy="171450"/>
          </a:xfrm>
          <a:prstGeom prst="upArrow">
            <a:avLst>
              <a:gd name="adj1" fmla="val 50000"/>
              <a:gd name="adj2" fmla="val 34615"/>
            </a:avLst>
          </a:prstGeom>
          <a:solidFill>
            <a:srgbClr val="FFC000"/>
          </a:solidFill>
          <a:ln w="6350">
            <a:solidFill>
              <a:srgbClr val="FFC000"/>
            </a:solidFill>
            <a:miter lim="800000"/>
            <a:headEnd/>
            <a:tailEnd/>
          </a:ln>
        </p:spPr>
        <p:txBody>
          <a:bodyPr vert="eaVert"/>
          <a:lstStyle/>
          <a:p>
            <a:endParaRPr lang="zh-CN" altLang="en-US">
              <a:latin typeface="Calibri" pitchFamily="34" charset="0"/>
            </a:endParaRPr>
          </a:p>
        </p:txBody>
      </p:sp>
      <p:sp>
        <p:nvSpPr>
          <p:cNvPr id="96260" name="Rectangle 4"/>
          <p:cNvSpPr>
            <a:spLocks noChangeArrowheads="1"/>
          </p:cNvSpPr>
          <p:nvPr/>
        </p:nvSpPr>
        <p:spPr bwMode="auto">
          <a:xfrm>
            <a:off x="4932363" y="4008686"/>
            <a:ext cx="3671887" cy="277812"/>
          </a:xfrm>
          <a:prstGeom prst="rect">
            <a:avLst/>
          </a:prstGeom>
          <a:noFill/>
          <a:ln w="9525">
            <a:noFill/>
            <a:miter lim="800000"/>
            <a:headEnd/>
            <a:tailEnd/>
          </a:ln>
        </p:spPr>
        <p:txBody>
          <a:bodyPr anchor="ctr">
            <a:spAutoFit/>
          </a:bodyPr>
          <a:lstStyle/>
          <a:p>
            <a:r>
              <a:rPr lang="en-US" altLang="zh-CN" sz="1200">
                <a:solidFill>
                  <a:srgbClr val="000000"/>
                </a:solidFill>
                <a:latin typeface="Verdana" pitchFamily="34" charset="0"/>
                <a:ea typeface="微软雅黑" pitchFamily="34" charset="-122"/>
                <a:cs typeface="Arial" pitchFamily="34" charset="0"/>
              </a:rPr>
              <a:t>2016</a:t>
            </a:r>
            <a:r>
              <a:rPr lang="zh-CN" altLang="en-US" sz="1200">
                <a:solidFill>
                  <a:srgbClr val="000000"/>
                </a:solidFill>
                <a:latin typeface="微软雅黑" pitchFamily="34" charset="-122"/>
                <a:ea typeface="微软雅黑" pitchFamily="34" charset="-122"/>
                <a:cs typeface="Arial" pitchFamily="34" charset="0"/>
              </a:rPr>
              <a:t>年度</a:t>
            </a:r>
            <a:r>
              <a:rPr lang="zh-CN" altLang="en-US" sz="1200">
                <a:solidFill>
                  <a:srgbClr val="000000"/>
                </a:solidFill>
                <a:latin typeface="Verdana" pitchFamily="34" charset="0"/>
                <a:ea typeface="微软雅黑" pitchFamily="34" charset="-122"/>
                <a:cs typeface="Arial" pitchFamily="34" charset="0"/>
              </a:rPr>
              <a:t> </a:t>
            </a:r>
            <a:r>
              <a:rPr lang="en-US" altLang="zh-CN" sz="1200">
                <a:solidFill>
                  <a:srgbClr val="000000"/>
                </a:solidFill>
                <a:latin typeface="Verdana" pitchFamily="34" charset="0"/>
                <a:ea typeface="微软雅黑" pitchFamily="34" charset="-122"/>
                <a:cs typeface="Arial" pitchFamily="34" charset="0"/>
              </a:rPr>
              <a:t>IF </a:t>
            </a:r>
            <a:r>
              <a:rPr lang="zh-CN" altLang="en-US" sz="1200">
                <a:solidFill>
                  <a:srgbClr val="000000"/>
                </a:solidFill>
                <a:latin typeface="微软雅黑" pitchFamily="34" charset="-122"/>
                <a:ea typeface="微软雅黑" pitchFamily="34" charset="-122"/>
                <a:cs typeface="Arial" pitchFamily="34" charset="0"/>
              </a:rPr>
              <a:t>刊均涨幅</a:t>
            </a:r>
            <a:r>
              <a:rPr lang="zh-CN" altLang="en-US" sz="1200">
                <a:latin typeface="Verdana" pitchFamily="34" charset="0"/>
                <a:ea typeface="微软雅黑" pitchFamily="34" charset="-122"/>
                <a:cs typeface="Arial" pitchFamily="34" charset="0"/>
              </a:rPr>
              <a:t>		</a:t>
            </a:r>
            <a:r>
              <a:rPr lang="en-US" altLang="zh-CN" sz="1200" b="1">
                <a:latin typeface="Verdana" pitchFamily="34" charset="0"/>
                <a:ea typeface="微软雅黑" pitchFamily="34" charset="-122"/>
                <a:cs typeface="Arial" pitchFamily="34" charset="0"/>
              </a:rPr>
              <a:t>15.8 %</a:t>
            </a:r>
            <a:endParaRPr lang="en-US" altLang="zh-CN" sz="2800">
              <a:ea typeface="微软雅黑" pitchFamily="34" charset="-122"/>
              <a:cs typeface="Arial" pitchFamily="34" charset="0"/>
            </a:endParaRPr>
          </a:p>
        </p:txBody>
      </p:sp>
      <p:sp>
        <p:nvSpPr>
          <p:cNvPr id="96261" name="Rectangle 5"/>
          <p:cNvSpPr>
            <a:spLocks noChangeArrowheads="1"/>
          </p:cNvSpPr>
          <p:nvPr/>
        </p:nvSpPr>
        <p:spPr bwMode="auto">
          <a:xfrm>
            <a:off x="5148263" y="4262686"/>
            <a:ext cx="3671887" cy="277812"/>
          </a:xfrm>
          <a:prstGeom prst="rect">
            <a:avLst/>
          </a:prstGeom>
          <a:noFill/>
          <a:ln w="9525">
            <a:noFill/>
            <a:miter lim="800000"/>
            <a:headEnd/>
            <a:tailEnd/>
          </a:ln>
        </p:spPr>
        <p:txBody>
          <a:bodyPr anchor="ctr">
            <a:spAutoFit/>
          </a:bodyPr>
          <a:lstStyle/>
          <a:p>
            <a:r>
              <a:rPr lang="en-US" altLang="zh-CN" sz="1200">
                <a:solidFill>
                  <a:srgbClr val="000000"/>
                </a:solidFill>
                <a:latin typeface="Verdana" pitchFamily="34" charset="0"/>
                <a:ea typeface="微软雅黑" pitchFamily="34" charset="-122"/>
                <a:cs typeface="Arial" pitchFamily="34" charset="0"/>
              </a:rPr>
              <a:t>2017</a:t>
            </a:r>
            <a:r>
              <a:rPr lang="zh-CN" altLang="en-US" sz="1200">
                <a:solidFill>
                  <a:srgbClr val="000000"/>
                </a:solidFill>
                <a:latin typeface="微软雅黑" pitchFamily="34" charset="-122"/>
                <a:ea typeface="微软雅黑" pitchFamily="34" charset="-122"/>
                <a:cs typeface="Arial" pitchFamily="34" charset="0"/>
              </a:rPr>
              <a:t>年度</a:t>
            </a:r>
            <a:r>
              <a:rPr lang="zh-CN" altLang="en-US" sz="1200">
                <a:solidFill>
                  <a:srgbClr val="000000"/>
                </a:solidFill>
                <a:latin typeface="Verdana" pitchFamily="34" charset="0"/>
                <a:ea typeface="微软雅黑" pitchFamily="34" charset="-122"/>
                <a:cs typeface="Arial" pitchFamily="34" charset="0"/>
              </a:rPr>
              <a:t> </a:t>
            </a:r>
            <a:r>
              <a:rPr lang="en-US" altLang="zh-CN" sz="1200">
                <a:solidFill>
                  <a:srgbClr val="000000"/>
                </a:solidFill>
                <a:latin typeface="Verdana" pitchFamily="34" charset="0"/>
                <a:ea typeface="微软雅黑" pitchFamily="34" charset="-122"/>
                <a:cs typeface="Arial" pitchFamily="34" charset="0"/>
              </a:rPr>
              <a:t>IF </a:t>
            </a:r>
            <a:r>
              <a:rPr lang="zh-CN" altLang="en-US" sz="1200">
                <a:solidFill>
                  <a:srgbClr val="000000"/>
                </a:solidFill>
                <a:latin typeface="微软雅黑" pitchFamily="34" charset="-122"/>
                <a:ea typeface="微软雅黑" pitchFamily="34" charset="-122"/>
                <a:cs typeface="Arial" pitchFamily="34" charset="0"/>
              </a:rPr>
              <a:t>刊均涨幅</a:t>
            </a:r>
            <a:r>
              <a:rPr lang="zh-CN" altLang="en-US" sz="1200">
                <a:latin typeface="Verdana" pitchFamily="34" charset="0"/>
                <a:ea typeface="微软雅黑" pitchFamily="34" charset="-122"/>
                <a:cs typeface="Arial" pitchFamily="34" charset="0"/>
              </a:rPr>
              <a:t>		</a:t>
            </a:r>
            <a:r>
              <a:rPr lang="en-US" altLang="zh-CN" sz="1200" b="1">
                <a:latin typeface="Verdana" pitchFamily="34" charset="0"/>
                <a:ea typeface="微软雅黑" pitchFamily="34" charset="-122"/>
                <a:cs typeface="Arial" pitchFamily="34" charset="0"/>
              </a:rPr>
              <a:t>42.4 %</a:t>
            </a:r>
            <a:endParaRPr lang="en-US" altLang="zh-CN" sz="2800">
              <a:ea typeface="微软雅黑" pitchFamily="34" charset="-122"/>
              <a:cs typeface="Arial" pitchFamily="34" charset="0"/>
            </a:endParaRPr>
          </a:p>
        </p:txBody>
      </p:sp>
      <p:sp>
        <p:nvSpPr>
          <p:cNvPr id="11" name="Rectangle 4"/>
          <p:cNvSpPr>
            <a:spLocks noChangeArrowheads="1"/>
          </p:cNvSpPr>
          <p:nvPr/>
        </p:nvSpPr>
        <p:spPr bwMode="auto">
          <a:xfrm>
            <a:off x="4716463" y="3754686"/>
            <a:ext cx="3887787" cy="277812"/>
          </a:xfrm>
          <a:prstGeom prst="rect">
            <a:avLst/>
          </a:prstGeom>
          <a:noFill/>
          <a:ln w="9525">
            <a:noFill/>
            <a:miter lim="800000"/>
            <a:headEnd/>
            <a:tailEnd/>
          </a:ln>
        </p:spPr>
        <p:txBody>
          <a:bodyPr anchor="ctr">
            <a:spAutoFit/>
          </a:bodyPr>
          <a:lstStyle/>
          <a:p>
            <a:r>
              <a:rPr lang="en-US" altLang="zh-CN" sz="1200" dirty="0">
                <a:solidFill>
                  <a:srgbClr val="000000"/>
                </a:solidFill>
                <a:latin typeface="Verdana" pitchFamily="34" charset="0"/>
                <a:ea typeface="微软雅黑" pitchFamily="34" charset="-122"/>
                <a:cs typeface="Arial" pitchFamily="34" charset="0"/>
              </a:rPr>
              <a:t>2015</a:t>
            </a:r>
            <a:r>
              <a:rPr lang="zh-CN" altLang="en-US" sz="1200" dirty="0">
                <a:solidFill>
                  <a:srgbClr val="000000"/>
                </a:solidFill>
                <a:latin typeface="微软雅黑" pitchFamily="34" charset="-122"/>
                <a:ea typeface="微软雅黑" pitchFamily="34" charset="-122"/>
                <a:cs typeface="Arial" pitchFamily="34" charset="0"/>
              </a:rPr>
              <a:t>年度</a:t>
            </a:r>
            <a:r>
              <a:rPr lang="zh-CN" altLang="en-US" sz="1200" dirty="0">
                <a:solidFill>
                  <a:srgbClr val="000000"/>
                </a:solidFill>
                <a:latin typeface="Verdana" pitchFamily="34" charset="0"/>
                <a:ea typeface="微软雅黑" pitchFamily="34" charset="-122"/>
                <a:cs typeface="Arial" pitchFamily="34" charset="0"/>
              </a:rPr>
              <a:t> </a:t>
            </a:r>
            <a:r>
              <a:rPr lang="en-US" altLang="zh-CN" sz="1200" dirty="0">
                <a:solidFill>
                  <a:srgbClr val="000000"/>
                </a:solidFill>
                <a:latin typeface="Verdana" pitchFamily="34" charset="0"/>
                <a:ea typeface="微软雅黑" pitchFamily="34" charset="-122"/>
                <a:cs typeface="Arial" pitchFamily="34" charset="0"/>
              </a:rPr>
              <a:t>IF </a:t>
            </a:r>
            <a:r>
              <a:rPr lang="zh-CN" altLang="en-US" sz="1200" dirty="0">
                <a:solidFill>
                  <a:srgbClr val="000000"/>
                </a:solidFill>
                <a:latin typeface="微软雅黑" pitchFamily="34" charset="-122"/>
                <a:ea typeface="微软雅黑" pitchFamily="34" charset="-122"/>
                <a:cs typeface="Arial" pitchFamily="34" charset="0"/>
              </a:rPr>
              <a:t>刊均涨幅</a:t>
            </a:r>
            <a:r>
              <a:rPr lang="zh-CN" altLang="en-US" sz="1200" dirty="0">
                <a:latin typeface="Verdana" pitchFamily="34" charset="0"/>
                <a:ea typeface="微软雅黑" pitchFamily="34" charset="-122"/>
                <a:cs typeface="Arial" pitchFamily="34" charset="0"/>
              </a:rPr>
              <a:t>		</a:t>
            </a:r>
            <a:r>
              <a:rPr lang="en-US" altLang="zh-CN" sz="1200" b="1" dirty="0">
                <a:latin typeface="Verdana" pitchFamily="34" charset="0"/>
                <a:ea typeface="微软雅黑" pitchFamily="34" charset="-122"/>
                <a:cs typeface="Arial" pitchFamily="34" charset="0"/>
              </a:rPr>
              <a:t>4.7 %</a:t>
            </a:r>
            <a:endParaRPr lang="en-US" altLang="zh-CN" sz="2800" dirty="0">
              <a:ea typeface="微软雅黑" pitchFamily="34" charset="-122"/>
              <a:cs typeface="Arial" pitchFamily="34" charset="0"/>
            </a:endParaRPr>
          </a:p>
        </p:txBody>
      </p:sp>
      <p:sp>
        <p:nvSpPr>
          <p:cNvPr id="14" name="AutoShape 2"/>
          <p:cNvSpPr>
            <a:spLocks noChangeArrowheads="1"/>
          </p:cNvSpPr>
          <p:nvPr/>
        </p:nvSpPr>
        <p:spPr bwMode="auto">
          <a:xfrm>
            <a:off x="7616825" y="4049961"/>
            <a:ext cx="123825" cy="171450"/>
          </a:xfrm>
          <a:prstGeom prst="upArrow">
            <a:avLst>
              <a:gd name="adj1" fmla="val 50000"/>
              <a:gd name="adj2" fmla="val 34615"/>
            </a:avLst>
          </a:prstGeom>
          <a:solidFill>
            <a:srgbClr val="FFC000"/>
          </a:solidFill>
          <a:ln w="6350">
            <a:solidFill>
              <a:srgbClr val="FFC000"/>
            </a:solidFill>
            <a:miter lim="800000"/>
            <a:headEnd/>
            <a:tailEnd/>
          </a:ln>
        </p:spPr>
        <p:txBody>
          <a:bodyPr vert="eaVert"/>
          <a:lstStyle/>
          <a:p>
            <a:endParaRPr lang="zh-CN" altLang="en-US">
              <a:latin typeface="Calibri" pitchFamily="34" charset="0"/>
            </a:endParaRPr>
          </a:p>
        </p:txBody>
      </p:sp>
      <p:sp>
        <p:nvSpPr>
          <p:cNvPr id="15" name="AutoShape 2"/>
          <p:cNvSpPr>
            <a:spLocks noChangeArrowheads="1"/>
          </p:cNvSpPr>
          <p:nvPr/>
        </p:nvSpPr>
        <p:spPr bwMode="auto">
          <a:xfrm>
            <a:off x="7812088" y="4292848"/>
            <a:ext cx="123825" cy="171450"/>
          </a:xfrm>
          <a:prstGeom prst="upArrow">
            <a:avLst>
              <a:gd name="adj1" fmla="val 50000"/>
              <a:gd name="adj2" fmla="val 34615"/>
            </a:avLst>
          </a:prstGeom>
          <a:solidFill>
            <a:srgbClr val="FFC000"/>
          </a:solidFill>
          <a:ln w="6350">
            <a:solidFill>
              <a:srgbClr val="FFC000"/>
            </a:solidFill>
            <a:miter lim="800000"/>
            <a:headEnd/>
            <a:tailEnd/>
          </a:ln>
        </p:spPr>
        <p:txBody>
          <a:bodyPr vert="eaVert"/>
          <a:lstStyle/>
          <a:p>
            <a:endParaRPr lang="zh-CN" altLang="en-US">
              <a:latin typeface="Calibri" pitchFamily="34" charset="0"/>
            </a:endParaRPr>
          </a:p>
        </p:txBody>
      </p:sp>
      <p:sp>
        <p:nvSpPr>
          <p:cNvPr id="16" name="Content Placeholder 2"/>
          <p:cNvSpPr txBox="1">
            <a:spLocks/>
          </p:cNvSpPr>
          <p:nvPr/>
        </p:nvSpPr>
        <p:spPr bwMode="auto">
          <a:xfrm flipH="1">
            <a:off x="2987824" y="4653136"/>
            <a:ext cx="5688633" cy="1584175"/>
          </a:xfrm>
          <a:prstGeom prst="homePlate">
            <a:avLst>
              <a:gd name="adj" fmla="val 16767"/>
            </a:avLst>
          </a:prstGeom>
          <a:ln>
            <a:headEnd/>
            <a:tailEnd/>
          </a:ln>
        </p:spPr>
        <p:style>
          <a:lnRef idx="0">
            <a:schemeClr val="accent5"/>
          </a:lnRef>
          <a:fillRef idx="3">
            <a:schemeClr val="accent5"/>
          </a:fillRef>
          <a:effectRef idx="3">
            <a:schemeClr val="accent5"/>
          </a:effectRef>
          <a:fontRef idx="minor">
            <a:schemeClr val="lt1"/>
          </a:fontRef>
        </p:style>
        <p:txBody>
          <a:bodyPr/>
          <a:lstStyle/>
          <a:p>
            <a:pPr marL="360000" indent="-342900" algn="ctr">
              <a:spcBef>
                <a:spcPts val="1200"/>
              </a:spcBef>
            </a:pPr>
            <a:r>
              <a:rPr lang="zh-CN" altLang="en-US" sz="1600" b="1" dirty="0">
                <a:solidFill>
                  <a:schemeClr val="bg1"/>
                </a:solidFill>
                <a:latin typeface="微软雅黑" pitchFamily="34" charset="-122"/>
                <a:ea typeface="微软雅黑" pitchFamily="34" charset="-122"/>
              </a:rPr>
              <a:t>工程类期刊影响因子的</a:t>
            </a:r>
            <a:r>
              <a:rPr lang="zh-CN" altLang="en-US" sz="1600" b="1" dirty="0" smtClean="0">
                <a:solidFill>
                  <a:schemeClr val="bg1"/>
                </a:solidFill>
                <a:latin typeface="微软雅黑" pitchFamily="34" charset="-122"/>
                <a:ea typeface="微软雅黑" pitchFamily="34" charset="-122"/>
              </a:rPr>
              <a:t>特点</a:t>
            </a:r>
            <a:endParaRPr lang="en-US" altLang="zh-CN" sz="1600" b="1" dirty="0">
              <a:solidFill>
                <a:schemeClr val="bg1"/>
              </a:solidFill>
              <a:latin typeface="微软雅黑" pitchFamily="34" charset="-122"/>
              <a:ea typeface="微软雅黑" pitchFamily="34" charset="-122"/>
            </a:endParaRPr>
          </a:p>
          <a:p>
            <a:pPr marL="360000" indent="-342900" algn="ctr">
              <a:spcBef>
                <a:spcPts val="1200"/>
              </a:spcBef>
              <a:buFont typeface="Wingdings" pitchFamily="2" charset="2"/>
              <a:buChar char="p"/>
            </a:pPr>
            <a:r>
              <a:rPr lang="zh-CN" altLang="en-US" sz="1600" dirty="0">
                <a:solidFill>
                  <a:schemeClr val="bg1"/>
                </a:solidFill>
                <a:latin typeface="微软雅黑" pitchFamily="34" charset="-122"/>
                <a:ea typeface="微软雅黑" pitchFamily="34" charset="-122"/>
              </a:rPr>
              <a:t>研究</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实践</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发文周期较长</a:t>
            </a:r>
            <a:endParaRPr lang="en-US" altLang="zh-CN" sz="1600" dirty="0">
              <a:solidFill>
                <a:schemeClr val="bg1"/>
              </a:solidFill>
              <a:latin typeface="微软雅黑" pitchFamily="34" charset="-122"/>
              <a:ea typeface="微软雅黑" pitchFamily="34" charset="-122"/>
            </a:endParaRPr>
          </a:p>
          <a:p>
            <a:pPr marL="360000" indent="-342900" algn="ctr">
              <a:spcBef>
                <a:spcPts val="1200"/>
              </a:spcBef>
              <a:buFont typeface="Wingdings" pitchFamily="2" charset="2"/>
              <a:buChar char="p"/>
            </a:pPr>
            <a:r>
              <a:rPr lang="zh-CN" altLang="en-US" sz="1600" dirty="0">
                <a:solidFill>
                  <a:schemeClr val="bg1"/>
                </a:solidFill>
                <a:latin typeface="微软雅黑" pitchFamily="34" charset="-122"/>
                <a:ea typeface="微软雅黑" pitchFamily="34" charset="-122"/>
              </a:rPr>
              <a:t>发文研究人员数量：较其他热门学科少</a:t>
            </a:r>
            <a:endParaRPr lang="en-US" altLang="zh-CN" sz="1600" dirty="0">
              <a:solidFill>
                <a:schemeClr val="bg1"/>
              </a:solidFill>
              <a:latin typeface="微软雅黑" pitchFamily="34" charset="-122"/>
              <a:ea typeface="微软雅黑" pitchFamily="34" charset="-122"/>
            </a:endParaRPr>
          </a:p>
          <a:p>
            <a:pPr marL="360000" indent="-342900" algn="ctr">
              <a:spcBef>
                <a:spcPts val="1200"/>
              </a:spcBef>
              <a:buFont typeface="Wingdings" pitchFamily="2" charset="2"/>
              <a:buChar char="p"/>
            </a:pPr>
            <a:r>
              <a:rPr lang="zh-CN" altLang="en-US" sz="1600" dirty="0">
                <a:solidFill>
                  <a:schemeClr val="bg1"/>
                </a:solidFill>
                <a:latin typeface="微软雅黑" pitchFamily="34" charset="-122"/>
                <a:ea typeface="微软雅黑" pitchFamily="34" charset="-122"/>
              </a:rPr>
              <a:t>研究人员和从业者阅读习惯：“只参考、不引用”</a:t>
            </a:r>
            <a:endParaRPr lang="en-US" altLang="zh-CN" sz="1600" dirty="0">
              <a:solidFill>
                <a:schemeClr val="bg1"/>
              </a:solidFill>
              <a:latin typeface="微软雅黑" pitchFamily="34" charset="-122"/>
              <a:ea typeface="微软雅黑" pitchFamily="34" charset="-122"/>
            </a:endParaRPr>
          </a:p>
        </p:txBody>
      </p:sp>
      <p:sp>
        <p:nvSpPr>
          <p:cNvPr id="18" name="Title 1"/>
          <p:cNvSpPr txBox="1">
            <a:spLocks/>
          </p:cNvSpPr>
          <p:nvPr/>
        </p:nvSpPr>
        <p:spPr bwMode="auto">
          <a:xfrm>
            <a:off x="671513" y="1095648"/>
            <a:ext cx="7908925" cy="965200"/>
          </a:xfrm>
          <a:prstGeom prst="rect">
            <a:avLst/>
          </a:prstGeom>
          <a:noFill/>
          <a:ln w="9525">
            <a:noFill/>
            <a:miter lim="800000"/>
            <a:headEnd/>
            <a:tailEnd/>
          </a:ln>
        </p:spPr>
        <p:txBody>
          <a:bodyPr anchor="ctr"/>
          <a:lstStyle/>
          <a:p>
            <a:r>
              <a:rPr lang="zh-CN" altLang="en-US" sz="4400" dirty="0" smtClean="0">
                <a:latin typeface="微软雅黑" pitchFamily="34" charset="-122"/>
                <a:ea typeface="微软雅黑" pitchFamily="34" charset="-122"/>
              </a:rPr>
              <a:t>期刊</a:t>
            </a:r>
            <a:endParaRPr lang="en-US" altLang="zh-CN" sz="4400" dirty="0">
              <a:latin typeface="微软雅黑" pitchFamily="34" charset="-122"/>
              <a:ea typeface="微软雅黑" pitchFamily="34" charset="-122"/>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Left)">
                                      <p:cBhvr>
                                        <p:cTn id="12" dur="500"/>
                                        <p:tgtEl>
                                          <p:spTgt spid="1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6258"/>
                                        </p:tgtEl>
                                        <p:attrNameLst>
                                          <p:attrName>style.visibility</p:attrName>
                                        </p:attrNameLst>
                                      </p:cBhvr>
                                      <p:to>
                                        <p:strVal val="visible"/>
                                      </p:to>
                                    </p:set>
                                    <p:animEffect transition="in" filter="slide(fromLeft)">
                                      <p:cBhvr>
                                        <p:cTn id="15" dur="500"/>
                                        <p:tgtEl>
                                          <p:spTgt spid="96258"/>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96257"/>
                                        </p:tgtEl>
                                        <p:attrNameLst>
                                          <p:attrName>style.visibility</p:attrName>
                                        </p:attrNameLst>
                                      </p:cBhvr>
                                      <p:to>
                                        <p:strVal val="visible"/>
                                      </p:to>
                                    </p:set>
                                    <p:animEffect transition="in" filter="slide(fromLeft)">
                                      <p:cBhvr>
                                        <p:cTn id="18" dur="500"/>
                                        <p:tgtEl>
                                          <p:spTgt spid="96257"/>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96260"/>
                                        </p:tgtEl>
                                        <p:attrNameLst>
                                          <p:attrName>style.visibility</p:attrName>
                                        </p:attrNameLst>
                                      </p:cBhvr>
                                      <p:to>
                                        <p:strVal val="visible"/>
                                      </p:to>
                                    </p:set>
                                    <p:animEffect transition="in" filter="slide(fromLeft)">
                                      <p:cBhvr>
                                        <p:cTn id="21" dur="500"/>
                                        <p:tgtEl>
                                          <p:spTgt spid="96260"/>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96261"/>
                                        </p:tgtEl>
                                        <p:attrNameLst>
                                          <p:attrName>style.visibility</p:attrName>
                                        </p:attrNameLst>
                                      </p:cBhvr>
                                      <p:to>
                                        <p:strVal val="visible"/>
                                      </p:to>
                                    </p:set>
                                    <p:animEffect transition="in" filter="slide(fromLeft)">
                                      <p:cBhvr>
                                        <p:cTn id="24" dur="500"/>
                                        <p:tgtEl>
                                          <p:spTgt spid="96261"/>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lide(fromLeft)">
                                      <p:cBhvr>
                                        <p:cTn id="27" dur="500"/>
                                        <p:tgtEl>
                                          <p:spTgt spid="11"/>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lide(fromLeft)">
                                      <p:cBhvr>
                                        <p:cTn id="30" dur="500"/>
                                        <p:tgtEl>
                                          <p:spTgt spid="14"/>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lide(from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314" grpId="0"/>
      <p:bldP spid="96258" grpId="0" animBg="1"/>
      <p:bldP spid="96257" grpId="0" animBg="1"/>
      <p:bldP spid="96260" grpId="0"/>
      <p:bldP spid="96261" grpId="0"/>
      <p:bldP spid="11" grpId="0"/>
      <p:bldP spid="14" grpId="0" animBg="1"/>
      <p:bldP spid="15" grpId="0" animBg="1"/>
      <p:bldP spid="1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4425</Words>
  <Application>Microsoft Office PowerPoint</Application>
  <PresentationFormat>全屏显示(4:3)</PresentationFormat>
  <Paragraphs>589</Paragraphs>
  <Slides>71</Slides>
  <Notes>60</Notes>
  <HiddenSlides>0</HiddenSlides>
  <MMClips>0</MMClips>
  <ScaleCrop>false</ScaleCrop>
  <HeadingPairs>
    <vt:vector size="4" baseType="variant">
      <vt:variant>
        <vt:lpstr>主题</vt:lpstr>
      </vt:variant>
      <vt:variant>
        <vt:i4>1</vt:i4>
      </vt:variant>
      <vt:variant>
        <vt:lpstr>幻灯片标题</vt:lpstr>
      </vt:variant>
      <vt:variant>
        <vt:i4>71</vt:i4>
      </vt:variant>
    </vt:vector>
  </HeadingPairs>
  <TitlesOfParts>
    <vt:vector size="72" baseType="lpstr">
      <vt:lpstr>Office 主题</vt:lpstr>
      <vt:lpstr>ASME（美国机械工程师学会）数据库 使用指南</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aimee</dc:creator>
  <cp:lastModifiedBy>Crystal</cp:lastModifiedBy>
  <cp:revision>70</cp:revision>
  <dcterms:created xsi:type="dcterms:W3CDTF">2016-06-24T05:33:05Z</dcterms:created>
  <dcterms:modified xsi:type="dcterms:W3CDTF">2018-07-17T02:36:37Z</dcterms:modified>
</cp:coreProperties>
</file>